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05466"/>
            <a:ext cx="36000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e-Ukraine Light" pitchFamily="50" charset="-52"/>
              </a:rPr>
              <a:t>До </a:t>
            </a:r>
            <a:r>
              <a:rPr lang="ru-RU" sz="1400" b="1" dirty="0" err="1">
                <a:latin typeface="e-Ukraine Light" pitchFamily="50" charset="-52"/>
              </a:rPr>
              <a:t>уваги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суб’єктів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господарювання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здійснюють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діяльність</a:t>
            </a:r>
            <a:r>
              <a:rPr lang="ru-RU" sz="1400" b="1" dirty="0">
                <a:latin typeface="e-Ukraine Light" pitchFamily="50" charset="-52"/>
              </a:rPr>
              <a:t> у </a:t>
            </a:r>
            <a:r>
              <a:rPr lang="ru-RU" sz="1400" b="1" dirty="0" err="1">
                <a:latin typeface="e-Ukraine Light" pitchFamily="50" charset="-52"/>
              </a:rPr>
              <a:t>сфері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надання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послуг</a:t>
            </a:r>
            <a:r>
              <a:rPr lang="ru-RU" sz="1400" b="1" dirty="0">
                <a:latin typeface="e-Ukraine Light" pitchFamily="50" charset="-52"/>
              </a:rPr>
              <a:t> (у тому </a:t>
            </a:r>
            <a:r>
              <a:rPr lang="ru-RU" sz="1400" b="1" dirty="0" err="1">
                <a:latin typeface="e-Ukraine Light" pitchFamily="50" charset="-52"/>
              </a:rPr>
              <a:t>числі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суб’єктів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господарювання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надають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послуги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таксі</a:t>
            </a:r>
            <a:r>
              <a:rPr lang="ru-RU" sz="1400" b="1" dirty="0">
                <a:latin typeface="e-Ukraine Light" pitchFamily="50" charset="-52"/>
              </a:rPr>
              <a:t>)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Вересень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82346"/>
            <a:ext cx="449447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000" dirty="0">
                <a:latin typeface="e-Ukraine Light" pitchFamily="50" charset="-52"/>
              </a:rPr>
              <a:t> </a:t>
            </a:r>
            <a:r>
              <a:rPr lang="en-US" sz="1000" dirty="0" smtClean="0">
                <a:latin typeface="e-Ukraine Light" pitchFamily="50" charset="-52"/>
              </a:rPr>
              <a:t>	</a:t>
            </a:r>
            <a:r>
              <a:rPr lang="uk-UA" sz="1000" dirty="0">
                <a:latin typeface="e-Ukraine Light" pitchFamily="50" charset="-52"/>
              </a:rPr>
              <a:t> Державна податкова служба України з метою інформування суб’єктів господарювання щодо законодавства у сфері здійснення розрахунків при надані послуг повідомляє</a:t>
            </a:r>
            <a:r>
              <a:rPr lang="uk-UA" sz="1000" dirty="0" smtClean="0">
                <a:latin typeface="e-Ukraine Light" pitchFamily="50" charset="-52"/>
              </a:rPr>
              <a:t>.</a:t>
            </a:r>
            <a:endParaRPr lang="uk-UA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000" dirty="0" smtClean="0">
                <a:latin typeface="e-Ukraine Light" pitchFamily="50" charset="-52"/>
              </a:rPr>
              <a:t>	Починаючи </a:t>
            </a:r>
            <a:r>
              <a:rPr lang="uk-UA" sz="1000" dirty="0">
                <a:latin typeface="e-Ukraine Light" pitchFamily="50" charset="-52"/>
              </a:rPr>
              <a:t>з 01.01.2022, припинили дію пільги щодо незастосування реєстраторів розрахункових операцій або програмних реєстраторів розрахункових операцій (далі – РРО), встановлені пунктом 61 підрозділу 10 розділу ХХ «Перехідні положення» Податкового кодексу України</a:t>
            </a:r>
            <a:r>
              <a:rPr lang="uk-UA" sz="1000" dirty="0" smtClean="0">
                <a:latin typeface="e-Ukraine Light" pitchFamily="50" charset="-52"/>
              </a:rPr>
              <a:t>.</a:t>
            </a:r>
            <a:endParaRPr lang="uk-UA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000" dirty="0" smtClean="0">
                <a:latin typeface="e-Ukraine Light" pitchFamily="50" charset="-52"/>
              </a:rPr>
              <a:t>	На </a:t>
            </a:r>
            <a:r>
              <a:rPr lang="uk-UA" sz="1000" dirty="0">
                <a:latin typeface="e-Ukraine Light" pitchFamily="50" charset="-52"/>
              </a:rPr>
              <a:t>сьогодні суб’єкти господарювання при наданні послуг зобов’язані проводити розрахунки за них через РРО та надавати таким споживачам послуг розрахункові документи встановленої форми та змісту</a:t>
            </a:r>
            <a:r>
              <a:rPr lang="uk-UA" sz="1000" dirty="0" smtClean="0">
                <a:latin typeface="e-Ukraine Light" pitchFamily="50" charset="-52"/>
              </a:rPr>
              <a:t>.</a:t>
            </a:r>
            <a:endParaRPr lang="uk-UA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000" dirty="0" smtClean="0">
                <a:latin typeface="e-Ukraine Light" pitchFamily="50" charset="-52"/>
              </a:rPr>
              <a:t>	Поряд </a:t>
            </a:r>
            <a:r>
              <a:rPr lang="uk-UA" sz="1000" dirty="0">
                <a:latin typeface="e-Ukraine Light" pitchFamily="50" charset="-52"/>
              </a:rPr>
              <a:t>із цим, з метою повернення економіки України на довоєнний рівень та більш м’якого переходу суб’єктів господарювання у такий період, законодавець передбачив певні пом’якшення для бізнесу</a:t>
            </a:r>
            <a:r>
              <a:rPr lang="uk-UA" sz="1000" dirty="0" smtClean="0">
                <a:latin typeface="e-Ukraine Light" pitchFamily="50" charset="-52"/>
              </a:rPr>
              <a:t>.</a:t>
            </a:r>
            <a:endParaRPr lang="uk-UA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000" dirty="0" smtClean="0">
                <a:latin typeface="e-Ukraine Light" pitchFamily="50" charset="-52"/>
              </a:rPr>
              <a:t>	Так</a:t>
            </a:r>
            <a:r>
              <a:rPr lang="uk-UA" sz="1000" dirty="0">
                <a:latin typeface="e-Ukraine Light" pitchFamily="50" charset="-52"/>
              </a:rPr>
              <a:t>, Законом України від 30 червня 2023 року № 3219-</a:t>
            </a:r>
            <a:r>
              <a:rPr lang="en-US" sz="1000" dirty="0">
                <a:latin typeface="e-Ukraine Light" pitchFamily="50" charset="-52"/>
              </a:rPr>
              <a:t>IX «</a:t>
            </a:r>
            <a:r>
              <a:rPr lang="uk-UA" sz="1000" dirty="0">
                <a:latin typeface="e-Ukraine Light" pitchFamily="50" charset="-52"/>
              </a:rPr>
              <a:t>Про внесення змін до Податкового кодексу України та законів України щодо особливостей оподаткування у період дії воєнного стану» (далі – Закон № 3219 - </a:t>
            </a:r>
            <a:r>
              <a:rPr lang="en-US" sz="1000" dirty="0">
                <a:latin typeface="e-Ukraine Light" pitchFamily="50" charset="-52"/>
              </a:rPr>
              <a:t>IX) </a:t>
            </a:r>
            <a:r>
              <a:rPr lang="uk-UA" sz="1000" dirty="0">
                <a:latin typeface="e-Ukraine Light" pitchFamily="50" charset="-52"/>
              </a:rPr>
              <a:t>передбачено, що суб’єктів господарювання, які не здійснювали діяльності з продажу підакцизних товарів, купівлі/продажу іноземної валюти чи у сфері організації та проведення азартних ігор, звільнено від відповідальності за порушення вимог 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5" y="147532"/>
            <a:ext cx="462310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>
                <a:latin typeface="e-Ukraine Light" pitchFamily="50" charset="-52"/>
              </a:rPr>
              <a:t> </a:t>
            </a:r>
            <a:r>
              <a:rPr lang="en-US" sz="1000" dirty="0" smtClean="0">
                <a:latin typeface="e-Ukraine Light" pitchFamily="50" charset="-52"/>
              </a:rPr>
              <a:t>	</a:t>
            </a:r>
            <a:r>
              <a:rPr lang="ru-RU" sz="1000" dirty="0">
                <a:latin typeface="e-Ukraine Light" pitchFamily="50" charset="-52"/>
              </a:rPr>
              <a:t>Закону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«Про </a:t>
            </a:r>
            <a:r>
              <a:rPr lang="ru-RU" sz="1000" dirty="0" err="1">
                <a:latin typeface="e-Ukraine Light" pitchFamily="50" charset="-52"/>
              </a:rPr>
              <a:t>застосування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реєстраторів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сфері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громадського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харчування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»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Закон № 265), </a:t>
            </a:r>
            <a:r>
              <a:rPr lang="ru-RU" sz="1000" dirty="0" err="1">
                <a:latin typeface="e-Ukraine Light" pitchFamily="50" charset="-52"/>
              </a:rPr>
              <a:t>вчинені</a:t>
            </a:r>
            <a:r>
              <a:rPr lang="ru-RU" sz="1000" dirty="0">
                <a:latin typeface="e-Ukraine Light" pitchFamily="50" charset="-52"/>
              </a:rPr>
              <a:t> ними у </a:t>
            </a:r>
            <a:r>
              <a:rPr lang="ru-RU" sz="1000" dirty="0" err="1">
                <a:latin typeface="e-Ukraine Light" pitchFamily="50" charset="-52"/>
              </a:rPr>
              <a:t>період</a:t>
            </a:r>
            <a:r>
              <a:rPr lang="ru-RU" sz="1000" dirty="0">
                <a:latin typeface="e-Ukraine Light" pitchFamily="50" charset="-52"/>
              </a:rPr>
              <a:t> з 01 </a:t>
            </a:r>
            <a:r>
              <a:rPr lang="ru-RU" sz="1000" dirty="0" err="1">
                <a:latin typeface="e-Ukraine Light" pitchFamily="50" charset="-52"/>
              </a:rPr>
              <a:t>січня</a:t>
            </a:r>
            <a:r>
              <a:rPr lang="ru-RU" sz="1000" dirty="0">
                <a:latin typeface="e-Ukraine Light" pitchFamily="50" charset="-52"/>
              </a:rPr>
              <a:t> 2022 року до 01 </a:t>
            </a:r>
            <a:r>
              <a:rPr lang="ru-RU" sz="1000" dirty="0" err="1">
                <a:latin typeface="e-Ukraine Light" pitchFamily="50" charset="-52"/>
              </a:rPr>
              <a:t>жовтня</a:t>
            </a:r>
            <a:r>
              <a:rPr lang="ru-RU" sz="1000" dirty="0">
                <a:latin typeface="e-Ukraine Light" pitchFamily="50" charset="-52"/>
              </a:rPr>
              <a:t> 2023 року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Також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Законом № 3219-</a:t>
            </a:r>
            <a:r>
              <a:rPr lang="en-US" sz="1000" dirty="0">
                <a:latin typeface="e-Ukraine Light" pitchFamily="50" charset="-52"/>
              </a:rPr>
              <a:t>IX </a:t>
            </a:r>
            <a:r>
              <a:rPr lang="ru-RU" sz="1000" dirty="0">
                <a:latin typeface="e-Ukraine Light" pitchFamily="50" charset="-52"/>
              </a:rPr>
              <a:t>для </a:t>
            </a:r>
            <a:r>
              <a:rPr lang="ru-RU" sz="1000" dirty="0" err="1">
                <a:latin typeface="e-Ukraine Light" pitchFamily="50" charset="-52"/>
              </a:rPr>
              <a:t>фізичних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осіб-підприємців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платників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єдиного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та тих,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зареєстровані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додану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передбачено</a:t>
            </a:r>
            <a:r>
              <a:rPr lang="ru-RU" sz="1000" dirty="0">
                <a:latin typeface="e-Ukraine Light" pitchFamily="50" charset="-52"/>
              </a:rPr>
              <a:t> ряд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пом’якшень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зокрема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зменшено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розміри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штрафних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фінансових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санкцій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100 – 150 % до 25 – 50 % </a:t>
            </a:r>
            <a:r>
              <a:rPr lang="ru-RU" sz="1000" dirty="0" err="1">
                <a:latin typeface="e-Ukraine Light" pitchFamily="50" charset="-52"/>
              </a:rPr>
              <a:t>вартості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проданих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порушенням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робіт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надано</a:t>
            </a:r>
            <a:r>
              <a:rPr lang="ru-RU" sz="1000" dirty="0">
                <a:latin typeface="e-Ukraine Light" pitchFamily="50" charset="-52"/>
              </a:rPr>
              <a:t> право у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документах </a:t>
            </a:r>
            <a:r>
              <a:rPr lang="ru-RU" sz="1000" dirty="0" err="1">
                <a:latin typeface="e-Ukraine Light" pitchFamily="50" charset="-52"/>
              </a:rPr>
              <a:t>зазначати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назву</a:t>
            </a:r>
            <a:r>
              <a:rPr lang="ru-RU" sz="1000" dirty="0">
                <a:latin typeface="e-Ukraine Light" pitchFamily="50" charset="-52"/>
              </a:rPr>
              <a:t> товару (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) у </a:t>
            </a:r>
            <a:r>
              <a:rPr lang="ru-RU" sz="1000" dirty="0" err="1">
                <a:latin typeface="e-Ukraine Light" pitchFamily="50" charset="-52"/>
              </a:rPr>
              <a:t>вигляді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відображає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споживчі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ознаки</a:t>
            </a:r>
            <a:r>
              <a:rPr lang="ru-RU" sz="1000" dirty="0">
                <a:latin typeface="e-Ukraine Light" pitchFamily="50" charset="-52"/>
              </a:rPr>
              <a:t> товару (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) та </a:t>
            </a:r>
            <a:r>
              <a:rPr lang="ru-RU" sz="1000" dirty="0" err="1">
                <a:latin typeface="e-Ukraine Light" pitchFamily="50" charset="-52"/>
              </a:rPr>
              <a:t>ідентифікує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належність</a:t>
            </a:r>
            <a:r>
              <a:rPr lang="ru-RU" sz="1000" dirty="0">
                <a:latin typeface="e-Ukraine Light" pitchFamily="50" charset="-52"/>
              </a:rPr>
              <a:t> такого товару (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) до </a:t>
            </a:r>
            <a:r>
              <a:rPr lang="ru-RU" sz="1000" dirty="0" err="1">
                <a:latin typeface="e-Ukraine Light" pitchFamily="50" charset="-52"/>
              </a:rPr>
              <a:t>товарної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групи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Звертаємо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увагу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з 01.10.2023 до </a:t>
            </a:r>
            <a:r>
              <a:rPr lang="ru-RU" sz="1000" dirty="0" err="1">
                <a:latin typeface="e-Ukraine Light" pitchFamily="50" charset="-52"/>
              </a:rPr>
              <a:t>суб’єктів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надають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таксі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приймають</a:t>
            </a:r>
            <a:r>
              <a:rPr lang="ru-RU" sz="1000" dirty="0">
                <a:latin typeface="e-Ukraine Light" pitchFamily="50" charset="-52"/>
              </a:rPr>
              <a:t> до оплати </a:t>
            </a:r>
            <a:r>
              <a:rPr lang="ru-RU" sz="1000" dirty="0" err="1">
                <a:latin typeface="e-Ukraine Light" pitchFamily="50" charset="-52"/>
              </a:rPr>
              <a:t>готівкові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кошти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електронні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засоби</a:t>
            </a:r>
            <a:r>
              <a:rPr lang="ru-RU" sz="1000" dirty="0">
                <a:latin typeface="e-Ukraine Light" pitchFamily="50" charset="-52"/>
              </a:rPr>
              <a:t> без </a:t>
            </a: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таких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через РРО, </a:t>
            </a:r>
            <a:r>
              <a:rPr lang="ru-RU" sz="1000" dirty="0" err="1">
                <a:latin typeface="e-Ukraine Light" pitchFamily="50" charset="-52"/>
              </a:rPr>
              <a:t>можуть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застосуватись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штрафні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фінансові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санкції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порушення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Закону № 265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Враховуючи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викладене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Державна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податкова</a:t>
            </a:r>
            <a:r>
              <a:rPr lang="ru-RU" sz="1000" dirty="0">
                <a:latin typeface="e-Ukraine Light" pitchFamily="50" charset="-52"/>
              </a:rPr>
              <a:t> служба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наголошує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необхідності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неухильного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дотримання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чинного </a:t>
            </a:r>
            <a:r>
              <a:rPr lang="ru-RU" sz="1000" dirty="0" err="1">
                <a:latin typeface="e-Ukraine Light" pitchFamily="50" charset="-52"/>
              </a:rPr>
              <a:t>законодавства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з метою </a:t>
            </a:r>
            <a:r>
              <a:rPr lang="ru-RU" sz="1000" dirty="0" err="1">
                <a:latin typeface="e-Ukraine Light" pitchFamily="50" charset="-52"/>
              </a:rPr>
              <a:t>попередження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настання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негативних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наслідків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майбутньому</a:t>
            </a:r>
            <a:r>
              <a:rPr lang="ru-RU" sz="1000" dirty="0">
                <a:latin typeface="e-Ukraine Light" pitchFamily="50" charset="-52"/>
              </a:rPr>
              <a:t>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1398</TotalTime>
  <Words>128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181</cp:revision>
  <dcterms:created xsi:type="dcterms:W3CDTF">2021-05-27T05:23:05Z</dcterms:created>
  <dcterms:modified xsi:type="dcterms:W3CDTF">2023-09-22T08:02:53Z</dcterms:modified>
</cp:coreProperties>
</file>