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906000" cy="6858000" type="A4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A8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12" autoAdjust="0"/>
    <p:restoredTop sz="94660"/>
  </p:normalViewPr>
  <p:slideViewPr>
    <p:cSldViewPr snapToGrid="0">
      <p:cViewPr>
        <p:scale>
          <a:sx n="120" d="100"/>
          <a:sy n="120" d="100"/>
        </p:scale>
        <p:origin x="-714" y="7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0837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9468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2444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7806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0265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8008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27.09.2023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9363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27.09.2023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8486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27.09.2023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7845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5185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0861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5A8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CE06E-CD33-4E8D-BB2D-3C537C4FAFB6}" type="datetimeFigureOut">
              <a:rPr lang="ru-RU" smtClean="0"/>
              <a:pPr/>
              <a:t>27.09.2023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8233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B2AE1F56-FA4C-456D-AD17-F597535BE98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8250" y="136442"/>
            <a:ext cx="4763453" cy="6743700"/>
          </a:xfrm>
          <a:prstGeom prst="rect">
            <a:avLst/>
          </a:prstGeom>
        </p:spPr>
      </p:pic>
      <p:sp>
        <p:nvSpPr>
          <p:cNvPr id="11" name="Rectangle 6">
            <a:extLst>
              <a:ext uri="{FF2B5EF4-FFF2-40B4-BE49-F238E27FC236}">
                <a16:creationId xmlns="" xmlns:a16="http://schemas.microsoft.com/office/drawing/2014/main" id="{AAE0BDE6-D7B9-4FD3-A01F-F489C68E00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762125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pSp>
        <p:nvGrpSpPr>
          <p:cNvPr id="18" name="Группа 17">
            <a:extLst>
              <a:ext uri="{FF2B5EF4-FFF2-40B4-BE49-F238E27FC236}">
                <a16:creationId xmlns="" xmlns:a16="http://schemas.microsoft.com/office/drawing/2014/main" id="{5B1F3CBD-8D08-499F-BE54-1DF3C9FE8E21}"/>
              </a:ext>
            </a:extLst>
          </p:cNvPr>
          <p:cNvGrpSpPr/>
          <p:nvPr/>
        </p:nvGrpSpPr>
        <p:grpSpPr>
          <a:xfrm>
            <a:off x="106282" y="114300"/>
            <a:ext cx="4820999" cy="6743700"/>
            <a:chOff x="64808" y="106681"/>
            <a:chExt cx="4811442" cy="6743700"/>
          </a:xfrm>
        </p:grpSpPr>
        <p:grpSp>
          <p:nvGrpSpPr>
            <p:cNvPr id="9" name="Группа 8">
              <a:extLst>
                <a:ext uri="{FF2B5EF4-FFF2-40B4-BE49-F238E27FC236}">
                  <a16:creationId xmlns="" xmlns:a16="http://schemas.microsoft.com/office/drawing/2014/main" id="{4A6F6DA5-6ACE-429E-B52A-AC44102F0184}"/>
                </a:ext>
              </a:extLst>
            </p:cNvPr>
            <p:cNvGrpSpPr/>
            <p:nvPr/>
          </p:nvGrpSpPr>
          <p:grpSpPr>
            <a:xfrm>
              <a:off x="64808" y="106681"/>
              <a:ext cx="4793934" cy="6743700"/>
              <a:chOff x="64808" y="106681"/>
              <a:chExt cx="4793934" cy="6743700"/>
            </a:xfrm>
          </p:grpSpPr>
          <p:sp>
            <p:nvSpPr>
              <p:cNvPr id="7" name="Прямоугольник 6">
                <a:extLst>
                  <a:ext uri="{FF2B5EF4-FFF2-40B4-BE49-F238E27FC236}">
                    <a16:creationId xmlns="" xmlns:a16="http://schemas.microsoft.com/office/drawing/2014/main" id="{09A0A77F-376C-47B9-BB79-353299E74E74}"/>
                  </a:ext>
                </a:extLst>
              </p:cNvPr>
              <p:cNvSpPr/>
              <p:nvPr/>
            </p:nvSpPr>
            <p:spPr>
              <a:xfrm>
                <a:off x="64808" y="106681"/>
                <a:ext cx="4793934" cy="65913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8" name="Овал 7">
                <a:extLst>
                  <a:ext uri="{FF2B5EF4-FFF2-40B4-BE49-F238E27FC236}">
                    <a16:creationId xmlns="" xmlns:a16="http://schemas.microsoft.com/office/drawing/2014/main" id="{DCA030F4-92F2-48AB-8BB4-77C584043B72}"/>
                  </a:ext>
                </a:extLst>
              </p:cNvPr>
              <p:cNvSpPr/>
              <p:nvPr/>
            </p:nvSpPr>
            <p:spPr>
              <a:xfrm>
                <a:off x="2328387" y="6545581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25A87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uk-UA" sz="1100" dirty="0" smtClean="0">
                    <a:solidFill>
                      <a:srgbClr val="25A872"/>
                    </a:solidFill>
                    <a:latin typeface="e-Ukraine" panose="00000500000000000000" pitchFamily="50" charset="-52"/>
                  </a:rPr>
                  <a:t>3</a:t>
                </a:r>
                <a:endParaRPr lang="ru-RU" sz="1400" dirty="0">
                  <a:solidFill>
                    <a:srgbClr val="25A872"/>
                  </a:solidFill>
                  <a:latin typeface="e-Ukraine" panose="00000500000000000000" pitchFamily="50" charset="-52"/>
                </a:endParaRPr>
              </a:p>
            </p:txBody>
          </p:sp>
        </p:grpSp>
        <p:pic>
          <p:nvPicPr>
            <p:cNvPr id="4100" name="Рисунок 10" descr="https://chart.googleapis.com/chart?cht=qr&amp;chl=https%3A%2F%2Ft.me%2FinfoTAXbot&amp;chld=L|0&amp;chs=150">
              <a:extLst>
                <a:ext uri="{FF2B5EF4-FFF2-40B4-BE49-F238E27FC236}">
                  <a16:creationId xmlns="" xmlns:a16="http://schemas.microsoft.com/office/drawing/2014/main" id="{C10BBAFE-2D79-49E5-868B-A0FDCC9F8BD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89161" y="1990344"/>
              <a:ext cx="1304925" cy="13049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9" name="Рисунок 1" descr="https://chart.googleapis.com/chart?cht=qr&amp;chl=https%3A%2F%2Ft.me%2Ftax_gov_ua&amp;chld=L|0&amp;chs=150">
              <a:extLst>
                <a:ext uri="{FF2B5EF4-FFF2-40B4-BE49-F238E27FC236}">
                  <a16:creationId xmlns="" xmlns:a16="http://schemas.microsoft.com/office/drawing/2014/main" id="{AB68234D-4D6E-4D60-B461-52334D70C22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3465338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8" name="Рисунок 7" descr="https://chart.googleapis.com/chart?cht=qr&amp;chl=https%3A%2F%2Fwww.youtube.com%2FTaxUkraine&amp;chld=L|0&amp;chs=150">
              <a:extLst>
                <a:ext uri="{FF2B5EF4-FFF2-40B4-BE49-F238E27FC236}">
                  <a16:creationId xmlns="" xmlns:a16="http://schemas.microsoft.com/office/drawing/2014/main" id="{B988640C-7F4D-43BB-8D2B-B0AB4B4AD40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4329384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7" name="Рисунок 13" descr="https://chart.googleapis.com/chart?cht=qr&amp;chl=https%3A%2F%2Fwww.facebook.com%2FTaxUkraine%2F&amp;chld=L|0&amp;chs=150">
              <a:extLst>
                <a:ext uri="{FF2B5EF4-FFF2-40B4-BE49-F238E27FC236}">
                  <a16:creationId xmlns="" xmlns:a16="http://schemas.microsoft.com/office/drawing/2014/main" id="{48F62E71-1AA9-48BD-99B8-0430C4FAB90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5193430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Rectangle 5">
              <a:extLst>
                <a:ext uri="{FF2B5EF4-FFF2-40B4-BE49-F238E27FC236}">
                  <a16:creationId xmlns="" xmlns:a16="http://schemas.microsoft.com/office/drawing/2014/main" id="{5E53E4E3-62F3-4903-B665-45BF57FD77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316" y="203687"/>
              <a:ext cx="4793934" cy="1754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Друзі, підписуйтеся на офіційні сторінки Державної податкової служби України у соціальних мережах, де ви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зможе</a:t>
              </a:r>
              <a:r>
                <a:rPr lang="uk-UA" altLang="ru-RU" sz="1200" dirty="0" smtClean="0">
                  <a:solidFill>
                    <a:srgbClr val="333333"/>
                  </a:solidFill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те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переглянути новини, актуальні роз'яснення податкових новацій, а також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інфографіки,</a:t>
              </a:r>
              <a:r>
                <a:rPr kumimoji="0" lang="uk-UA" altLang="ru-RU" sz="1200" b="0" i="0" u="none" strike="noStrike" cap="none" normalizeH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коментарі керівництва,</a:t>
              </a:r>
              <a:r>
                <a:rPr kumimoji="0" lang="uk-UA" altLang="ru-RU" sz="1200" b="0" i="0" u="none" strike="noStrike" cap="none" normalizeH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фахівців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служби! Буде корисно та цікаво!</a:t>
              </a: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Спілкуйтеся з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податковою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службою дистанційно за допомогою сервісу  «InfoTAX»:</a:t>
              </a: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2" name="Rectangle 7">
              <a:extLst>
                <a:ext uri="{FF2B5EF4-FFF2-40B4-BE49-F238E27FC236}">
                  <a16:creationId xmlns="" xmlns:a16="http://schemas.microsoft.com/office/drawing/2014/main" id="{7BCFA5DF-C4AC-4DCE-AA03-DBDC47E12D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3500673"/>
              <a:ext cx="2077686" cy="800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канал ДПС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Telegram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</a:t>
              </a:r>
              <a:endParaRPr kumimoji="0" lang="ru-RU" altLang="ru-RU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3" name="Rectangle 8">
              <a:extLst>
                <a:ext uri="{FF2B5EF4-FFF2-40B4-BE49-F238E27FC236}">
                  <a16:creationId xmlns="" xmlns:a16="http://schemas.microsoft.com/office/drawing/2014/main" id="{911FB1A9-ED1C-4532-A3E7-013A57BBC1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4465058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сторінка на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Youtube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каналі ДПС </a:t>
              </a: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4" name="Rectangle 9">
              <a:extLst>
                <a:ext uri="{FF2B5EF4-FFF2-40B4-BE49-F238E27FC236}">
                  <a16:creationId xmlns="" xmlns:a16="http://schemas.microsoft.com/office/drawing/2014/main" id="{D4E2B7F5-5D62-456B-A005-E3F8F8A4BC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5273743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сторінка 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ДПС на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Fac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е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book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</a:t>
              </a:r>
              <a:endParaRPr kumimoji="0" lang="uk-UA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5" name="Прямоугольник 14">
              <a:extLst>
                <a:ext uri="{FF2B5EF4-FFF2-40B4-BE49-F238E27FC236}">
                  <a16:creationId xmlns="" xmlns:a16="http://schemas.microsoft.com/office/drawing/2014/main" id="{14F01F8F-7640-48D6-B1C7-915AD6E76DDF}"/>
                </a:ext>
              </a:extLst>
            </p:cNvPr>
            <p:cNvSpPr/>
            <p:nvPr/>
          </p:nvSpPr>
          <p:spPr>
            <a:xfrm>
              <a:off x="82316" y="6057476"/>
              <a:ext cx="4793934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Офіційний веб-портал  Державної </a:t>
              </a:r>
              <a:r>
                <a:rPr lang="uk-UA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податков</a:t>
              </a:r>
              <a:r>
                <a:rPr lang="en-US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ої</a:t>
              </a: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  служби України: </a:t>
              </a:r>
              <a:r>
                <a:rPr lang="en-US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tax</a:t>
              </a:r>
              <a:r>
                <a:rPr lang="uk-UA" sz="800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.</a:t>
              </a:r>
              <a:r>
                <a:rPr lang="uk-UA" sz="800" b="1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gov.ua</a:t>
              </a:r>
              <a:endParaRPr lang="ru-RU" sz="3600" b="1" dirty="0">
                <a:latin typeface="e-Ukraine" panose="00000500000000000000" pitchFamily="50" charset="-52"/>
                <a:ea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Інформаційно-довідковий департамент ДПС: </a:t>
              </a:r>
              <a:r>
                <a:rPr lang="uk-UA" sz="800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0-800-501-007</a:t>
              </a:r>
              <a:endParaRPr lang="ru-RU" sz="3200" dirty="0">
                <a:effectLst/>
                <a:latin typeface="e-Ukraine" panose="000005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7" name="Прямая соединительная линия 16">
              <a:extLst>
                <a:ext uri="{FF2B5EF4-FFF2-40B4-BE49-F238E27FC236}">
                  <a16:creationId xmlns="" xmlns:a16="http://schemas.microsoft.com/office/drawing/2014/main" id="{BC9780A8-D912-46DD-A0E0-2400220A2B6E}"/>
                </a:ext>
              </a:extLst>
            </p:cNvPr>
            <p:cNvCxnSpPr/>
            <p:nvPr/>
          </p:nvCxnSpPr>
          <p:spPr>
            <a:xfrm>
              <a:off x="228600" y="6010275"/>
              <a:ext cx="4557713" cy="0"/>
            </a:xfrm>
            <a:prstGeom prst="line">
              <a:avLst/>
            </a:prstGeom>
            <a:ln w="28575">
              <a:solidFill>
                <a:srgbClr val="25A87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5667123" y="1413188"/>
            <a:ext cx="3600000" cy="116955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1400" b="1" dirty="0" err="1">
                <a:latin typeface="e-Ukraine Light" pitchFamily="50" charset="-52"/>
              </a:rPr>
              <a:t>Щодо</a:t>
            </a:r>
            <a:r>
              <a:rPr lang="ru-RU" sz="1400" b="1" dirty="0">
                <a:latin typeface="e-Ukraine Light" pitchFamily="50" charset="-52"/>
              </a:rPr>
              <a:t> </a:t>
            </a:r>
            <a:r>
              <a:rPr lang="ru-RU" sz="1400" b="1" dirty="0" err="1">
                <a:latin typeface="e-Ukraine Light" pitchFamily="50" charset="-52"/>
              </a:rPr>
              <a:t>відображення</a:t>
            </a:r>
            <a:r>
              <a:rPr lang="ru-RU" sz="1400" b="1" dirty="0">
                <a:latin typeface="e-Ukraine Light" pitchFamily="50" charset="-52"/>
              </a:rPr>
              <a:t> </a:t>
            </a:r>
            <a:r>
              <a:rPr lang="ru-RU" sz="1400" b="1" dirty="0" err="1">
                <a:latin typeface="e-Ukraine Light" pitchFamily="50" charset="-52"/>
              </a:rPr>
              <a:t>реквізитів</a:t>
            </a:r>
            <a:r>
              <a:rPr lang="ru-RU" sz="1400" b="1" dirty="0">
                <a:latin typeface="e-Ukraine Light" pitchFamily="50" charset="-52"/>
              </a:rPr>
              <a:t> </a:t>
            </a:r>
            <a:r>
              <a:rPr lang="ru-RU" sz="1400" b="1" dirty="0" err="1">
                <a:latin typeface="e-Ukraine Light" pitchFamily="50" charset="-52"/>
              </a:rPr>
              <a:t>електронних</a:t>
            </a:r>
            <a:r>
              <a:rPr lang="ru-RU" sz="1400" b="1" dirty="0">
                <a:latin typeface="e-Ukraine Light" pitchFamily="50" charset="-52"/>
              </a:rPr>
              <a:t> </a:t>
            </a:r>
            <a:r>
              <a:rPr lang="ru-RU" sz="1400" b="1" dirty="0" err="1">
                <a:latin typeface="e-Ukraine Light" pitchFamily="50" charset="-52"/>
              </a:rPr>
              <a:t>платіжних</a:t>
            </a:r>
            <a:r>
              <a:rPr lang="ru-RU" sz="1400" b="1" dirty="0">
                <a:latin typeface="e-Ukraine Light" pitchFamily="50" charset="-52"/>
              </a:rPr>
              <a:t> </a:t>
            </a:r>
            <a:r>
              <a:rPr lang="ru-RU" sz="1400" b="1" dirty="0" err="1">
                <a:latin typeface="e-Ukraine Light" pitchFamily="50" charset="-52"/>
              </a:rPr>
              <a:t>засобів</a:t>
            </a:r>
            <a:r>
              <a:rPr lang="ru-RU" sz="1400" b="1" dirty="0">
                <a:latin typeface="e-Ukraine Light" pitchFamily="50" charset="-52"/>
              </a:rPr>
              <a:t> (</a:t>
            </a:r>
            <a:r>
              <a:rPr lang="ru-RU" sz="1400" b="1" dirty="0" err="1">
                <a:latin typeface="e-Ukraine Light" pitchFamily="50" charset="-52"/>
              </a:rPr>
              <a:t>платіжних</a:t>
            </a:r>
            <a:r>
              <a:rPr lang="ru-RU" sz="1400" b="1" dirty="0">
                <a:latin typeface="e-Ukraine Light" pitchFamily="50" charset="-52"/>
              </a:rPr>
              <a:t> </a:t>
            </a:r>
            <a:r>
              <a:rPr lang="ru-RU" sz="1400" b="1" dirty="0" err="1">
                <a:latin typeface="e-Ukraine Light" pitchFamily="50" charset="-52"/>
              </a:rPr>
              <a:t>карток</a:t>
            </a:r>
            <a:r>
              <a:rPr lang="ru-RU" sz="1400" b="1" dirty="0">
                <a:latin typeface="e-Ukraine Light" pitchFamily="50" charset="-52"/>
              </a:rPr>
              <a:t>) у </a:t>
            </a:r>
            <a:r>
              <a:rPr lang="ru-RU" sz="1400" b="1" dirty="0" err="1">
                <a:latin typeface="e-Ukraine Light" pitchFamily="50" charset="-52"/>
              </a:rPr>
              <a:t>розрахункових</a:t>
            </a:r>
            <a:r>
              <a:rPr lang="ru-RU" sz="1400" b="1" dirty="0">
                <a:latin typeface="e-Ukraine Light" pitchFamily="50" charset="-52"/>
              </a:rPr>
              <a:t> документах РРО/ПРРО</a:t>
            </a:r>
          </a:p>
        </p:txBody>
      </p:sp>
      <p:sp>
        <p:nvSpPr>
          <p:cNvPr id="20" name="Rectangle 1"/>
          <p:cNvSpPr>
            <a:spLocks noChangeArrowheads="1"/>
          </p:cNvSpPr>
          <p:nvPr/>
        </p:nvSpPr>
        <p:spPr bwMode="auto">
          <a:xfrm>
            <a:off x="5048250" y="6461285"/>
            <a:ext cx="1104899" cy="21544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800" dirty="0" smtClean="0">
                <a:solidFill>
                  <a:srgbClr val="333333"/>
                </a:solidFill>
                <a:latin typeface="e-Ukraine Light" pitchFamily="50" charset="-52"/>
                <a:cs typeface="Times New Roman" pitchFamily="18" charset="0"/>
              </a:rPr>
              <a:t>Вересень 2023</a:t>
            </a:r>
            <a:endParaRPr kumimoji="0" lang="uk-UA" sz="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e-Ukraine Light" pitchFamily="50" charset="-52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029325" y="180977"/>
            <a:ext cx="31242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uk-UA" sz="1000" dirty="0" smtClean="0">
                <a:latin typeface="e-Ukraine Light" pitchFamily="50" charset="-52"/>
                <a:cs typeface="Arial" pitchFamily="34" charset="0"/>
              </a:rPr>
              <a:t>Головне </a:t>
            </a:r>
            <a:r>
              <a:rPr lang="uk-UA" sz="1050" dirty="0" smtClean="0">
                <a:latin typeface="e-Ukraine Light" pitchFamily="50" charset="-52"/>
                <a:cs typeface="Arial" pitchFamily="34" charset="0"/>
              </a:rPr>
              <a:t>управління</a:t>
            </a:r>
            <a:r>
              <a:rPr lang="uk-UA" sz="1000" dirty="0" smtClean="0">
                <a:latin typeface="e-Ukraine Light" pitchFamily="50" charset="-52"/>
                <a:cs typeface="Arial" pitchFamily="34" charset="0"/>
              </a:rPr>
              <a:t> ДПС у м. Києві </a:t>
            </a:r>
          </a:p>
        </p:txBody>
      </p:sp>
    </p:spTree>
    <p:extLst>
      <p:ext uri="{BB962C8B-B14F-4D97-AF65-F5344CB8AC3E}">
        <p14:creationId xmlns:p14="http://schemas.microsoft.com/office/powerpoint/2010/main" val="3382142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="" xmlns:a16="http://schemas.microsoft.com/office/drawing/2014/main" id="{77BE1E3B-BB62-4FEA-84E6-53708639754F}"/>
              </a:ext>
            </a:extLst>
          </p:cNvPr>
          <p:cNvGrpSpPr/>
          <p:nvPr/>
        </p:nvGrpSpPr>
        <p:grpSpPr>
          <a:xfrm>
            <a:off x="114300" y="117828"/>
            <a:ext cx="4703443" cy="6740172"/>
            <a:chOff x="83820" y="68581"/>
            <a:chExt cx="4694139" cy="6781800"/>
          </a:xfrm>
        </p:grpSpPr>
        <p:sp>
          <p:nvSpPr>
            <p:cNvPr id="4" name="Прямоугольник 3">
              <a:extLst>
                <a:ext uri="{FF2B5EF4-FFF2-40B4-BE49-F238E27FC236}">
                  <a16:creationId xmlns="" xmlns:a16="http://schemas.microsoft.com/office/drawing/2014/main" id="{63EC6337-995B-4F4C-BFBF-1A1915547AE5}"/>
                </a:ext>
              </a:extLst>
            </p:cNvPr>
            <p:cNvSpPr/>
            <p:nvPr/>
          </p:nvSpPr>
          <p:spPr>
            <a:xfrm>
              <a:off x="83820" y="68581"/>
              <a:ext cx="4694139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6" name="Овал 5">
              <a:extLst>
                <a:ext uri="{FF2B5EF4-FFF2-40B4-BE49-F238E27FC236}">
                  <a16:creationId xmlns="" xmlns:a16="http://schemas.microsoft.com/office/drawing/2014/main" id="{BD827EDD-702C-4BE7-8040-21D8CC6FF8C0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100" smtClean="0">
                  <a:solidFill>
                    <a:srgbClr val="25A872"/>
                  </a:solidFill>
                  <a:latin typeface="e-Ukraine" panose="00000500000000000000" pitchFamily="50" charset="-52"/>
                </a:rPr>
                <a:t>1</a:t>
              </a:r>
              <a:endParaRPr lang="uk-UA" sz="140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grpSp>
        <p:nvGrpSpPr>
          <p:cNvPr id="7" name="Группа 6">
            <a:extLst>
              <a:ext uri="{FF2B5EF4-FFF2-40B4-BE49-F238E27FC236}">
                <a16:creationId xmlns="" xmlns:a16="http://schemas.microsoft.com/office/drawing/2014/main" id="{192DF1A1-DE05-4849-B565-0A68A4DD5458}"/>
              </a:ext>
            </a:extLst>
          </p:cNvPr>
          <p:cNvGrpSpPr/>
          <p:nvPr/>
        </p:nvGrpSpPr>
        <p:grpSpPr>
          <a:xfrm>
            <a:off x="4972050" y="117828"/>
            <a:ext cx="4806790" cy="6740172"/>
            <a:chOff x="83820" y="68581"/>
            <a:chExt cx="4793934" cy="6781800"/>
          </a:xfrm>
        </p:grpSpPr>
        <p:sp>
          <p:nvSpPr>
            <p:cNvPr id="8" name="Прямоугольник 7">
              <a:extLst>
                <a:ext uri="{FF2B5EF4-FFF2-40B4-BE49-F238E27FC236}">
                  <a16:creationId xmlns="" xmlns:a16="http://schemas.microsoft.com/office/drawing/2014/main" id="{98C4D4A9-1179-41C5-BA9A-90E6A97494E2}"/>
                </a:ext>
              </a:extLst>
            </p:cNvPr>
            <p:cNvSpPr/>
            <p:nvPr/>
          </p:nvSpPr>
          <p:spPr>
            <a:xfrm>
              <a:off x="83820" y="68581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dirty="0" err="1" smtClean="0"/>
                <a:t>тРАВ</a:t>
              </a:r>
              <a:endParaRPr lang="uk-UA" dirty="0"/>
            </a:p>
          </p:txBody>
        </p:sp>
        <p:sp>
          <p:nvSpPr>
            <p:cNvPr id="9" name="Овал 8">
              <a:extLst>
                <a:ext uri="{FF2B5EF4-FFF2-40B4-BE49-F238E27FC236}">
                  <a16:creationId xmlns="" xmlns:a16="http://schemas.microsoft.com/office/drawing/2014/main" id="{72F46394-038E-4BE7-991A-5920F8DE961D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100" dirty="0" smtClean="0">
                  <a:solidFill>
                    <a:srgbClr val="25A872"/>
                  </a:solidFill>
                  <a:latin typeface="e-Ukraine" panose="00000500000000000000" pitchFamily="50" charset="-52"/>
                </a:rPr>
                <a:t>2</a:t>
              </a:r>
              <a:endParaRPr lang="uk-UA" sz="11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AB020ADF-A26B-4DB1-A8F3-01CE965CB04E}"/>
              </a:ext>
            </a:extLst>
          </p:cNvPr>
          <p:cNvSpPr/>
          <p:nvPr/>
        </p:nvSpPr>
        <p:spPr>
          <a:xfrm>
            <a:off x="228599" y="180974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Aft>
                <a:spcPts val="0"/>
              </a:spcAft>
            </a:pPr>
            <a:endParaRPr lang="uk-UA" sz="120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A93320C9-B67C-4431-A6A6-D9A5DA9531D3}"/>
              </a:ext>
            </a:extLst>
          </p:cNvPr>
          <p:cNvSpPr/>
          <p:nvPr/>
        </p:nvSpPr>
        <p:spPr>
          <a:xfrm>
            <a:off x="5127011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Aft>
                <a:spcPts val="0"/>
              </a:spcAft>
            </a:pPr>
            <a:endParaRPr lang="uk-UA" sz="120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71450" y="3068210"/>
            <a:ext cx="464819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uk-UA" sz="140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uk-UA" sz="1300" smtClean="0">
              <a:latin typeface="e-Ukraine Light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14300" y="123873"/>
            <a:ext cx="4714873" cy="6709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uk-UA" sz="900" dirty="0">
                <a:latin typeface="e-Ukraine Light" pitchFamily="50" charset="-52"/>
              </a:rPr>
              <a:t>	</a:t>
            </a:r>
            <a:r>
              <a:rPr lang="ru-RU" sz="900" dirty="0">
                <a:latin typeface="e-Ukraine Light" pitchFamily="50" charset="-52"/>
              </a:rPr>
              <a:t>  </a:t>
            </a:r>
            <a:r>
              <a:rPr lang="ru-RU" sz="900" dirty="0" err="1">
                <a:latin typeface="e-Ukraine Light" pitchFamily="50" charset="-52"/>
              </a:rPr>
              <a:t>Вимоги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законодавства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сфери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розрахунків</a:t>
            </a:r>
            <a:r>
              <a:rPr lang="ru-RU" sz="900" dirty="0">
                <a:latin typeface="e-Ukraine Light" pitchFamily="50" charset="-52"/>
              </a:rPr>
              <a:t>, </a:t>
            </a:r>
            <a:r>
              <a:rPr lang="ru-RU" sz="900" dirty="0" err="1">
                <a:latin typeface="e-Ukraine Light" pitchFamily="50" charset="-52"/>
              </a:rPr>
              <a:t>пов’язані</a:t>
            </a:r>
            <a:r>
              <a:rPr lang="ru-RU" sz="900" dirty="0">
                <a:latin typeface="e-Ukraine Light" pitchFamily="50" charset="-52"/>
              </a:rPr>
              <a:t>, </a:t>
            </a:r>
            <a:r>
              <a:rPr lang="ru-RU" sz="900" dirty="0" err="1">
                <a:latin typeface="e-Ukraine Light" pitchFamily="50" charset="-52"/>
              </a:rPr>
              <a:t>зокрема</a:t>
            </a:r>
            <a:r>
              <a:rPr lang="ru-RU" sz="900" dirty="0">
                <a:latin typeface="e-Ukraine Light" pitchFamily="50" charset="-52"/>
              </a:rPr>
              <a:t>, і з </a:t>
            </a:r>
            <a:r>
              <a:rPr lang="ru-RU" sz="900" dirty="0" err="1">
                <a:latin typeface="e-Ukraine Light" pitchFamily="50" charset="-52"/>
              </a:rPr>
              <a:t>відображенням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реквізитів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електронних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платіжних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засобів</a:t>
            </a:r>
            <a:r>
              <a:rPr lang="ru-RU" sz="900" dirty="0">
                <a:latin typeface="e-Ukraine Light" pitchFamily="50" charset="-52"/>
              </a:rPr>
              <a:t> – </a:t>
            </a:r>
            <a:r>
              <a:rPr lang="ru-RU" sz="900" dirty="0" err="1">
                <a:latin typeface="e-Ukraine Light" pitchFamily="50" charset="-52"/>
              </a:rPr>
              <a:t>платіжних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карток</a:t>
            </a:r>
            <a:r>
              <a:rPr lang="ru-RU" sz="900" dirty="0">
                <a:latin typeface="e-Ukraine Light" pitchFamily="50" charset="-52"/>
              </a:rPr>
              <a:t> (</a:t>
            </a:r>
            <a:r>
              <a:rPr lang="ru-RU" sz="900" dirty="0" err="1">
                <a:latin typeface="e-Ukraine Light" pitchFamily="50" charset="-52"/>
              </a:rPr>
              <a:t>далі</a:t>
            </a:r>
            <a:r>
              <a:rPr lang="ru-RU" sz="900" dirty="0">
                <a:latin typeface="e-Ukraine Light" pitchFamily="50" charset="-52"/>
              </a:rPr>
              <a:t> – ЕПЗ) у чеках, </a:t>
            </a:r>
            <a:r>
              <a:rPr lang="ru-RU" sz="900" dirty="0" err="1">
                <a:latin typeface="e-Ukraine Light" pitchFamily="50" charset="-52"/>
              </a:rPr>
              <a:t>які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формуються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реєстраторами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розрахункових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операцій</a:t>
            </a:r>
            <a:r>
              <a:rPr lang="ru-RU" sz="900" dirty="0">
                <a:latin typeface="e-Ukraine Light" pitchFamily="50" charset="-52"/>
              </a:rPr>
              <a:t>/</a:t>
            </a:r>
            <a:r>
              <a:rPr lang="ru-RU" sz="900" dirty="0" err="1">
                <a:latin typeface="e-Ukraine Light" pitchFamily="50" charset="-52"/>
              </a:rPr>
              <a:t>програмними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реєстраторами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розрахункових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операцій</a:t>
            </a:r>
            <a:r>
              <a:rPr lang="ru-RU" sz="900" dirty="0" smtClean="0">
                <a:latin typeface="e-Ukraine Light" pitchFamily="50" charset="-52"/>
              </a:rPr>
              <a:t>.</a:t>
            </a:r>
            <a:endParaRPr lang="ru-RU" sz="90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en-US" sz="900" dirty="0" smtClean="0">
                <a:latin typeface="e-Ukraine Light" pitchFamily="50" charset="-52"/>
              </a:rPr>
              <a:t>	</a:t>
            </a:r>
            <a:r>
              <a:rPr lang="ru-RU" sz="900" dirty="0" err="1" smtClean="0">
                <a:latin typeface="e-Ukraine Light" pitchFamily="50" charset="-52"/>
              </a:rPr>
              <a:t>Відповідно</a:t>
            </a:r>
            <a:r>
              <a:rPr lang="ru-RU" sz="900" dirty="0" smtClean="0">
                <a:latin typeface="e-Ukraine Light" pitchFamily="50" charset="-52"/>
              </a:rPr>
              <a:t> </a:t>
            </a:r>
            <a:r>
              <a:rPr lang="ru-RU" sz="900" dirty="0">
                <a:latin typeface="e-Ukraine Light" pitchFamily="50" charset="-52"/>
              </a:rPr>
              <a:t>до пункту 13 </a:t>
            </a:r>
            <a:r>
              <a:rPr lang="ru-RU" sz="900" dirty="0" err="1">
                <a:latin typeface="e-Ukraine Light" pitchFamily="50" charset="-52"/>
              </a:rPr>
              <a:t>статті</a:t>
            </a:r>
            <a:r>
              <a:rPr lang="ru-RU" sz="900" dirty="0">
                <a:latin typeface="e-Ukraine Light" pitchFamily="50" charset="-52"/>
              </a:rPr>
              <a:t> 1 Закону </a:t>
            </a:r>
            <a:r>
              <a:rPr lang="ru-RU" sz="900" dirty="0" err="1">
                <a:latin typeface="e-Ukraine Light" pitchFamily="50" charset="-52"/>
              </a:rPr>
              <a:t>України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від</a:t>
            </a:r>
            <a:r>
              <a:rPr lang="ru-RU" sz="900" dirty="0">
                <a:latin typeface="e-Ukraine Light" pitchFamily="50" charset="-52"/>
              </a:rPr>
              <a:t> 30.06.2021 № 1591-ІХ «Про </a:t>
            </a:r>
            <a:r>
              <a:rPr lang="ru-RU" sz="900" dirty="0" err="1">
                <a:latin typeface="e-Ukraine Light" pitchFamily="50" charset="-52"/>
              </a:rPr>
              <a:t>платіжні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послуги</a:t>
            </a:r>
            <a:r>
              <a:rPr lang="ru-RU" sz="900" dirty="0">
                <a:latin typeface="e-Ukraine Light" pitchFamily="50" charset="-52"/>
              </a:rPr>
              <a:t>» (</a:t>
            </a:r>
            <a:r>
              <a:rPr lang="ru-RU" sz="900" dirty="0" err="1">
                <a:latin typeface="e-Ukraine Light" pitchFamily="50" charset="-52"/>
              </a:rPr>
              <a:t>далі</a:t>
            </a:r>
            <a:r>
              <a:rPr lang="ru-RU" sz="900" dirty="0">
                <a:latin typeface="e-Ukraine Light" pitchFamily="50" charset="-52"/>
              </a:rPr>
              <a:t> – Закон № 1591) </a:t>
            </a:r>
            <a:r>
              <a:rPr lang="ru-RU" sz="900" dirty="0" err="1">
                <a:latin typeface="e-Ukraine Light" pitchFamily="50" charset="-52"/>
              </a:rPr>
              <a:t>електронний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платіжний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засіб</a:t>
            </a:r>
            <a:r>
              <a:rPr lang="ru-RU" sz="900" dirty="0">
                <a:latin typeface="e-Ukraine Light" pitchFamily="50" charset="-52"/>
              </a:rPr>
              <a:t> – </a:t>
            </a:r>
            <a:r>
              <a:rPr lang="ru-RU" sz="900" dirty="0" err="1">
                <a:latin typeface="e-Ukraine Light" pitchFamily="50" charset="-52"/>
              </a:rPr>
              <a:t>це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платіжний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інструмент</a:t>
            </a:r>
            <a:r>
              <a:rPr lang="ru-RU" sz="900" dirty="0">
                <a:latin typeface="e-Ukraine Light" pitchFamily="50" charset="-52"/>
              </a:rPr>
              <a:t>, </a:t>
            </a:r>
            <a:r>
              <a:rPr lang="ru-RU" sz="900" dirty="0" err="1">
                <a:latin typeface="e-Ukraine Light" pitchFamily="50" charset="-52"/>
              </a:rPr>
              <a:t>реалізований</a:t>
            </a:r>
            <a:r>
              <a:rPr lang="ru-RU" sz="900" dirty="0">
                <a:latin typeface="e-Ukraine Light" pitchFamily="50" charset="-52"/>
              </a:rPr>
              <a:t> на будь-</a:t>
            </a:r>
            <a:r>
              <a:rPr lang="ru-RU" sz="900" dirty="0" err="1">
                <a:latin typeface="e-Ukraine Light" pitchFamily="50" charset="-52"/>
              </a:rPr>
              <a:t>якому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носії</a:t>
            </a:r>
            <a:r>
              <a:rPr lang="ru-RU" sz="900" dirty="0">
                <a:latin typeface="e-Ukraine Light" pitchFamily="50" charset="-52"/>
              </a:rPr>
              <a:t>, </a:t>
            </a:r>
            <a:r>
              <a:rPr lang="ru-RU" sz="900" dirty="0" err="1">
                <a:latin typeface="e-Ukraine Light" pitchFamily="50" charset="-52"/>
              </a:rPr>
              <a:t>що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містить</a:t>
            </a:r>
            <a:r>
              <a:rPr lang="ru-RU" sz="900" dirty="0">
                <a:latin typeface="e-Ukraine Light" pitchFamily="50" charset="-52"/>
              </a:rPr>
              <a:t> в </a:t>
            </a:r>
            <a:r>
              <a:rPr lang="ru-RU" sz="900" dirty="0" err="1">
                <a:latin typeface="e-Ukraine Light" pitchFamily="50" charset="-52"/>
              </a:rPr>
              <a:t>електронній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формі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дані</a:t>
            </a:r>
            <a:r>
              <a:rPr lang="ru-RU" sz="900" dirty="0">
                <a:latin typeface="e-Ukraine Light" pitchFamily="50" charset="-52"/>
              </a:rPr>
              <a:t>, </a:t>
            </a:r>
            <a:r>
              <a:rPr lang="ru-RU" sz="900" dirty="0" err="1">
                <a:latin typeface="e-Ukraine Light" pitchFamily="50" charset="-52"/>
              </a:rPr>
              <a:t>необхідні</a:t>
            </a:r>
            <a:r>
              <a:rPr lang="ru-RU" sz="900" dirty="0">
                <a:latin typeface="e-Ukraine Light" pitchFamily="50" charset="-52"/>
              </a:rPr>
              <a:t> для </a:t>
            </a:r>
            <a:r>
              <a:rPr lang="ru-RU" sz="900" dirty="0" err="1">
                <a:latin typeface="e-Ukraine Light" pitchFamily="50" charset="-52"/>
              </a:rPr>
              <a:t>ініціювання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платіжної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операції</a:t>
            </a:r>
            <a:r>
              <a:rPr lang="ru-RU" sz="900" dirty="0">
                <a:latin typeface="e-Ukraine Light" pitchFamily="50" charset="-52"/>
              </a:rPr>
              <a:t> та/</a:t>
            </a:r>
            <a:r>
              <a:rPr lang="ru-RU" sz="900" dirty="0" err="1">
                <a:latin typeface="e-Ukraine Light" pitchFamily="50" charset="-52"/>
              </a:rPr>
              <a:t>або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здійснення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інших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операцій</a:t>
            </a:r>
            <a:r>
              <a:rPr lang="ru-RU" sz="900" dirty="0">
                <a:latin typeface="e-Ukraine Light" pitchFamily="50" charset="-52"/>
              </a:rPr>
              <a:t>, </a:t>
            </a:r>
            <a:r>
              <a:rPr lang="ru-RU" sz="900" dirty="0" err="1">
                <a:latin typeface="e-Ukraine Light" pitchFamily="50" charset="-52"/>
              </a:rPr>
              <a:t>визначених</a:t>
            </a:r>
            <a:r>
              <a:rPr lang="ru-RU" sz="900" dirty="0">
                <a:latin typeface="e-Ukraine Light" pitchFamily="50" charset="-52"/>
              </a:rPr>
              <a:t> договором з </a:t>
            </a:r>
            <a:r>
              <a:rPr lang="ru-RU" sz="900" dirty="0" err="1">
                <a:latin typeface="e-Ukraine Light" pitchFamily="50" charset="-52"/>
              </a:rPr>
              <a:t>емітентом</a:t>
            </a:r>
            <a:r>
              <a:rPr lang="ru-RU" sz="900" dirty="0" smtClean="0">
                <a:latin typeface="e-Ukraine Light" pitchFamily="50" charset="-52"/>
              </a:rPr>
              <a:t>.</a:t>
            </a:r>
            <a:endParaRPr lang="ru-RU" sz="90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en-US" sz="900" dirty="0" smtClean="0">
                <a:latin typeface="e-Ukraine Light" pitchFamily="50" charset="-52"/>
              </a:rPr>
              <a:t>	</a:t>
            </a:r>
            <a:r>
              <a:rPr lang="ru-RU" sz="900" dirty="0" smtClean="0">
                <a:latin typeface="e-Ukraine Light" pitchFamily="50" charset="-52"/>
              </a:rPr>
              <a:t>Закон </a:t>
            </a:r>
            <a:r>
              <a:rPr lang="ru-RU" sz="900" dirty="0" err="1">
                <a:latin typeface="e-Ukraine Light" pitchFamily="50" charset="-52"/>
              </a:rPr>
              <a:t>України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від</a:t>
            </a:r>
            <a:r>
              <a:rPr lang="ru-RU" sz="900" dirty="0">
                <a:latin typeface="e-Ukraine Light" pitchFamily="50" charset="-52"/>
              </a:rPr>
              <a:t> 06 </a:t>
            </a:r>
            <a:r>
              <a:rPr lang="ru-RU" sz="900" dirty="0" err="1">
                <a:latin typeface="e-Ukraine Light" pitchFamily="50" charset="-52"/>
              </a:rPr>
              <a:t>липня</a:t>
            </a:r>
            <a:r>
              <a:rPr lang="ru-RU" sz="900" dirty="0">
                <a:latin typeface="e-Ukraine Light" pitchFamily="50" charset="-52"/>
              </a:rPr>
              <a:t> 1995 року № 265/95-ВР «Про </a:t>
            </a:r>
            <a:r>
              <a:rPr lang="ru-RU" sz="900" dirty="0" err="1">
                <a:latin typeface="e-Ukraine Light" pitchFamily="50" charset="-52"/>
              </a:rPr>
              <a:t>застосування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реєстраторів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розрахункових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операцій</a:t>
            </a:r>
            <a:r>
              <a:rPr lang="ru-RU" sz="900" dirty="0">
                <a:latin typeface="e-Ukraine Light" pitchFamily="50" charset="-52"/>
              </a:rPr>
              <a:t> у </a:t>
            </a:r>
            <a:r>
              <a:rPr lang="ru-RU" sz="900" dirty="0" err="1">
                <a:latin typeface="e-Ukraine Light" pitchFamily="50" charset="-52"/>
              </a:rPr>
              <a:t>сфері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торгівлі</a:t>
            </a:r>
            <a:r>
              <a:rPr lang="ru-RU" sz="900" dirty="0">
                <a:latin typeface="e-Ukraine Light" pitchFamily="50" charset="-52"/>
              </a:rPr>
              <a:t>, </a:t>
            </a:r>
            <a:r>
              <a:rPr lang="ru-RU" sz="900" dirty="0" err="1">
                <a:latin typeface="e-Ukraine Light" pitchFamily="50" charset="-52"/>
              </a:rPr>
              <a:t>громадського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харчування</a:t>
            </a:r>
            <a:r>
              <a:rPr lang="ru-RU" sz="900" dirty="0">
                <a:latin typeface="e-Ukraine Light" pitchFamily="50" charset="-52"/>
              </a:rPr>
              <a:t> та </a:t>
            </a:r>
            <a:r>
              <a:rPr lang="ru-RU" sz="900" dirty="0" err="1">
                <a:latin typeface="e-Ukraine Light" pitchFamily="50" charset="-52"/>
              </a:rPr>
              <a:t>послуг</a:t>
            </a:r>
            <a:r>
              <a:rPr lang="ru-RU" sz="900" dirty="0">
                <a:latin typeface="e-Ukraine Light" pitchFamily="50" charset="-52"/>
              </a:rPr>
              <a:t>» (</a:t>
            </a:r>
            <a:r>
              <a:rPr lang="ru-RU" sz="900" dirty="0" err="1">
                <a:latin typeface="e-Ukraine Light" pitchFamily="50" charset="-52"/>
              </a:rPr>
              <a:t>далі</a:t>
            </a:r>
            <a:r>
              <a:rPr lang="ru-RU" sz="900" dirty="0">
                <a:latin typeface="e-Ukraine Light" pitchFamily="50" charset="-52"/>
              </a:rPr>
              <a:t> – Закон № 265) є </a:t>
            </a:r>
            <a:r>
              <a:rPr lang="ru-RU" sz="900" dirty="0" err="1">
                <a:latin typeface="e-Ukraine Light" pitchFamily="50" charset="-52"/>
              </a:rPr>
              <a:t>спеціальним</a:t>
            </a:r>
            <a:r>
              <a:rPr lang="ru-RU" sz="900" dirty="0">
                <a:latin typeface="e-Ukraine Light" pitchFamily="50" charset="-52"/>
              </a:rPr>
              <a:t> законом, </a:t>
            </a:r>
            <a:r>
              <a:rPr lang="ru-RU" sz="900" dirty="0" err="1">
                <a:latin typeface="e-Ukraine Light" pitchFamily="50" charset="-52"/>
              </a:rPr>
              <a:t>поширює</a:t>
            </a:r>
            <a:r>
              <a:rPr lang="ru-RU" sz="900" dirty="0">
                <a:latin typeface="e-Ukraine Light" pitchFamily="50" charset="-52"/>
              </a:rPr>
              <a:t> свою </a:t>
            </a:r>
            <a:r>
              <a:rPr lang="ru-RU" sz="900" dirty="0" err="1">
                <a:latin typeface="e-Ukraine Light" pitchFamily="50" charset="-52"/>
              </a:rPr>
              <a:t>дію</a:t>
            </a:r>
            <a:r>
              <a:rPr lang="ru-RU" sz="900" dirty="0">
                <a:latin typeface="e-Ukraine Light" pitchFamily="50" charset="-52"/>
              </a:rPr>
              <a:t> на </a:t>
            </a:r>
            <a:r>
              <a:rPr lang="ru-RU" sz="900" dirty="0" err="1">
                <a:latin typeface="e-Ukraine Light" pitchFamily="50" charset="-52"/>
              </a:rPr>
              <a:t>готівкові</a:t>
            </a:r>
            <a:r>
              <a:rPr lang="ru-RU" sz="900" dirty="0">
                <a:latin typeface="e-Ukraine Light" pitchFamily="50" charset="-52"/>
              </a:rPr>
              <a:t> та </a:t>
            </a:r>
            <a:r>
              <a:rPr lang="ru-RU" sz="900" dirty="0" err="1">
                <a:latin typeface="e-Ukraine Light" pitchFamily="50" charset="-52"/>
              </a:rPr>
              <a:t>безготівкові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розрахунки</a:t>
            </a:r>
            <a:r>
              <a:rPr lang="ru-RU" sz="900" dirty="0">
                <a:latin typeface="e-Ukraine Light" pitchFamily="50" charset="-52"/>
              </a:rPr>
              <a:t> у </a:t>
            </a:r>
            <a:r>
              <a:rPr lang="ru-RU" sz="900" dirty="0" err="1">
                <a:latin typeface="e-Ukraine Light" pitchFamily="50" charset="-52"/>
              </a:rPr>
              <a:t>сфері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торгівлі</a:t>
            </a:r>
            <a:r>
              <a:rPr lang="ru-RU" sz="900" dirty="0">
                <a:latin typeface="e-Ukraine Light" pitchFamily="50" charset="-52"/>
              </a:rPr>
              <a:t>, </a:t>
            </a:r>
            <a:r>
              <a:rPr lang="ru-RU" sz="900" dirty="0" err="1">
                <a:latin typeface="e-Ukraine Light" pitchFamily="50" charset="-52"/>
              </a:rPr>
              <a:t>громадського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харчування</a:t>
            </a:r>
            <a:r>
              <a:rPr lang="ru-RU" sz="900" dirty="0">
                <a:latin typeface="e-Ukraine Light" pitchFamily="50" charset="-52"/>
              </a:rPr>
              <a:t> та </a:t>
            </a:r>
            <a:r>
              <a:rPr lang="ru-RU" sz="900" dirty="0" err="1">
                <a:latin typeface="e-Ukraine Light" pitchFamily="50" charset="-52"/>
              </a:rPr>
              <a:t>послуг</a:t>
            </a:r>
            <a:r>
              <a:rPr lang="ru-RU" sz="900" dirty="0" smtClean="0">
                <a:latin typeface="e-Ukraine Light" pitchFamily="50" charset="-52"/>
              </a:rPr>
              <a:t>.</a:t>
            </a:r>
            <a:endParaRPr lang="ru-RU" sz="90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en-US" sz="900" dirty="0" smtClean="0">
                <a:latin typeface="e-Ukraine Light" pitchFamily="50" charset="-52"/>
              </a:rPr>
              <a:t>	</a:t>
            </a:r>
            <a:r>
              <a:rPr lang="ru-RU" sz="900" dirty="0" err="1" smtClean="0">
                <a:latin typeface="e-Ukraine Light" pitchFamily="50" charset="-52"/>
              </a:rPr>
              <a:t>Правові</a:t>
            </a:r>
            <a:r>
              <a:rPr lang="ru-RU" sz="900" dirty="0" smtClean="0">
                <a:latin typeface="e-Ukraine Light" pitchFamily="50" charset="-52"/>
              </a:rPr>
              <a:t> </a:t>
            </a:r>
            <a:r>
              <a:rPr lang="ru-RU" sz="900" dirty="0">
                <a:latin typeface="e-Ukraine Light" pitchFamily="50" charset="-52"/>
              </a:rPr>
              <a:t>засади </a:t>
            </a:r>
            <a:r>
              <a:rPr lang="ru-RU" sz="900" dirty="0" err="1">
                <a:latin typeface="e-Ukraine Light" pitchFamily="50" charset="-52"/>
              </a:rPr>
              <a:t>застосування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реєстраторів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розрахункових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операцій</a:t>
            </a:r>
            <a:r>
              <a:rPr lang="ru-RU" sz="900" dirty="0">
                <a:latin typeface="e-Ukraine Light" pitchFamily="50" charset="-52"/>
              </a:rPr>
              <a:t> та/</a:t>
            </a:r>
            <a:r>
              <a:rPr lang="ru-RU" sz="900" dirty="0" err="1">
                <a:latin typeface="e-Ukraine Light" pitchFamily="50" charset="-52"/>
              </a:rPr>
              <a:t>або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програмних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реєстраторів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розрахункових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операцій</a:t>
            </a:r>
            <a:r>
              <a:rPr lang="ru-RU" sz="900" dirty="0">
                <a:latin typeface="e-Ukraine Light" pitchFamily="50" charset="-52"/>
              </a:rPr>
              <a:t> (</a:t>
            </a:r>
            <a:r>
              <a:rPr lang="ru-RU" sz="900" dirty="0" err="1">
                <a:latin typeface="e-Ukraine Light" pitchFamily="50" charset="-52"/>
              </a:rPr>
              <a:t>далі</a:t>
            </a:r>
            <a:r>
              <a:rPr lang="ru-RU" sz="900" dirty="0">
                <a:latin typeface="e-Ukraine Light" pitchFamily="50" charset="-52"/>
              </a:rPr>
              <a:t> – РРО/ПРРО) у </a:t>
            </a:r>
            <a:r>
              <a:rPr lang="ru-RU" sz="900" dirty="0" err="1">
                <a:latin typeface="e-Ukraine Light" pitchFamily="50" charset="-52"/>
              </a:rPr>
              <a:t>сфері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торгівлі</a:t>
            </a:r>
            <a:r>
              <a:rPr lang="ru-RU" sz="900" dirty="0">
                <a:latin typeface="e-Ukraine Light" pitchFamily="50" charset="-52"/>
              </a:rPr>
              <a:t>, </a:t>
            </a:r>
            <a:r>
              <a:rPr lang="ru-RU" sz="900" dirty="0" err="1">
                <a:latin typeface="e-Ukraine Light" pitchFamily="50" charset="-52"/>
              </a:rPr>
              <a:t>громадського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харчування</a:t>
            </a:r>
            <a:r>
              <a:rPr lang="ru-RU" sz="900" dirty="0">
                <a:latin typeface="e-Ukraine Light" pitchFamily="50" charset="-52"/>
              </a:rPr>
              <a:t> та </a:t>
            </a:r>
            <a:r>
              <a:rPr lang="ru-RU" sz="900" dirty="0" err="1">
                <a:latin typeface="e-Ukraine Light" pitchFamily="50" charset="-52"/>
              </a:rPr>
              <a:t>послуг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встановлені</a:t>
            </a:r>
            <a:r>
              <a:rPr lang="ru-RU" sz="900" dirty="0">
                <a:latin typeface="e-Ukraine Light" pitchFamily="50" charset="-52"/>
              </a:rPr>
              <a:t> Законом </a:t>
            </a:r>
            <a:r>
              <a:rPr lang="en-US" sz="900" dirty="0" smtClean="0">
                <a:latin typeface="e-Ukraine Light" pitchFamily="50" charset="-52"/>
              </a:rPr>
              <a:t/>
            </a:r>
            <a:br>
              <a:rPr lang="en-US" sz="900" dirty="0" smtClean="0">
                <a:latin typeface="e-Ukraine Light" pitchFamily="50" charset="-52"/>
              </a:rPr>
            </a:br>
            <a:r>
              <a:rPr lang="ru-RU" sz="900" dirty="0" smtClean="0">
                <a:latin typeface="e-Ukraine Light" pitchFamily="50" charset="-52"/>
              </a:rPr>
              <a:t>№ </a:t>
            </a:r>
            <a:r>
              <a:rPr lang="ru-RU" sz="900" dirty="0">
                <a:latin typeface="e-Ukraine Light" pitchFamily="50" charset="-52"/>
              </a:rPr>
              <a:t>265 та нормативно-</a:t>
            </a:r>
            <a:r>
              <a:rPr lang="ru-RU" sz="900" dirty="0" err="1">
                <a:latin typeface="e-Ukraine Light" pitchFamily="50" charset="-52"/>
              </a:rPr>
              <a:t>правовими</a:t>
            </a:r>
            <a:r>
              <a:rPr lang="ru-RU" sz="900" dirty="0">
                <a:latin typeface="e-Ukraine Light" pitchFamily="50" charset="-52"/>
              </a:rPr>
              <a:t> актами, </a:t>
            </a:r>
            <a:r>
              <a:rPr lang="ru-RU" sz="900" dirty="0" err="1">
                <a:latin typeface="e-Ukraine Light" pitchFamily="50" charset="-52"/>
              </a:rPr>
              <a:t>прийнятими</a:t>
            </a:r>
            <a:r>
              <a:rPr lang="ru-RU" sz="900" dirty="0">
                <a:latin typeface="e-Ukraine Light" pitchFamily="50" charset="-52"/>
              </a:rPr>
              <a:t> на </a:t>
            </a:r>
            <a:r>
              <a:rPr lang="ru-RU" sz="900" dirty="0" err="1">
                <a:latin typeface="e-Ukraine Light" pitchFamily="50" charset="-52"/>
              </a:rPr>
              <a:t>його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виконання</a:t>
            </a:r>
            <a:r>
              <a:rPr lang="ru-RU" sz="900" dirty="0" smtClean="0">
                <a:latin typeface="e-Ukraine Light" pitchFamily="50" charset="-52"/>
              </a:rPr>
              <a:t>.</a:t>
            </a:r>
            <a:endParaRPr lang="ru-RU" sz="90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en-US" sz="900" dirty="0" smtClean="0">
                <a:latin typeface="e-Ukraine Light" pitchFamily="50" charset="-52"/>
              </a:rPr>
              <a:t>	</a:t>
            </a:r>
            <a:r>
              <a:rPr lang="ru-RU" sz="900" dirty="0" err="1" smtClean="0">
                <a:latin typeface="e-Ukraine Light" pitchFamily="50" charset="-52"/>
              </a:rPr>
              <a:t>Зокрема</a:t>
            </a:r>
            <a:r>
              <a:rPr lang="ru-RU" sz="900" dirty="0">
                <a:latin typeface="e-Ukraine Light" pitchFamily="50" charset="-52"/>
              </a:rPr>
              <a:t>, форму та </a:t>
            </a:r>
            <a:r>
              <a:rPr lang="ru-RU" sz="900" dirty="0" err="1">
                <a:latin typeface="e-Ukraine Light" pitchFamily="50" charset="-52"/>
              </a:rPr>
              <a:t>зміст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розрахункового</a:t>
            </a:r>
            <a:r>
              <a:rPr lang="ru-RU" sz="900" dirty="0">
                <a:latin typeface="e-Ukraine Light" pitchFamily="50" charset="-52"/>
              </a:rPr>
              <a:t> документа </a:t>
            </a:r>
            <a:r>
              <a:rPr lang="ru-RU" sz="900" dirty="0" err="1">
                <a:latin typeface="e-Ukraine Light" pitchFamily="50" charset="-52"/>
              </a:rPr>
              <a:t>визначено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Положенням</a:t>
            </a:r>
            <a:r>
              <a:rPr lang="ru-RU" sz="900" dirty="0">
                <a:latin typeface="e-Ukraine Light" pitchFamily="50" charset="-52"/>
              </a:rPr>
              <a:t> про форму та </a:t>
            </a:r>
            <a:r>
              <a:rPr lang="ru-RU" sz="900" dirty="0" err="1">
                <a:latin typeface="e-Ukraine Light" pitchFamily="50" charset="-52"/>
              </a:rPr>
              <a:t>зміст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розрахункових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документів</a:t>
            </a:r>
            <a:r>
              <a:rPr lang="ru-RU" sz="900" dirty="0">
                <a:latin typeface="e-Ukraine Light" pitchFamily="50" charset="-52"/>
              </a:rPr>
              <a:t>/</a:t>
            </a:r>
            <a:r>
              <a:rPr lang="ru-RU" sz="900" dirty="0" err="1">
                <a:latin typeface="e-Ukraine Light" pitchFamily="50" charset="-52"/>
              </a:rPr>
              <a:t>електронних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розрахункових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документів</a:t>
            </a:r>
            <a:r>
              <a:rPr lang="ru-RU" sz="900" dirty="0">
                <a:latin typeface="e-Ukraine Light" pitchFamily="50" charset="-52"/>
              </a:rPr>
              <a:t>, </a:t>
            </a:r>
            <a:r>
              <a:rPr lang="ru-RU" sz="900" dirty="0" err="1">
                <a:latin typeface="e-Ukraine Light" pitchFamily="50" charset="-52"/>
              </a:rPr>
              <a:t>затвердженим</a:t>
            </a:r>
            <a:r>
              <a:rPr lang="ru-RU" sz="900" dirty="0">
                <a:latin typeface="e-Ukraine Light" pitchFamily="50" charset="-52"/>
              </a:rPr>
              <a:t> наказом </a:t>
            </a:r>
            <a:r>
              <a:rPr lang="ru-RU" sz="900" dirty="0" err="1">
                <a:latin typeface="e-Ukraine Light" pitchFamily="50" charset="-52"/>
              </a:rPr>
              <a:t>Міністерства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фінансів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України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від</a:t>
            </a:r>
            <a:r>
              <a:rPr lang="ru-RU" sz="900" dirty="0">
                <a:latin typeface="e-Ukraine Light" pitchFamily="50" charset="-52"/>
              </a:rPr>
              <a:t> 21.01.2016 № 13 (</a:t>
            </a:r>
            <a:r>
              <a:rPr lang="ru-RU" sz="900" dirty="0" err="1">
                <a:latin typeface="e-Ukraine Light" pitchFamily="50" charset="-52"/>
              </a:rPr>
              <a:t>далі</a:t>
            </a:r>
            <a:r>
              <a:rPr lang="ru-RU" sz="900" dirty="0">
                <a:latin typeface="e-Ukraine Light" pitchFamily="50" charset="-52"/>
              </a:rPr>
              <a:t> – </a:t>
            </a:r>
            <a:r>
              <a:rPr lang="ru-RU" sz="900" dirty="0" err="1">
                <a:latin typeface="e-Ukraine Light" pitchFamily="50" charset="-52"/>
              </a:rPr>
              <a:t>Положення</a:t>
            </a:r>
            <a:r>
              <a:rPr lang="ru-RU" sz="900" dirty="0">
                <a:latin typeface="e-Ukraine Light" pitchFamily="50" charset="-52"/>
              </a:rPr>
              <a:t> № 13</a:t>
            </a:r>
            <a:r>
              <a:rPr lang="ru-RU" sz="900" dirty="0" smtClean="0">
                <a:latin typeface="e-Ukraine Light" pitchFamily="50" charset="-52"/>
              </a:rPr>
              <a:t>).</a:t>
            </a:r>
            <a:endParaRPr lang="ru-RU" sz="90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en-US" sz="900" dirty="0" smtClean="0">
                <a:latin typeface="e-Ukraine Light" pitchFamily="50" charset="-52"/>
              </a:rPr>
              <a:t>	</a:t>
            </a:r>
            <a:r>
              <a:rPr lang="ru-RU" sz="900" dirty="0" smtClean="0">
                <a:latin typeface="e-Ukraine Light" pitchFamily="50" charset="-52"/>
              </a:rPr>
              <a:t>Пунктом </a:t>
            </a:r>
            <a:r>
              <a:rPr lang="ru-RU" sz="900" dirty="0">
                <a:latin typeface="e-Ukraine Light" pitchFamily="50" charset="-52"/>
              </a:rPr>
              <a:t>2 </a:t>
            </a:r>
            <a:r>
              <a:rPr lang="ru-RU" sz="900" dirty="0" err="1">
                <a:latin typeface="e-Ukraine Light" pitchFamily="50" charset="-52"/>
              </a:rPr>
              <a:t>розділу</a:t>
            </a:r>
            <a:r>
              <a:rPr lang="ru-RU" sz="900" dirty="0">
                <a:latin typeface="e-Ukraine Light" pitchFamily="50" charset="-52"/>
              </a:rPr>
              <a:t> ІІ </a:t>
            </a:r>
            <a:r>
              <a:rPr lang="ru-RU" sz="900" dirty="0" err="1">
                <a:latin typeface="e-Ukraine Light" pitchFamily="50" charset="-52"/>
              </a:rPr>
              <a:t>Положення</a:t>
            </a:r>
            <a:r>
              <a:rPr lang="ru-RU" sz="900" dirty="0">
                <a:latin typeface="e-Ukraine Light" pitchFamily="50" charset="-52"/>
              </a:rPr>
              <a:t> № 13 </a:t>
            </a:r>
            <a:r>
              <a:rPr lang="ru-RU" sz="900" dirty="0" err="1">
                <a:latin typeface="e-Ukraine Light" pitchFamily="50" charset="-52"/>
              </a:rPr>
              <a:t>визначено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обов'язкові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реквізити</a:t>
            </a:r>
            <a:r>
              <a:rPr lang="ru-RU" sz="900" dirty="0">
                <a:latin typeface="e-Ukraine Light" pitchFamily="50" charset="-52"/>
              </a:rPr>
              <a:t>, </a:t>
            </a:r>
            <a:r>
              <a:rPr lang="ru-RU" sz="900" dirty="0" err="1">
                <a:latin typeface="e-Ukraine Light" pitchFamily="50" charset="-52"/>
              </a:rPr>
              <a:t>які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має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містити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фіскальний</a:t>
            </a:r>
            <a:r>
              <a:rPr lang="ru-RU" sz="900" dirty="0">
                <a:latin typeface="e-Ukraine Light" pitchFamily="50" charset="-52"/>
              </a:rPr>
              <a:t> чек. </a:t>
            </a:r>
            <a:r>
              <a:rPr lang="ru-RU" sz="900" dirty="0" err="1">
                <a:latin typeface="e-Ukraine Light" pitchFamily="50" charset="-52"/>
              </a:rPr>
              <a:t>Наголошуємо</a:t>
            </a:r>
            <a:r>
              <a:rPr lang="ru-RU" sz="900" dirty="0">
                <a:latin typeface="e-Ukraine Light" pitchFamily="50" charset="-52"/>
              </a:rPr>
              <a:t>, </a:t>
            </a:r>
            <a:r>
              <a:rPr lang="ru-RU" sz="900" dirty="0" err="1" smtClean="0">
                <a:latin typeface="e-Ukraine Light" pitchFamily="50" charset="-52"/>
              </a:rPr>
              <a:t>що</a:t>
            </a:r>
            <a:r>
              <a:rPr lang="ru-RU" sz="900" dirty="0" smtClean="0">
                <a:latin typeface="e-Ukraine Light" pitchFamily="50" charset="-52"/>
              </a:rPr>
              <a:t>. </a:t>
            </a:r>
            <a:br>
              <a:rPr lang="ru-RU" sz="900" dirty="0" smtClean="0">
                <a:latin typeface="e-Ukraine Light" pitchFamily="50" charset="-52"/>
              </a:rPr>
            </a:br>
            <a:endParaRPr lang="ru-RU" sz="900" dirty="0">
              <a:latin typeface="e-Ukraine Light" pitchFamily="50" charset="-52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14300" y="1"/>
            <a:ext cx="478154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endParaRPr lang="uk-UA" sz="1200" smtClean="0">
              <a:latin typeface="e-Ukraine" pitchFamily="2" charset="-52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969102" y="209549"/>
            <a:ext cx="468629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endParaRPr lang="uk-UA" sz="1000" dirty="0" smtClean="0">
              <a:latin typeface="e-Ukraine" pitchFamily="2" charset="-52"/>
            </a:endParaRPr>
          </a:p>
          <a:p>
            <a:pPr indent="457200" algn="just"/>
            <a:endParaRPr lang="uk-UA" sz="1000" dirty="0" smtClean="0">
              <a:latin typeface="e-Ukraine" pitchFamily="2" charset="-52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09549" y="0"/>
            <a:ext cx="457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400" dirty="0" smtClean="0">
                <a:latin typeface="e-Ukraine Light" pitchFamily="50" charset="-52"/>
              </a:rPr>
              <a:t>	</a:t>
            </a:r>
            <a:endParaRPr lang="uk-UA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969102" y="117828"/>
            <a:ext cx="4806790" cy="6617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ru-RU" sz="900" dirty="0" err="1">
                <a:latin typeface="e-Ukraine Light" pitchFamily="50" charset="-52"/>
              </a:rPr>
              <a:t>Положення</a:t>
            </a:r>
            <a:r>
              <a:rPr lang="ru-RU" sz="900" dirty="0">
                <a:latin typeface="e-Ukraine Light" pitchFamily="50" charset="-52"/>
              </a:rPr>
              <a:t> № 13 </a:t>
            </a:r>
            <a:r>
              <a:rPr lang="ru-RU" sz="900" dirty="0" err="1">
                <a:latin typeface="e-Ukraine Light" pitchFamily="50" charset="-52"/>
              </a:rPr>
              <a:t>однаково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розповсюджує</a:t>
            </a:r>
            <a:r>
              <a:rPr lang="ru-RU" sz="900" dirty="0">
                <a:latin typeface="e-Ukraine Light" pitchFamily="50" charset="-52"/>
              </a:rPr>
              <a:t> свою </a:t>
            </a:r>
            <a:r>
              <a:rPr lang="ru-RU" sz="900" dirty="0" err="1">
                <a:latin typeface="e-Ukraine Light" pitchFamily="50" charset="-52"/>
              </a:rPr>
              <a:t>дію</a:t>
            </a:r>
            <a:r>
              <a:rPr lang="ru-RU" sz="900" dirty="0">
                <a:latin typeface="e-Ukraine Light" pitchFamily="50" charset="-52"/>
              </a:rPr>
              <a:t> як на </a:t>
            </a:r>
            <a:r>
              <a:rPr lang="ru-RU" sz="900" dirty="0" err="1">
                <a:latin typeface="e-Ukraine Light" pitchFamily="50" charset="-52"/>
              </a:rPr>
              <a:t>розрахункові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документи</a:t>
            </a:r>
            <a:r>
              <a:rPr lang="ru-RU" sz="900" dirty="0">
                <a:latin typeface="e-Ukraine Light" pitchFamily="50" charset="-52"/>
              </a:rPr>
              <a:t>, </a:t>
            </a:r>
            <a:r>
              <a:rPr lang="ru-RU" sz="900" dirty="0" err="1">
                <a:latin typeface="e-Ukraine Light" pitchFamily="50" charset="-52"/>
              </a:rPr>
              <a:t>що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створюються</a:t>
            </a:r>
            <a:r>
              <a:rPr lang="ru-RU" sz="900" dirty="0">
                <a:latin typeface="e-Ukraine Light" pitchFamily="50" charset="-52"/>
              </a:rPr>
              <a:t> РРО, так і ПРРО.</a:t>
            </a: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ru-RU" sz="900" dirty="0">
                <a:latin typeface="e-Ukraine Light" pitchFamily="50" charset="-52"/>
              </a:rPr>
              <a:t>	</a:t>
            </a:r>
            <a:r>
              <a:rPr lang="ru-RU" sz="900" i="1" u="sng" dirty="0" err="1">
                <a:latin typeface="e-Ukraine Light" pitchFamily="50" charset="-52"/>
              </a:rPr>
              <a:t>Водночас</a:t>
            </a:r>
            <a:r>
              <a:rPr lang="ru-RU" sz="900" i="1" u="sng" dirty="0">
                <a:latin typeface="e-Ukraine Light" pitchFamily="50" charset="-52"/>
              </a:rPr>
              <a:t>, </a:t>
            </a:r>
            <a:r>
              <a:rPr lang="ru-RU" sz="900" i="1" u="sng" dirty="0" err="1">
                <a:latin typeface="e-Ukraine Light" pitchFamily="50" charset="-52"/>
              </a:rPr>
              <a:t>відповідно</a:t>
            </a:r>
            <a:r>
              <a:rPr lang="ru-RU" sz="900" i="1" u="sng" dirty="0">
                <a:latin typeface="e-Ukraine Light" pitchFamily="50" charset="-52"/>
              </a:rPr>
              <a:t> до п. 4 </a:t>
            </a:r>
            <a:r>
              <a:rPr lang="ru-RU" sz="900" i="1" u="sng" dirty="0" err="1">
                <a:latin typeface="e-Ukraine Light" pitchFamily="50" charset="-52"/>
              </a:rPr>
              <a:t>розділу</a:t>
            </a:r>
            <a:r>
              <a:rPr lang="ru-RU" sz="900" i="1" u="sng" dirty="0">
                <a:latin typeface="e-Ukraine Light" pitchFamily="50" charset="-52"/>
              </a:rPr>
              <a:t> ІІ </a:t>
            </a:r>
            <a:r>
              <a:rPr lang="ru-RU" sz="900" i="1" u="sng" dirty="0" err="1">
                <a:latin typeface="e-Ukraine Light" pitchFamily="50" charset="-52"/>
              </a:rPr>
              <a:t>Положення</a:t>
            </a:r>
            <a:r>
              <a:rPr lang="ru-RU" sz="900" i="1" u="sng" dirty="0">
                <a:latin typeface="e-Ukraine Light" pitchFamily="50" charset="-52"/>
              </a:rPr>
              <a:t> № 13, рядки 11 – 18 </a:t>
            </a:r>
            <a:r>
              <a:rPr lang="ru-RU" sz="900" i="1" u="sng" dirty="0" err="1">
                <a:latin typeface="e-Ukraine Light" pitchFamily="50" charset="-52"/>
              </a:rPr>
              <a:t>фіскального</a:t>
            </a:r>
            <a:r>
              <a:rPr lang="ru-RU" sz="900" i="1" u="sng" dirty="0">
                <a:latin typeface="e-Ukraine Light" pitchFamily="50" charset="-52"/>
              </a:rPr>
              <a:t> чека </a:t>
            </a:r>
            <a:r>
              <a:rPr lang="ru-RU" sz="900" i="1" u="sng" dirty="0" err="1">
                <a:latin typeface="e-Ukraine Light" pitchFamily="50" charset="-52"/>
              </a:rPr>
              <a:t>заповнюються</a:t>
            </a:r>
            <a:r>
              <a:rPr lang="ru-RU" sz="900" i="1" u="sng" dirty="0">
                <a:latin typeface="e-Ukraine Light" pitchFamily="50" charset="-52"/>
              </a:rPr>
              <a:t> у </a:t>
            </a:r>
            <a:r>
              <a:rPr lang="ru-RU" sz="900" i="1" u="sng" dirty="0" err="1">
                <a:latin typeface="e-Ukraine Light" pitchFamily="50" charset="-52"/>
              </a:rPr>
              <a:t>разі</a:t>
            </a:r>
            <a:r>
              <a:rPr lang="ru-RU" sz="900" i="1" u="sng" dirty="0">
                <a:latin typeface="e-Ukraine Light" pitchFamily="50" charset="-52"/>
              </a:rPr>
              <a:t> </a:t>
            </a:r>
            <a:r>
              <a:rPr lang="ru-RU" sz="900" i="1" u="sng" dirty="0" err="1">
                <a:latin typeface="e-Ukraine Light" pitchFamily="50" charset="-52"/>
              </a:rPr>
              <a:t>застосування</a:t>
            </a:r>
            <a:r>
              <a:rPr lang="ru-RU" sz="900" i="1" u="sng" dirty="0">
                <a:latin typeface="e-Ukraine Light" pitchFamily="50" charset="-52"/>
              </a:rPr>
              <a:t> </a:t>
            </a:r>
            <a:r>
              <a:rPr lang="ru-RU" sz="900" i="1" u="sng" dirty="0" err="1">
                <a:latin typeface="e-Ukraine Light" pitchFamily="50" charset="-52"/>
              </a:rPr>
              <a:t>під</a:t>
            </a:r>
            <a:r>
              <a:rPr lang="ru-RU" sz="900" i="1" u="sng" dirty="0">
                <a:latin typeface="e-Ukraine Light" pitchFamily="50" charset="-52"/>
              </a:rPr>
              <a:t> час </a:t>
            </a:r>
            <a:r>
              <a:rPr lang="ru-RU" sz="900" i="1" u="sng" dirty="0" err="1">
                <a:latin typeface="e-Ukraine Light" pitchFamily="50" charset="-52"/>
              </a:rPr>
              <a:t>проведення</a:t>
            </a:r>
            <a:r>
              <a:rPr lang="ru-RU" sz="900" i="1" u="sng" dirty="0">
                <a:latin typeface="e-Ukraine Light" pitchFamily="50" charset="-52"/>
              </a:rPr>
              <a:t> </a:t>
            </a:r>
            <a:r>
              <a:rPr lang="ru-RU" sz="900" i="1" u="sng" dirty="0" err="1">
                <a:latin typeface="e-Ukraine Light" pitchFamily="50" charset="-52"/>
              </a:rPr>
              <a:t>розрахунків</a:t>
            </a:r>
            <a:r>
              <a:rPr lang="ru-RU" sz="900" i="1" u="sng" dirty="0">
                <a:latin typeface="e-Ukraine Light" pitchFamily="50" charset="-52"/>
              </a:rPr>
              <a:t> </a:t>
            </a:r>
            <a:r>
              <a:rPr lang="ru-RU" sz="900" i="1" u="sng" dirty="0" err="1">
                <a:latin typeface="e-Ukraine Light" pitchFamily="50" charset="-52"/>
              </a:rPr>
              <a:t>лише</a:t>
            </a:r>
            <a:r>
              <a:rPr lang="ru-RU" sz="900" i="1" u="sng" dirty="0">
                <a:latin typeface="e-Ukraine Light" pitchFamily="50" charset="-52"/>
              </a:rPr>
              <a:t> з </a:t>
            </a:r>
            <a:r>
              <a:rPr lang="ru-RU" sz="900" i="1" u="sng" dirty="0" err="1">
                <a:latin typeface="e-Ukraine Light" pitchFamily="50" charset="-52"/>
              </a:rPr>
              <a:t>використанням</a:t>
            </a:r>
            <a:r>
              <a:rPr lang="ru-RU" sz="900" i="1" u="sng" dirty="0">
                <a:latin typeface="e-Ukraine Light" pitchFamily="50" charset="-52"/>
              </a:rPr>
              <a:t> </a:t>
            </a:r>
            <a:r>
              <a:rPr lang="ru-RU" sz="900" i="1" u="sng" dirty="0" err="1">
                <a:latin typeface="e-Ukraine Light" pitchFamily="50" charset="-52"/>
              </a:rPr>
              <a:t>електронного</a:t>
            </a:r>
            <a:r>
              <a:rPr lang="ru-RU" sz="900" i="1" u="sng" dirty="0">
                <a:latin typeface="e-Ukraine Light" pitchFamily="50" charset="-52"/>
              </a:rPr>
              <a:t> </a:t>
            </a:r>
            <a:r>
              <a:rPr lang="ru-RU" sz="900" i="1" u="sng" dirty="0" err="1">
                <a:latin typeface="e-Ukraine Light" pitchFamily="50" charset="-52"/>
              </a:rPr>
              <a:t>платіжного</a:t>
            </a:r>
            <a:r>
              <a:rPr lang="ru-RU" sz="900" i="1" u="sng" dirty="0">
                <a:latin typeface="e-Ukraine Light" pitchFamily="50" charset="-52"/>
              </a:rPr>
              <a:t> </a:t>
            </a:r>
            <a:r>
              <a:rPr lang="ru-RU" sz="900" i="1" u="sng" dirty="0" err="1">
                <a:latin typeface="e-Ukraine Light" pitchFamily="50" charset="-52"/>
              </a:rPr>
              <a:t>засобу</a:t>
            </a:r>
            <a:r>
              <a:rPr lang="ru-RU" sz="900" i="1" u="sng" dirty="0">
                <a:latin typeface="e-Ukraine Light" pitchFamily="50" charset="-52"/>
              </a:rPr>
              <a:t> (</a:t>
            </a:r>
            <a:r>
              <a:rPr lang="ru-RU" sz="900" i="1" u="sng" dirty="0" err="1">
                <a:latin typeface="e-Ukraine Light" pitchFamily="50" charset="-52"/>
              </a:rPr>
              <a:t>платіжної</a:t>
            </a:r>
            <a:r>
              <a:rPr lang="ru-RU" sz="900" i="1" u="sng" dirty="0">
                <a:latin typeface="e-Ukraine Light" pitchFamily="50" charset="-52"/>
              </a:rPr>
              <a:t> </a:t>
            </a:r>
            <a:r>
              <a:rPr lang="ru-RU" sz="900" i="1" u="sng" dirty="0" err="1">
                <a:latin typeface="e-Ukraine Light" pitchFamily="50" charset="-52"/>
              </a:rPr>
              <a:t>картки</a:t>
            </a:r>
            <a:r>
              <a:rPr lang="ru-RU" sz="900" i="1" u="sng" dirty="0">
                <a:latin typeface="e-Ukraine Light" pitchFamily="50" charset="-52"/>
              </a:rPr>
              <a:t>) та </a:t>
            </a:r>
            <a:r>
              <a:rPr lang="ru-RU" sz="900" i="1" u="sng" dirty="0" err="1">
                <a:latin typeface="e-Ukraine Light" pitchFamily="50" charset="-52"/>
              </a:rPr>
              <a:t>платіжного</a:t>
            </a:r>
            <a:r>
              <a:rPr lang="ru-RU" sz="900" i="1" u="sng" dirty="0">
                <a:latin typeface="e-Ukraine Light" pitchFamily="50" charset="-52"/>
              </a:rPr>
              <a:t> </a:t>
            </a:r>
            <a:r>
              <a:rPr lang="ru-RU" sz="900" i="1" u="sng" dirty="0" err="1">
                <a:latin typeface="e-Ukraine Light" pitchFamily="50" charset="-52"/>
              </a:rPr>
              <a:t>терміналу</a:t>
            </a:r>
            <a:r>
              <a:rPr lang="ru-RU" sz="900" i="1" u="sng" dirty="0">
                <a:latin typeface="e-Ukraine Light" pitchFamily="50" charset="-52"/>
              </a:rPr>
              <a:t>, </a:t>
            </a:r>
            <a:r>
              <a:rPr lang="ru-RU" sz="900" i="1" u="sng" dirty="0" err="1">
                <a:latin typeface="e-Ukraine Light" pitchFamily="50" charset="-52"/>
              </a:rPr>
              <a:t>з’єднаного</a:t>
            </a:r>
            <a:r>
              <a:rPr lang="ru-RU" sz="900" i="1" u="sng" dirty="0">
                <a:latin typeface="e-Ukraine Light" pitchFamily="50" charset="-52"/>
              </a:rPr>
              <a:t> </a:t>
            </a:r>
            <a:r>
              <a:rPr lang="ru-RU" sz="900" i="1" u="sng" dirty="0" err="1">
                <a:latin typeface="e-Ukraine Light" pitchFamily="50" charset="-52"/>
              </a:rPr>
              <a:t>або</a:t>
            </a:r>
            <a:r>
              <a:rPr lang="ru-RU" sz="900" i="1" u="sng" dirty="0">
                <a:latin typeface="e-Ukraine Light" pitchFamily="50" charset="-52"/>
              </a:rPr>
              <a:t> </a:t>
            </a:r>
            <a:r>
              <a:rPr lang="ru-RU" sz="900" i="1" u="sng" dirty="0" err="1">
                <a:latin typeface="e-Ukraine Light" pitchFamily="50" charset="-52"/>
              </a:rPr>
              <a:t>поєднаного</a:t>
            </a:r>
            <a:r>
              <a:rPr lang="ru-RU" sz="900" i="1" u="sng" dirty="0">
                <a:latin typeface="e-Ukraine Light" pitchFamily="50" charset="-52"/>
              </a:rPr>
              <a:t> з </a:t>
            </a:r>
            <a:r>
              <a:rPr lang="ru-RU" sz="900" i="1" u="sng" dirty="0" err="1">
                <a:latin typeface="e-Ukraine Light" pitchFamily="50" charset="-52"/>
              </a:rPr>
              <a:t>реєстратором</a:t>
            </a:r>
            <a:r>
              <a:rPr lang="ru-RU" sz="900" i="1" u="sng" dirty="0">
                <a:latin typeface="e-Ukraine Light" pitchFamily="50" charset="-52"/>
              </a:rPr>
              <a:t> </a:t>
            </a:r>
            <a:r>
              <a:rPr lang="ru-RU" sz="900" i="1" u="sng" dirty="0" err="1">
                <a:latin typeface="e-Ukraine Light" pitchFamily="50" charset="-52"/>
              </a:rPr>
              <a:t>розрахункових</a:t>
            </a:r>
            <a:r>
              <a:rPr lang="ru-RU" sz="900" i="1" u="sng" dirty="0">
                <a:latin typeface="e-Ukraine Light" pitchFamily="50" charset="-52"/>
              </a:rPr>
              <a:t> </a:t>
            </a:r>
            <a:r>
              <a:rPr lang="ru-RU" sz="900" i="1" u="sng" dirty="0" err="1">
                <a:latin typeface="e-Ukraine Light" pitchFamily="50" charset="-52"/>
              </a:rPr>
              <a:t>операцій</a:t>
            </a:r>
            <a:r>
              <a:rPr lang="ru-RU" sz="900" i="1" u="sng" dirty="0">
                <a:latin typeface="e-Ukraine Light" pitchFamily="50" charset="-52"/>
              </a:rPr>
              <a:t>, </a:t>
            </a:r>
            <a:r>
              <a:rPr lang="ru-RU" sz="900" i="1" u="sng" dirty="0" err="1">
                <a:latin typeface="e-Ukraine Light" pitchFamily="50" charset="-52"/>
              </a:rPr>
              <a:t>незалежно</a:t>
            </a:r>
            <a:r>
              <a:rPr lang="ru-RU" sz="900" i="1" u="sng" dirty="0">
                <a:latin typeface="e-Ukraine Light" pitchFamily="50" charset="-52"/>
              </a:rPr>
              <a:t> </a:t>
            </a:r>
            <a:r>
              <a:rPr lang="ru-RU" sz="900" i="1" u="sng" dirty="0" err="1">
                <a:latin typeface="e-Ukraine Light" pitchFamily="50" charset="-52"/>
              </a:rPr>
              <a:t>від</a:t>
            </a:r>
            <a:r>
              <a:rPr lang="ru-RU" sz="900" i="1" u="sng" dirty="0">
                <a:latin typeface="e-Ukraine Light" pitchFamily="50" charset="-52"/>
              </a:rPr>
              <a:t> </a:t>
            </a:r>
            <a:r>
              <a:rPr lang="ru-RU" sz="900" i="1" u="sng" dirty="0" err="1">
                <a:latin typeface="e-Ukraine Light" pitchFamily="50" charset="-52"/>
              </a:rPr>
              <a:t>його</a:t>
            </a:r>
            <a:r>
              <a:rPr lang="ru-RU" sz="900" i="1" u="sng" dirty="0">
                <a:latin typeface="e-Ukraine Light" pitchFamily="50" charset="-52"/>
              </a:rPr>
              <a:t> виду (РРО </a:t>
            </a:r>
            <a:r>
              <a:rPr lang="ru-RU" sz="900" i="1" u="sng" dirty="0" err="1">
                <a:latin typeface="e-Ukraine Light" pitchFamily="50" charset="-52"/>
              </a:rPr>
              <a:t>чи</a:t>
            </a:r>
            <a:r>
              <a:rPr lang="ru-RU" sz="900" i="1" u="sng" dirty="0">
                <a:latin typeface="e-Ukraine Light" pitchFamily="50" charset="-52"/>
              </a:rPr>
              <a:t> ПРРО) </a:t>
            </a:r>
            <a:r>
              <a:rPr lang="ru-RU" sz="900" i="1" u="sng" dirty="0" err="1">
                <a:latin typeface="e-Ukraine Light" pitchFamily="50" charset="-52"/>
              </a:rPr>
              <a:t>або</a:t>
            </a:r>
            <a:r>
              <a:rPr lang="ru-RU" sz="900" i="1" u="sng" dirty="0">
                <a:latin typeface="e-Ukraine Light" pitchFamily="50" charset="-52"/>
              </a:rPr>
              <a:t> </a:t>
            </a:r>
            <a:r>
              <a:rPr lang="ru-RU" sz="900" i="1" u="sng" dirty="0" err="1">
                <a:latin typeface="e-Ukraine Light" pitchFamily="50" charset="-52"/>
              </a:rPr>
              <a:t>сфери</a:t>
            </a:r>
            <a:r>
              <a:rPr lang="ru-RU" sz="900" i="1" u="sng" dirty="0">
                <a:latin typeface="e-Ukraine Light" pitchFamily="50" charset="-52"/>
              </a:rPr>
              <a:t> </a:t>
            </a:r>
            <a:r>
              <a:rPr lang="ru-RU" sz="900" i="1" u="sng" dirty="0" err="1" smtClean="0">
                <a:latin typeface="e-Ukraine Light" pitchFamily="50" charset="-52"/>
              </a:rPr>
              <a:t>призначення</a:t>
            </a:r>
            <a:endParaRPr lang="en-US" sz="900" i="1" u="sng" dirty="0" smtClean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ru-RU" sz="900" b="1" i="1" dirty="0" smtClean="0">
                <a:latin typeface="e-Ukraine Light" pitchFamily="50" charset="-52"/>
              </a:rPr>
              <a:t> </a:t>
            </a:r>
            <a:r>
              <a:rPr lang="ru-RU" sz="900" b="1" i="1" dirty="0" err="1">
                <a:latin typeface="e-Ukraine Light" pitchFamily="50" charset="-52"/>
              </a:rPr>
              <a:t>Звертаємо</a:t>
            </a:r>
            <a:r>
              <a:rPr lang="ru-RU" sz="900" b="1" i="1" dirty="0">
                <a:latin typeface="e-Ukraine Light" pitchFamily="50" charset="-52"/>
              </a:rPr>
              <a:t> </a:t>
            </a:r>
            <a:r>
              <a:rPr lang="ru-RU" sz="900" b="1" i="1" dirty="0" err="1">
                <a:latin typeface="e-Ukraine Light" pitchFamily="50" charset="-52"/>
              </a:rPr>
              <a:t>увагу</a:t>
            </a:r>
            <a:r>
              <a:rPr lang="ru-RU" sz="900" b="1" i="1" dirty="0">
                <a:latin typeface="e-Ukraine Light" pitchFamily="50" charset="-52"/>
              </a:rPr>
              <a:t>, </a:t>
            </a:r>
            <a:r>
              <a:rPr lang="ru-RU" sz="900" b="1" i="1" dirty="0" err="1">
                <a:latin typeface="e-Ukraine Light" pitchFamily="50" charset="-52"/>
              </a:rPr>
              <a:t>що</a:t>
            </a:r>
            <a:r>
              <a:rPr lang="ru-RU" sz="900" b="1" i="1" dirty="0">
                <a:latin typeface="e-Ukraine Light" pitchFamily="50" charset="-52"/>
              </a:rPr>
              <a:t> </a:t>
            </a:r>
            <a:r>
              <a:rPr lang="ru-RU" sz="900" b="1" i="1" dirty="0" err="1">
                <a:latin typeface="e-Ukraine Light" pitchFamily="50" charset="-52"/>
              </a:rPr>
              <a:t>законодав</a:t>
            </a:r>
            <a:r>
              <a:rPr lang="en-US" sz="900" b="1" i="1" dirty="0">
                <a:latin typeface="e-Ukraine Light" pitchFamily="50" charset="-52"/>
              </a:rPr>
              <a:t>c</a:t>
            </a:r>
            <a:r>
              <a:rPr lang="ru-RU" sz="900" b="1" i="1" dirty="0" err="1">
                <a:latin typeface="e-Ukraine Light" pitchFamily="50" charset="-52"/>
              </a:rPr>
              <a:t>твом</a:t>
            </a:r>
            <a:r>
              <a:rPr lang="ru-RU" sz="900" b="1" i="1" dirty="0">
                <a:latin typeface="e-Ukraine Light" pitchFamily="50" charset="-52"/>
              </a:rPr>
              <a:t> не </a:t>
            </a:r>
            <a:r>
              <a:rPr lang="ru-RU" sz="900" b="1" i="1" dirty="0" err="1">
                <a:latin typeface="e-Ukraine Light" pitchFamily="50" charset="-52"/>
              </a:rPr>
              <a:t>встановлено</a:t>
            </a:r>
            <a:r>
              <a:rPr lang="ru-RU" sz="900" b="1" i="1" dirty="0">
                <a:latin typeface="e-Ukraine Light" pitchFamily="50" charset="-52"/>
              </a:rPr>
              <a:t> </a:t>
            </a:r>
            <a:r>
              <a:rPr lang="ru-RU" sz="900" b="1" i="1" dirty="0" err="1">
                <a:latin typeface="e-Ukraine Light" pitchFamily="50" charset="-52"/>
              </a:rPr>
              <a:t>обов’язку</a:t>
            </a:r>
            <a:r>
              <a:rPr lang="ru-RU" sz="900" b="1" i="1" dirty="0">
                <a:latin typeface="e-Ukraine Light" pitchFamily="50" charset="-52"/>
              </a:rPr>
              <a:t> </a:t>
            </a:r>
            <a:r>
              <a:rPr lang="ru-RU" sz="900" b="1" i="1" dirty="0" err="1">
                <a:latin typeface="e-Ukraine Light" pitchFamily="50" charset="-52"/>
              </a:rPr>
              <a:t>з’єднувати</a:t>
            </a:r>
            <a:r>
              <a:rPr lang="ru-RU" sz="900" b="1" i="1" dirty="0">
                <a:latin typeface="e-Ukraine Light" pitchFamily="50" charset="-52"/>
              </a:rPr>
              <a:t> </a:t>
            </a:r>
            <a:r>
              <a:rPr lang="ru-RU" sz="900" b="1" i="1" dirty="0" err="1">
                <a:latin typeface="e-Ukraine Light" pitchFamily="50" charset="-52"/>
              </a:rPr>
              <a:t>або</a:t>
            </a:r>
            <a:r>
              <a:rPr lang="ru-RU" sz="900" b="1" i="1" dirty="0">
                <a:latin typeface="e-Ukraine Light" pitchFamily="50" charset="-52"/>
              </a:rPr>
              <a:t> </a:t>
            </a:r>
            <a:r>
              <a:rPr lang="ru-RU" sz="900" b="1" i="1" dirty="0" err="1">
                <a:latin typeface="e-Ukraine Light" pitchFamily="50" charset="-52"/>
              </a:rPr>
              <a:t>поєднувати</a:t>
            </a:r>
            <a:r>
              <a:rPr lang="ru-RU" sz="900" b="1" i="1" dirty="0">
                <a:latin typeface="e-Ukraine Light" pitchFamily="50" charset="-52"/>
              </a:rPr>
              <a:t> РРО/ПРРО та </a:t>
            </a:r>
            <a:r>
              <a:rPr lang="en-US" sz="900" b="1" i="1" dirty="0">
                <a:latin typeface="e-Ukraine Light" pitchFamily="50" charset="-52"/>
              </a:rPr>
              <a:t>POS-</a:t>
            </a:r>
            <a:r>
              <a:rPr lang="ru-RU" sz="900" b="1" i="1" dirty="0" err="1">
                <a:latin typeface="e-Ukraine Light" pitchFamily="50" charset="-52"/>
              </a:rPr>
              <a:t>термінали</a:t>
            </a:r>
            <a:r>
              <a:rPr lang="ru-RU" sz="900" b="1" i="1" dirty="0">
                <a:latin typeface="e-Ukraine Light" pitchFamily="50" charset="-52"/>
              </a:rPr>
              <a:t>. </a:t>
            </a: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en-US" sz="900" dirty="0" smtClean="0">
                <a:latin typeface="e-Ukraine Light" pitchFamily="50" charset="-52"/>
              </a:rPr>
              <a:t>	</a:t>
            </a:r>
            <a:r>
              <a:rPr lang="ru-RU" sz="900" dirty="0" err="1" smtClean="0">
                <a:latin typeface="e-Ukraine Light" pitchFamily="50" charset="-52"/>
              </a:rPr>
              <a:t>Звертаємо</a:t>
            </a:r>
            <a:r>
              <a:rPr lang="ru-RU" sz="900" dirty="0" smtClean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увагу</a:t>
            </a:r>
            <a:r>
              <a:rPr lang="ru-RU" sz="900" dirty="0">
                <a:latin typeface="e-Ukraine Light" pitchFamily="50" charset="-52"/>
              </a:rPr>
              <a:t>, </a:t>
            </a:r>
            <a:r>
              <a:rPr lang="ru-RU" sz="900" dirty="0" err="1">
                <a:latin typeface="e-Ukraine Light" pitchFamily="50" charset="-52"/>
              </a:rPr>
              <a:t>що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принципово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важливим</a:t>
            </a:r>
            <a:r>
              <a:rPr lang="ru-RU" sz="900" dirty="0">
                <a:latin typeface="e-Ukraine Light" pitchFamily="50" charset="-52"/>
              </a:rPr>
              <a:t> є факт, </a:t>
            </a:r>
            <a:r>
              <a:rPr lang="ru-RU" sz="900" dirty="0" err="1">
                <a:latin typeface="e-Ukraine Light" pitchFamily="50" charset="-52"/>
              </a:rPr>
              <a:t>що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платіжні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сервіси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також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приймають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платіжні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інструкції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користувачів</a:t>
            </a:r>
            <a:r>
              <a:rPr lang="ru-RU" sz="900" dirty="0">
                <a:latin typeface="e-Ukraine Light" pitchFamily="50" charset="-52"/>
              </a:rPr>
              <a:t> на </a:t>
            </a:r>
            <a:r>
              <a:rPr lang="ru-RU" sz="900" dirty="0" err="1">
                <a:latin typeface="e-Ukraine Light" pitchFamily="50" charset="-52"/>
              </a:rPr>
              <a:t>виконання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платіжних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операцій</a:t>
            </a:r>
            <a:r>
              <a:rPr lang="ru-RU" sz="900" dirty="0">
                <a:latin typeface="e-Ukraine Light" pitchFamily="50" charset="-52"/>
              </a:rPr>
              <a:t>, з </a:t>
            </a:r>
            <a:r>
              <a:rPr lang="ru-RU" sz="900" dirty="0" err="1">
                <a:latin typeface="e-Ukraine Light" pitchFamily="50" charset="-52"/>
              </a:rPr>
              <a:t>використанням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банківських</a:t>
            </a:r>
            <a:r>
              <a:rPr lang="ru-RU" sz="900" dirty="0">
                <a:latin typeface="e-Ukraine Light" pitchFamily="50" charset="-52"/>
              </a:rPr>
              <a:t> (</a:t>
            </a:r>
            <a:r>
              <a:rPr lang="ru-RU" sz="900" dirty="0" err="1">
                <a:latin typeface="e-Ukraine Light" pitchFamily="50" charset="-52"/>
              </a:rPr>
              <a:t>платіжних</a:t>
            </a:r>
            <a:r>
              <a:rPr lang="ru-RU" sz="900" dirty="0">
                <a:latin typeface="e-Ukraine Light" pitchFamily="50" charset="-52"/>
              </a:rPr>
              <a:t>) </a:t>
            </a:r>
            <a:r>
              <a:rPr lang="ru-RU" sz="900" dirty="0" err="1">
                <a:latin typeface="e-Ukraine Light" pitchFamily="50" charset="-52"/>
              </a:rPr>
              <a:t>карток</a:t>
            </a:r>
            <a:r>
              <a:rPr lang="ru-RU" sz="900" dirty="0">
                <a:latin typeface="e-Ukraine Light" pitchFamily="50" charset="-52"/>
              </a:rPr>
              <a:t>, у межах </a:t>
            </a:r>
            <a:r>
              <a:rPr lang="ru-RU" sz="900" dirty="0" err="1">
                <a:latin typeface="e-Ukraine Light" pitchFamily="50" charset="-52"/>
              </a:rPr>
              <a:t>надання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платіжних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послуг</a:t>
            </a:r>
            <a:r>
              <a:rPr lang="ru-RU" sz="900" dirty="0">
                <a:latin typeface="e-Ukraine Light" pitchFamily="50" charset="-52"/>
              </a:rPr>
              <a:t>, як </a:t>
            </a:r>
            <a:r>
              <a:rPr lang="ru-RU" sz="900" dirty="0" err="1">
                <a:latin typeface="e-Ukraine Light" pitchFamily="50" charset="-52"/>
              </a:rPr>
              <a:t>окремого</a:t>
            </a:r>
            <a:r>
              <a:rPr lang="ru-RU" sz="900" dirty="0">
                <a:latin typeface="e-Ukraine Light" pitchFamily="50" charset="-52"/>
              </a:rPr>
              <a:t> виду </a:t>
            </a:r>
            <a:r>
              <a:rPr lang="ru-RU" sz="900" dirty="0" err="1">
                <a:latin typeface="e-Ukraine Light" pitchFamily="50" charset="-52"/>
              </a:rPr>
              <a:t>господарської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діяльності</a:t>
            </a:r>
            <a:r>
              <a:rPr lang="ru-RU" sz="900" dirty="0">
                <a:latin typeface="e-Ukraine Light" pitchFamily="50" charset="-52"/>
              </a:rPr>
              <a:t>, т</a:t>
            </a:r>
            <a:r>
              <a:rPr lang="en-US" sz="900" dirty="0">
                <a:latin typeface="e-Ukraine Light" pitchFamily="50" charset="-52"/>
              </a:rPr>
              <a:t>a </a:t>
            </a:r>
            <a:r>
              <a:rPr lang="ru-RU" sz="900" dirty="0" err="1">
                <a:latin typeface="e-Ukraine Light" pitchFamily="50" charset="-52"/>
              </a:rPr>
              <a:t>забезпечують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розпорядження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покупця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щодо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переказу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коштів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зі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свого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рахунку</a:t>
            </a:r>
            <a:r>
              <a:rPr lang="ru-RU" sz="900" dirty="0">
                <a:latin typeface="e-Ukraine Light" pitchFamily="50" charset="-52"/>
              </a:rPr>
              <a:t> і без </a:t>
            </a:r>
            <a:r>
              <a:rPr lang="ru-RU" sz="900" dirty="0" err="1">
                <a:latin typeface="e-Ukraine Light" pitchFamily="50" charset="-52"/>
              </a:rPr>
              <a:t>використання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платіжних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терміналів</a:t>
            </a:r>
            <a:r>
              <a:rPr lang="ru-RU" sz="900" dirty="0" smtClean="0">
                <a:latin typeface="e-Ukraine Light" pitchFamily="50" charset="-52"/>
              </a:rPr>
              <a:t>.</a:t>
            </a:r>
            <a:endParaRPr lang="ru-RU" sz="90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en-US" sz="900" dirty="0" smtClean="0">
                <a:latin typeface="e-Ukraine Light" pitchFamily="50" charset="-52"/>
              </a:rPr>
              <a:t>	</a:t>
            </a:r>
            <a:r>
              <a:rPr lang="ru-RU" sz="800" dirty="0" err="1" smtClean="0">
                <a:latin typeface="e-Ukraine Light" pitchFamily="50" charset="-52"/>
              </a:rPr>
              <a:t>Враховуючи</a:t>
            </a:r>
            <a:r>
              <a:rPr lang="ru-RU" sz="800" dirty="0" smtClean="0">
                <a:latin typeface="e-Ukraine Light" pitchFamily="50" charset="-52"/>
              </a:rPr>
              <a:t> </a:t>
            </a:r>
            <a:r>
              <a:rPr lang="ru-RU" sz="800" dirty="0" err="1">
                <a:latin typeface="e-Ukraine Light" pitchFamily="50" charset="-52"/>
              </a:rPr>
              <a:t>вищевикладене</a:t>
            </a:r>
            <a:r>
              <a:rPr lang="ru-RU" sz="800" dirty="0">
                <a:latin typeface="e-Ukraine Light" pitchFamily="50" charset="-52"/>
              </a:rPr>
              <a:t>, </a:t>
            </a:r>
            <a:r>
              <a:rPr lang="ru-RU" sz="800" dirty="0" err="1">
                <a:latin typeface="e-Ukraine Light" pitchFamily="50" charset="-52"/>
              </a:rPr>
              <a:t>повідомляємо</a:t>
            </a:r>
            <a:r>
              <a:rPr lang="ru-RU" sz="800" dirty="0">
                <a:latin typeface="e-Ukraine Light" pitchFamily="50" charset="-52"/>
              </a:rPr>
              <a:t>, </a:t>
            </a:r>
            <a:r>
              <a:rPr lang="ru-RU" sz="800" dirty="0" err="1">
                <a:latin typeface="e-Ukraine Light" pitchFamily="50" charset="-52"/>
              </a:rPr>
              <a:t>що</a:t>
            </a:r>
            <a:r>
              <a:rPr lang="ru-RU" sz="800" dirty="0">
                <a:latin typeface="e-Ukraine Light" pitchFamily="50" charset="-52"/>
              </a:rPr>
              <a:t> у </a:t>
            </a:r>
            <a:r>
              <a:rPr lang="ru-RU" sz="800" dirty="0" err="1">
                <a:latin typeface="e-Ukraine Light" pitchFamily="50" charset="-52"/>
              </a:rPr>
              <a:t>разі</a:t>
            </a:r>
            <a:r>
              <a:rPr lang="ru-RU" sz="800" dirty="0">
                <a:latin typeface="e-Ukraine Light" pitchFamily="50" charset="-52"/>
              </a:rPr>
              <a:t> </a:t>
            </a:r>
            <a:r>
              <a:rPr lang="ru-RU" sz="800" dirty="0" err="1">
                <a:latin typeface="e-Ukraine Light" pitchFamily="50" charset="-52"/>
              </a:rPr>
              <a:t>проведення</a:t>
            </a:r>
            <a:r>
              <a:rPr lang="ru-RU" sz="800" dirty="0">
                <a:latin typeface="e-Ukraine Light" pitchFamily="50" charset="-52"/>
              </a:rPr>
              <a:t> </a:t>
            </a:r>
            <a:r>
              <a:rPr lang="ru-RU" sz="800" dirty="0" err="1">
                <a:latin typeface="e-Ukraine Light" pitchFamily="50" charset="-52"/>
              </a:rPr>
              <a:t>розрахунків</a:t>
            </a:r>
            <a:r>
              <a:rPr lang="ru-RU" sz="800" dirty="0">
                <a:latin typeface="e-Ukraine Light" pitchFamily="50" charset="-52"/>
              </a:rPr>
              <a:t> за </a:t>
            </a:r>
            <a:r>
              <a:rPr lang="ru-RU" sz="800" dirty="0" err="1">
                <a:latin typeface="e-Ukraine Light" pitchFamily="50" charset="-52"/>
              </a:rPr>
              <a:t>допомогою</a:t>
            </a:r>
            <a:r>
              <a:rPr lang="ru-RU" sz="800" dirty="0">
                <a:latin typeface="e-Ukraine Light" pitchFamily="50" charset="-52"/>
              </a:rPr>
              <a:t> </a:t>
            </a:r>
            <a:r>
              <a:rPr lang="ru-RU" sz="800" dirty="0" err="1">
                <a:latin typeface="e-Ukraine Light" pitchFamily="50" charset="-52"/>
              </a:rPr>
              <a:t>сервісу</a:t>
            </a:r>
            <a:r>
              <a:rPr lang="ru-RU" sz="800" dirty="0">
                <a:latin typeface="e-Ukraine Light" pitchFamily="50" charset="-52"/>
              </a:rPr>
              <a:t> </a:t>
            </a:r>
            <a:r>
              <a:rPr lang="ru-RU" sz="800" dirty="0" err="1">
                <a:latin typeface="e-Ukraine Light" pitchFamily="50" charset="-52"/>
              </a:rPr>
              <a:t>еквайрингу</a:t>
            </a:r>
            <a:r>
              <a:rPr lang="ru-RU" sz="800" dirty="0">
                <a:latin typeface="e-Ukraine Light" pitchFamily="50" charset="-52"/>
              </a:rPr>
              <a:t> без </a:t>
            </a:r>
            <a:r>
              <a:rPr lang="ru-RU" sz="800" dirty="0" err="1">
                <a:latin typeface="e-Ukraine Light" pitchFamily="50" charset="-52"/>
              </a:rPr>
              <a:t>використання</a:t>
            </a:r>
            <a:r>
              <a:rPr lang="ru-RU" sz="800" dirty="0">
                <a:latin typeface="e-Ukraine Light" pitchFamily="50" charset="-52"/>
              </a:rPr>
              <a:t> </a:t>
            </a:r>
            <a:r>
              <a:rPr lang="ru-RU" sz="800" dirty="0" err="1">
                <a:latin typeface="e-Ukraine Light" pitchFamily="50" charset="-52"/>
              </a:rPr>
              <a:t>платіжного</a:t>
            </a:r>
            <a:r>
              <a:rPr lang="ru-RU" sz="800" dirty="0">
                <a:latin typeface="e-Ukraine Light" pitchFamily="50" charset="-52"/>
              </a:rPr>
              <a:t> </a:t>
            </a:r>
            <a:r>
              <a:rPr lang="ru-RU" sz="800" dirty="0" err="1">
                <a:latin typeface="e-Ukraine Light" pitchFamily="50" charset="-52"/>
              </a:rPr>
              <a:t>терміналу</a:t>
            </a:r>
            <a:r>
              <a:rPr lang="ru-RU" sz="800" dirty="0">
                <a:latin typeface="e-Ukraine Light" pitchFamily="50" charset="-52"/>
              </a:rPr>
              <a:t>, </a:t>
            </a:r>
            <a:r>
              <a:rPr lang="ru-RU" sz="800" dirty="0" err="1">
                <a:latin typeface="e-Ukraine Light" pitchFamily="50" charset="-52"/>
              </a:rPr>
              <a:t>відсутні</a:t>
            </a:r>
            <a:r>
              <a:rPr lang="ru-RU" sz="800" dirty="0">
                <a:latin typeface="e-Ukraine Light" pitchFamily="50" charset="-52"/>
              </a:rPr>
              <a:t> </a:t>
            </a:r>
            <a:r>
              <a:rPr lang="ru-RU" sz="800" dirty="0" err="1">
                <a:latin typeface="e-Ukraine Light" pitchFamily="50" charset="-52"/>
              </a:rPr>
              <a:t>обставини</a:t>
            </a:r>
            <a:r>
              <a:rPr lang="ru-RU" sz="800" dirty="0">
                <a:latin typeface="e-Ukraine Light" pitchFamily="50" charset="-52"/>
              </a:rPr>
              <a:t>, </a:t>
            </a:r>
            <a:r>
              <a:rPr lang="ru-RU" sz="800" dirty="0" err="1">
                <a:latin typeface="e-Ukraine Light" pitchFamily="50" charset="-52"/>
              </a:rPr>
              <a:t>що</a:t>
            </a:r>
            <a:r>
              <a:rPr lang="ru-RU" sz="800" dirty="0">
                <a:latin typeface="e-Ukraine Light" pitchFamily="50" charset="-52"/>
              </a:rPr>
              <a:t> </a:t>
            </a:r>
            <a:r>
              <a:rPr lang="ru-RU" sz="800" dirty="0" err="1">
                <a:latin typeface="e-Ukraine Light" pitchFamily="50" charset="-52"/>
              </a:rPr>
              <a:t>супроводжують</a:t>
            </a:r>
            <a:r>
              <a:rPr lang="ru-RU" sz="800" dirty="0">
                <a:latin typeface="e-Ukraine Light" pitchFamily="50" charset="-52"/>
              </a:rPr>
              <a:t> </a:t>
            </a:r>
            <a:r>
              <a:rPr lang="ru-RU" sz="800" dirty="0" err="1">
                <a:latin typeface="e-Ukraine Light" pitchFamily="50" charset="-52"/>
              </a:rPr>
              <a:t>обов’язок</a:t>
            </a:r>
            <a:r>
              <a:rPr lang="ru-RU" sz="800" dirty="0">
                <a:latin typeface="e-Ukraine Light" pitchFamily="50" charset="-52"/>
              </a:rPr>
              <a:t> </a:t>
            </a:r>
            <a:r>
              <a:rPr lang="ru-RU" sz="800" dirty="0" err="1">
                <a:latin typeface="e-Ukraine Light" pitchFamily="50" charset="-52"/>
              </a:rPr>
              <a:t>друкувати</a:t>
            </a:r>
            <a:r>
              <a:rPr lang="ru-RU" sz="800" dirty="0">
                <a:latin typeface="e-Ukraine Light" pitchFamily="50" charset="-52"/>
              </a:rPr>
              <a:t> рядки 11 – 18 </a:t>
            </a:r>
            <a:r>
              <a:rPr lang="ru-RU" sz="800" dirty="0" err="1">
                <a:latin typeface="e-Ukraine Light" pitchFamily="50" charset="-52"/>
              </a:rPr>
              <a:t>фіскального</a:t>
            </a:r>
            <a:r>
              <a:rPr lang="ru-RU" sz="800" dirty="0">
                <a:latin typeface="e-Ukraine Light" pitchFamily="50" charset="-52"/>
              </a:rPr>
              <a:t> чека, а </a:t>
            </a:r>
            <a:r>
              <a:rPr lang="ru-RU" sz="800" dirty="0" err="1">
                <a:latin typeface="e-Ukraine Light" pitchFamily="50" charset="-52"/>
              </a:rPr>
              <a:t>удосконалення</a:t>
            </a:r>
            <a:r>
              <a:rPr lang="ru-RU" sz="800" dirty="0">
                <a:latin typeface="e-Ukraine Light" pitchFamily="50" charset="-52"/>
              </a:rPr>
              <a:t> </a:t>
            </a:r>
            <a:r>
              <a:rPr lang="ru-RU" sz="800" dirty="0" err="1">
                <a:latin typeface="e-Ukraine Light" pitchFamily="50" charset="-52"/>
              </a:rPr>
              <a:t>програмного</a:t>
            </a:r>
            <a:r>
              <a:rPr lang="ru-RU" sz="800" dirty="0">
                <a:latin typeface="e-Ukraine Light" pitchFamily="50" charset="-52"/>
              </a:rPr>
              <a:t> </a:t>
            </a:r>
            <a:r>
              <a:rPr lang="ru-RU" sz="800" dirty="0" err="1">
                <a:latin typeface="e-Ukraine Light" pitchFamily="50" charset="-52"/>
              </a:rPr>
              <a:t>забезпечення</a:t>
            </a:r>
            <a:r>
              <a:rPr lang="ru-RU" sz="800" dirty="0">
                <a:latin typeface="e-Ukraine Light" pitchFamily="50" charset="-52"/>
              </a:rPr>
              <a:t> РРО/ПРРО та/</a:t>
            </a:r>
            <a:r>
              <a:rPr lang="ru-RU" sz="800" dirty="0" err="1">
                <a:latin typeface="e-Ukraine Light" pitchFamily="50" charset="-52"/>
              </a:rPr>
              <a:t>або</a:t>
            </a:r>
            <a:r>
              <a:rPr lang="ru-RU" sz="800" dirty="0">
                <a:latin typeface="e-Ukraine Light" pitchFamily="50" charset="-52"/>
              </a:rPr>
              <a:t> </a:t>
            </a:r>
            <a:r>
              <a:rPr lang="ru-RU" sz="800" dirty="0" err="1">
                <a:latin typeface="e-Ukraine Light" pitchFamily="50" charset="-52"/>
              </a:rPr>
              <a:t>наявність</a:t>
            </a:r>
            <a:r>
              <a:rPr lang="ru-RU" sz="800" dirty="0">
                <a:latin typeface="e-Ukraine Light" pitchFamily="50" charset="-52"/>
              </a:rPr>
              <a:t> </a:t>
            </a:r>
            <a:r>
              <a:rPr lang="ru-RU" sz="800" dirty="0" err="1">
                <a:latin typeface="e-Ukraine Light" pitchFamily="50" charset="-52"/>
              </a:rPr>
              <a:t>можливості</a:t>
            </a:r>
            <a:r>
              <a:rPr lang="ru-RU" sz="800" dirty="0">
                <a:latin typeface="e-Ukraine Light" pitchFamily="50" charset="-52"/>
              </a:rPr>
              <a:t> </a:t>
            </a:r>
            <a:r>
              <a:rPr lang="ru-RU" sz="800" dirty="0" err="1">
                <a:latin typeface="e-Ukraine Light" pitchFamily="50" charset="-52"/>
              </a:rPr>
              <a:t>зазначати</a:t>
            </a:r>
            <a:r>
              <a:rPr lang="ru-RU" sz="800" dirty="0">
                <a:latin typeface="e-Ukraine Light" pitchFamily="50" charset="-52"/>
              </a:rPr>
              <a:t> </a:t>
            </a:r>
            <a:r>
              <a:rPr lang="ru-RU" sz="800" dirty="0" err="1">
                <a:latin typeface="e-Ukraine Light" pitchFamily="50" charset="-52"/>
              </a:rPr>
              <a:t>такі</a:t>
            </a:r>
            <a:r>
              <a:rPr lang="ru-RU" sz="800" dirty="0">
                <a:latin typeface="e-Ukraine Light" pitchFamily="50" charset="-52"/>
              </a:rPr>
              <a:t> </a:t>
            </a:r>
            <a:r>
              <a:rPr lang="ru-RU" sz="800" dirty="0" err="1">
                <a:latin typeface="e-Ukraine Light" pitchFamily="50" charset="-52"/>
              </a:rPr>
              <a:t>реквізити</a:t>
            </a:r>
            <a:r>
              <a:rPr lang="ru-RU" sz="800" dirty="0">
                <a:latin typeface="e-Ukraine Light" pitchFamily="50" charset="-52"/>
              </a:rPr>
              <a:t> методом </a:t>
            </a:r>
            <a:r>
              <a:rPr lang="ru-RU" sz="800" dirty="0" err="1">
                <a:latin typeface="e-Ukraine Light" pitchFamily="50" charset="-52"/>
              </a:rPr>
              <a:t>введення</a:t>
            </a:r>
            <a:r>
              <a:rPr lang="ru-RU" sz="800" dirty="0">
                <a:latin typeface="e-Ukraine Light" pitchFamily="50" charset="-52"/>
              </a:rPr>
              <a:t> </a:t>
            </a:r>
            <a:r>
              <a:rPr lang="ru-RU" sz="800" dirty="0" err="1">
                <a:latin typeface="e-Ukraine Light" pitchFamily="50" charset="-52"/>
              </a:rPr>
              <a:t>вручну</a:t>
            </a:r>
            <a:r>
              <a:rPr lang="ru-RU" sz="800" dirty="0">
                <a:latin typeface="e-Ukraine Light" pitchFamily="50" charset="-52"/>
              </a:rPr>
              <a:t>, не </a:t>
            </a:r>
            <a:r>
              <a:rPr lang="ru-RU" sz="800" dirty="0" err="1">
                <a:latin typeface="e-Ukraine Light" pitchFamily="50" charset="-52"/>
              </a:rPr>
              <a:t>призводить</a:t>
            </a:r>
            <a:r>
              <a:rPr lang="ru-RU" sz="800" dirty="0">
                <a:latin typeface="e-Ukraine Light" pitchFamily="50" charset="-52"/>
              </a:rPr>
              <a:t> до </a:t>
            </a:r>
            <a:r>
              <a:rPr lang="ru-RU" sz="800" dirty="0" err="1">
                <a:latin typeface="e-Ukraine Light" pitchFamily="50" charset="-52"/>
              </a:rPr>
              <a:t>виникнення</a:t>
            </a:r>
            <a:r>
              <a:rPr lang="ru-RU" sz="800" dirty="0">
                <a:latin typeface="e-Ukraine Light" pitchFamily="50" charset="-52"/>
              </a:rPr>
              <a:t> </a:t>
            </a:r>
            <a:r>
              <a:rPr lang="ru-RU" sz="800" dirty="0" err="1">
                <a:latin typeface="e-Ukraine Light" pitchFamily="50" charset="-52"/>
              </a:rPr>
              <a:t>обов’язку</a:t>
            </a:r>
            <a:r>
              <a:rPr lang="ru-RU" sz="800" dirty="0">
                <a:latin typeface="e-Ukraine Light" pitchFamily="50" charset="-52"/>
              </a:rPr>
              <a:t> </a:t>
            </a:r>
            <a:r>
              <a:rPr lang="ru-RU" sz="800" dirty="0" err="1">
                <a:latin typeface="e-Ukraine Light" pitchFamily="50" charset="-52"/>
              </a:rPr>
              <a:t>друкувати</a:t>
            </a:r>
            <a:r>
              <a:rPr lang="ru-RU" sz="800" dirty="0">
                <a:latin typeface="e-Ukraine Light" pitchFamily="50" charset="-52"/>
              </a:rPr>
              <a:t> рядки 11 – 18 </a:t>
            </a:r>
            <a:r>
              <a:rPr lang="ru-RU" sz="800" dirty="0" err="1">
                <a:latin typeface="e-Ukraine Light" pitchFamily="50" charset="-52"/>
              </a:rPr>
              <a:t>фіскального</a:t>
            </a:r>
            <a:r>
              <a:rPr lang="ru-RU" sz="800" dirty="0">
                <a:latin typeface="e-Ukraine Light" pitchFamily="50" charset="-52"/>
              </a:rPr>
              <a:t> чека при </a:t>
            </a:r>
            <a:r>
              <a:rPr lang="ru-RU" sz="800" dirty="0" err="1">
                <a:latin typeface="e-Ukraine Light" pitchFamily="50" charset="-52"/>
              </a:rPr>
              <a:t>створенні</a:t>
            </a:r>
            <a:r>
              <a:rPr lang="ru-RU" sz="800" dirty="0">
                <a:latin typeface="e-Ukraine Light" pitchFamily="50" charset="-52"/>
              </a:rPr>
              <a:t> кожного </a:t>
            </a:r>
            <a:r>
              <a:rPr lang="ru-RU" sz="800" dirty="0" err="1">
                <a:latin typeface="e-Ukraine Light" pitchFamily="50" charset="-52"/>
              </a:rPr>
              <a:t>розрахункового</a:t>
            </a:r>
            <a:r>
              <a:rPr lang="ru-RU" sz="800" dirty="0">
                <a:latin typeface="e-Ukraine Light" pitchFamily="50" charset="-52"/>
              </a:rPr>
              <a:t> документа</a:t>
            </a:r>
            <a:r>
              <a:rPr lang="ru-RU" sz="800" dirty="0" smtClean="0">
                <a:latin typeface="e-Ukraine Light" pitchFamily="50" charset="-52"/>
              </a:rPr>
              <a:t>.</a:t>
            </a:r>
            <a:endParaRPr lang="ru-RU" sz="80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en-US" sz="800" dirty="0" smtClean="0">
                <a:latin typeface="e-Ukraine Light" pitchFamily="50" charset="-52"/>
              </a:rPr>
              <a:t>	</a:t>
            </a:r>
            <a:r>
              <a:rPr lang="ru-RU" sz="800" dirty="0" smtClean="0">
                <a:latin typeface="e-Ukraine Light" pitchFamily="50" charset="-52"/>
              </a:rPr>
              <a:t>Просимо </a:t>
            </a:r>
            <a:r>
              <a:rPr lang="ru-RU" sz="800" dirty="0" err="1">
                <a:latin typeface="e-Ukraine Light" pitchFamily="50" charset="-52"/>
              </a:rPr>
              <a:t>платників</a:t>
            </a:r>
            <a:r>
              <a:rPr lang="ru-RU" sz="800" dirty="0">
                <a:latin typeface="e-Ukraine Light" pitchFamily="50" charset="-52"/>
              </a:rPr>
              <a:t> </a:t>
            </a:r>
            <a:r>
              <a:rPr lang="ru-RU" sz="800" dirty="0" err="1">
                <a:latin typeface="e-Ukraine Light" pitchFamily="50" charset="-52"/>
              </a:rPr>
              <a:t>податків</a:t>
            </a:r>
            <a:r>
              <a:rPr lang="ru-RU" sz="800" dirty="0">
                <a:latin typeface="e-Ukraine Light" pitchFamily="50" charset="-52"/>
              </a:rPr>
              <a:t> </a:t>
            </a:r>
            <a:r>
              <a:rPr lang="ru-RU" sz="800" dirty="0" err="1">
                <a:latin typeface="e-Ukraine Light" pitchFamily="50" charset="-52"/>
              </a:rPr>
              <a:t>користуватися</a:t>
            </a:r>
            <a:r>
              <a:rPr lang="ru-RU" sz="800" dirty="0">
                <a:latin typeface="e-Ukraine Light" pitchFamily="50" charset="-52"/>
              </a:rPr>
              <a:t> </a:t>
            </a:r>
            <a:r>
              <a:rPr lang="ru-RU" sz="800" dirty="0" err="1">
                <a:latin typeface="e-Ukraine Light" pitchFamily="50" charset="-52"/>
              </a:rPr>
              <a:t>офіційними</a:t>
            </a:r>
            <a:r>
              <a:rPr lang="ru-RU" sz="800" dirty="0">
                <a:latin typeface="e-Ukraine Light" pitchFamily="50" charset="-52"/>
              </a:rPr>
              <a:t> </a:t>
            </a:r>
            <a:r>
              <a:rPr lang="ru-RU" sz="800" dirty="0" err="1">
                <a:latin typeface="e-Ukraine Light" pitchFamily="50" charset="-52"/>
              </a:rPr>
              <a:t>джерелами</a:t>
            </a:r>
            <a:r>
              <a:rPr lang="ru-RU" sz="800" dirty="0">
                <a:latin typeface="e-Ukraine Light" pitchFamily="50" charset="-52"/>
              </a:rPr>
              <a:t> </a:t>
            </a:r>
            <a:r>
              <a:rPr lang="ru-RU" sz="800" dirty="0" err="1">
                <a:latin typeface="e-Ukraine Light" pitchFamily="50" charset="-52"/>
              </a:rPr>
              <a:t>інформації</a:t>
            </a:r>
            <a:r>
              <a:rPr lang="ru-RU" sz="800" dirty="0">
                <a:latin typeface="e-Ukraine Light" pitchFamily="50" charset="-52"/>
              </a:rPr>
              <a:t> та </a:t>
            </a:r>
            <a:r>
              <a:rPr lang="ru-RU" sz="800" dirty="0" err="1">
                <a:latin typeface="e-Ukraine Light" pitchFamily="50" charset="-52"/>
              </a:rPr>
              <a:t>звертатися</a:t>
            </a:r>
            <a:r>
              <a:rPr lang="ru-RU" sz="800" dirty="0">
                <a:latin typeface="e-Ukraine Light" pitchFamily="50" charset="-52"/>
              </a:rPr>
              <a:t> за </a:t>
            </a:r>
            <a:r>
              <a:rPr lang="ru-RU" sz="800" dirty="0" err="1">
                <a:latin typeface="e-Ukraine Light" pitchFamily="50" charset="-52"/>
              </a:rPr>
              <a:t>роз’ясненнями</a:t>
            </a:r>
            <a:r>
              <a:rPr lang="ru-RU" sz="800" dirty="0">
                <a:latin typeface="e-Ukraine Light" pitchFamily="50" charset="-52"/>
              </a:rPr>
              <a:t> з </a:t>
            </a:r>
            <a:r>
              <a:rPr lang="ru-RU" sz="800" dirty="0" err="1">
                <a:latin typeface="e-Ukraine Light" pitchFamily="50" charset="-52"/>
              </a:rPr>
              <a:t>питань</a:t>
            </a:r>
            <a:r>
              <a:rPr lang="ru-RU" sz="800" dirty="0">
                <a:latin typeface="e-Ukraine Light" pitchFamily="50" charset="-52"/>
              </a:rPr>
              <a:t> </a:t>
            </a:r>
            <a:r>
              <a:rPr lang="ru-RU" sz="800" dirty="0" err="1">
                <a:latin typeface="e-Ukraine Light" pitchFamily="50" charset="-52"/>
              </a:rPr>
              <a:t>здійснення</a:t>
            </a:r>
            <a:r>
              <a:rPr lang="ru-RU" sz="800" dirty="0">
                <a:latin typeface="e-Ukraine Light" pitchFamily="50" charset="-52"/>
              </a:rPr>
              <a:t> </a:t>
            </a:r>
            <a:r>
              <a:rPr lang="ru-RU" sz="800" dirty="0" err="1">
                <a:latin typeface="e-Ukraine Light" pitchFamily="50" charset="-52"/>
              </a:rPr>
              <a:t>розрахунків</a:t>
            </a:r>
            <a:r>
              <a:rPr lang="ru-RU" sz="800" dirty="0">
                <a:latin typeface="e-Ukraine Light" pitchFamily="50" charset="-52"/>
              </a:rPr>
              <a:t> у </a:t>
            </a:r>
            <a:r>
              <a:rPr lang="ru-RU" sz="800" dirty="0" err="1">
                <a:latin typeface="e-Ukraine Light" pitchFamily="50" charset="-52"/>
              </a:rPr>
              <a:t>сфері</a:t>
            </a:r>
            <a:r>
              <a:rPr lang="ru-RU" sz="800" dirty="0">
                <a:latin typeface="e-Ukraine Light" pitchFamily="50" charset="-52"/>
              </a:rPr>
              <a:t> </a:t>
            </a:r>
            <a:r>
              <a:rPr lang="ru-RU" sz="800" dirty="0" err="1">
                <a:latin typeface="e-Ukraine Light" pitchFamily="50" charset="-52"/>
              </a:rPr>
              <a:t>торгівлі</a:t>
            </a:r>
            <a:r>
              <a:rPr lang="ru-RU" sz="800" dirty="0">
                <a:latin typeface="e-Ukraine Light" pitchFamily="50" charset="-52"/>
              </a:rPr>
              <a:t>, </a:t>
            </a:r>
            <a:r>
              <a:rPr lang="ru-RU" sz="800" dirty="0" err="1">
                <a:latin typeface="e-Ukraine Light" pitchFamily="50" charset="-52"/>
              </a:rPr>
              <a:t>громадського</a:t>
            </a:r>
            <a:r>
              <a:rPr lang="ru-RU" sz="800" dirty="0">
                <a:latin typeface="e-Ukraine Light" pitchFamily="50" charset="-52"/>
              </a:rPr>
              <a:t> </a:t>
            </a:r>
            <a:r>
              <a:rPr lang="ru-RU" sz="800" dirty="0" err="1">
                <a:latin typeface="e-Ukraine Light" pitchFamily="50" charset="-52"/>
              </a:rPr>
              <a:t>харчування</a:t>
            </a:r>
            <a:r>
              <a:rPr lang="ru-RU" sz="800" dirty="0">
                <a:latin typeface="e-Ukraine Light" pitchFamily="50" charset="-52"/>
              </a:rPr>
              <a:t> та </a:t>
            </a:r>
            <a:r>
              <a:rPr lang="ru-RU" sz="800" dirty="0" err="1">
                <a:latin typeface="e-Ukraine Light" pitchFamily="50" charset="-52"/>
              </a:rPr>
              <a:t>послуг</a:t>
            </a:r>
            <a:r>
              <a:rPr lang="ru-RU" sz="800" dirty="0">
                <a:latin typeface="e-Ukraine Light" pitchFamily="50" charset="-52"/>
              </a:rPr>
              <a:t> до ДПС за телефонами, </a:t>
            </a:r>
            <a:r>
              <a:rPr lang="ru-RU" sz="800" dirty="0" err="1">
                <a:latin typeface="e-Ukraine Light" pitchFamily="50" charset="-52"/>
              </a:rPr>
              <a:t>відображеними</a:t>
            </a:r>
            <a:r>
              <a:rPr lang="ru-RU" sz="800" dirty="0">
                <a:latin typeface="e-Ukraine Light" pitchFamily="50" charset="-52"/>
              </a:rPr>
              <a:t> за </a:t>
            </a:r>
            <a:r>
              <a:rPr lang="ru-RU" sz="800" dirty="0" err="1">
                <a:latin typeface="e-Ukraine Light" pitchFamily="50" charset="-52"/>
              </a:rPr>
              <a:t>посиланнями</a:t>
            </a:r>
            <a:r>
              <a:rPr lang="ru-RU" sz="800" dirty="0">
                <a:latin typeface="e-Ukraine Light" pitchFamily="50" charset="-52"/>
              </a:rPr>
              <a:t>: </a:t>
            </a:r>
            <a:r>
              <a:rPr lang="en-US" sz="800" dirty="0">
                <a:latin typeface="e-Ukraine Light" pitchFamily="50" charset="-52"/>
              </a:rPr>
              <a:t>https://zir.tax.gov.ua/ </a:t>
            </a:r>
            <a:r>
              <a:rPr lang="ru-RU" sz="800" dirty="0">
                <a:latin typeface="e-Ukraine Light" pitchFamily="50" charset="-52"/>
              </a:rPr>
              <a:t>та </a:t>
            </a:r>
            <a:r>
              <a:rPr lang="en-US" sz="800" dirty="0">
                <a:latin typeface="e-Ukraine Light" pitchFamily="50" charset="-52"/>
              </a:rPr>
              <a:t>https://tax.gov.ua/diyalnist-/podatkoviy-audit/zastosuvannya-rro-prro/fiskalizatsiya-rozrahunkovih-operatsiy/ </a:t>
            </a:r>
            <a:r>
              <a:rPr lang="ru-RU" sz="800" dirty="0" err="1">
                <a:latin typeface="e-Ukraine Light" pitchFamily="50" charset="-52"/>
              </a:rPr>
              <a:t>або</a:t>
            </a:r>
            <a:r>
              <a:rPr lang="ru-RU" sz="800" dirty="0">
                <a:latin typeface="e-Ukraine Light" pitchFamily="50" charset="-52"/>
              </a:rPr>
              <a:t> у будь-</a:t>
            </a:r>
            <a:r>
              <a:rPr lang="ru-RU" sz="800" dirty="0" err="1">
                <a:latin typeface="e-Ukraine Light" pitchFamily="50" charset="-52"/>
              </a:rPr>
              <a:t>який</a:t>
            </a:r>
            <a:r>
              <a:rPr lang="ru-RU" sz="800" dirty="0">
                <a:latin typeface="e-Ukraine Light" pitchFamily="50" charset="-52"/>
              </a:rPr>
              <a:t> </a:t>
            </a:r>
            <a:r>
              <a:rPr lang="ru-RU" sz="800" dirty="0" err="1">
                <a:latin typeface="e-Ukraine Light" pitchFamily="50" charset="-52"/>
              </a:rPr>
              <a:t>інший</a:t>
            </a:r>
            <a:r>
              <a:rPr lang="ru-RU" sz="800" dirty="0">
                <a:latin typeface="e-Ukraine Light" pitchFamily="50" charset="-52"/>
              </a:rPr>
              <a:t>, </a:t>
            </a:r>
            <a:r>
              <a:rPr lang="ru-RU" sz="800" dirty="0" err="1">
                <a:latin typeface="e-Ukraine Light" pitchFamily="50" charset="-52"/>
              </a:rPr>
              <a:t>зручний</a:t>
            </a:r>
            <a:r>
              <a:rPr lang="ru-RU" sz="800" dirty="0">
                <a:latin typeface="e-Ukraine Light" pitchFamily="50" charset="-52"/>
              </a:rPr>
              <a:t> для </a:t>
            </a:r>
            <a:r>
              <a:rPr lang="ru-RU" sz="800" dirty="0" err="1">
                <a:latin typeface="e-Ukraine Light" pitchFamily="50" charset="-52"/>
              </a:rPr>
              <a:t>платника</a:t>
            </a:r>
            <a:r>
              <a:rPr lang="ru-RU" sz="800" dirty="0">
                <a:latin typeface="e-Ukraine Light" pitchFamily="50" charset="-52"/>
              </a:rPr>
              <a:t> </a:t>
            </a:r>
            <a:r>
              <a:rPr lang="ru-RU" sz="800" dirty="0" err="1">
                <a:latin typeface="e-Ukraine Light" pitchFamily="50" charset="-52"/>
              </a:rPr>
              <a:t>податків</a:t>
            </a:r>
            <a:r>
              <a:rPr lang="ru-RU" sz="800" dirty="0">
                <a:latin typeface="e-Ukraine Light" pitchFamily="50" charset="-52"/>
              </a:rPr>
              <a:t>, </a:t>
            </a:r>
            <a:r>
              <a:rPr lang="ru-RU" sz="800" dirty="0" err="1">
                <a:latin typeface="e-Ukraine Light" pitchFamily="50" charset="-52"/>
              </a:rPr>
              <a:t>спосіб</a:t>
            </a:r>
            <a:r>
              <a:rPr lang="ru-RU" sz="800" dirty="0">
                <a:latin typeface="e-Ukraine Light" pitchFamily="50" charset="-52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842219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1397</TotalTime>
  <Words>136</Words>
  <Application>Microsoft Office PowerPoint</Application>
  <PresentationFormat>Лист A4 (210x297 мм)</PresentationFormat>
  <Paragraphs>28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Asus</dc:creator>
  <cp:lastModifiedBy>d</cp:lastModifiedBy>
  <cp:revision>182</cp:revision>
  <dcterms:created xsi:type="dcterms:W3CDTF">2021-05-27T05:23:05Z</dcterms:created>
  <dcterms:modified xsi:type="dcterms:W3CDTF">2023-09-27T08:31:39Z</dcterms:modified>
</cp:coreProperties>
</file>