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459355"/>
            <a:ext cx="3600000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Щодо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відповідальності</a:t>
            </a:r>
            <a:r>
              <a:rPr lang="ru-RU" sz="1600" b="1" dirty="0">
                <a:latin typeface="e-Ukraine Light" pitchFamily="50" charset="-52"/>
              </a:rPr>
              <a:t> за </a:t>
            </a:r>
            <a:r>
              <a:rPr lang="ru-RU" sz="1600" b="1" dirty="0" err="1">
                <a:latin typeface="e-Ukraine Light" pitchFamily="50" charset="-52"/>
              </a:rPr>
              <a:t>порушення</a:t>
            </a:r>
            <a:r>
              <a:rPr lang="ru-RU" sz="1600" b="1" dirty="0">
                <a:latin typeface="e-Ukraine Light" pitchFamily="50" charset="-52"/>
              </a:rPr>
              <a:t> порядку </a:t>
            </a:r>
            <a:r>
              <a:rPr lang="ru-RU" sz="1600" b="1" dirty="0" err="1">
                <a:latin typeface="e-Ukraine Light" pitchFamily="50" charset="-52"/>
              </a:rPr>
              <a:t>здійснення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розрахунків</a:t>
            </a:r>
            <a:r>
              <a:rPr lang="ru-RU" sz="1600" b="1" dirty="0">
                <a:latin typeface="e-Ukraine Light" pitchFamily="50" charset="-52"/>
              </a:rPr>
              <a:t> за </a:t>
            </a:r>
            <a:r>
              <a:rPr lang="ru-RU" sz="1600" b="1" dirty="0" err="1">
                <a:latin typeface="e-Ukraine Light" pitchFamily="50" charset="-52"/>
              </a:rPr>
              <a:t>товари</a:t>
            </a:r>
            <a:r>
              <a:rPr lang="ru-RU" sz="1600" b="1" dirty="0">
                <a:latin typeface="e-Ukraine Light" pitchFamily="50" charset="-52"/>
              </a:rPr>
              <a:t> (</a:t>
            </a:r>
            <a:r>
              <a:rPr lang="ru-RU" sz="1600" b="1" dirty="0" err="1">
                <a:latin typeface="e-Ukraine Light" pitchFamily="50" charset="-52"/>
              </a:rPr>
              <a:t>послуги</a:t>
            </a:r>
            <a:r>
              <a:rPr lang="ru-RU" sz="1600" b="1" dirty="0">
                <a:latin typeface="e-Ukraine Light" pitchFamily="50" charset="-52"/>
              </a:rPr>
              <a:t>) 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Вересень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300" y="123873"/>
            <a:ext cx="4714873" cy="6580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900" dirty="0">
                <a:latin typeface="e-Ukraine Light" pitchFamily="50" charset="-52"/>
              </a:rPr>
              <a:t>	</a:t>
            </a:r>
            <a:r>
              <a:rPr lang="ru-RU" sz="900" dirty="0">
                <a:latin typeface="e-Ukraine Light" pitchFamily="50" charset="-52"/>
              </a:rPr>
              <a:t>  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Головне </a:t>
            </a:r>
            <a:r>
              <a:rPr lang="ru-RU" sz="1000" dirty="0" err="1">
                <a:latin typeface="e-Ukraine Light" pitchFamily="50" charset="-52"/>
              </a:rPr>
              <a:t>управління</a:t>
            </a:r>
            <a:r>
              <a:rPr lang="ru-RU" sz="1000" dirty="0">
                <a:latin typeface="e-Ukraine Light" pitchFamily="50" charset="-52"/>
              </a:rPr>
              <a:t> ДПС у м. </a:t>
            </a:r>
            <a:r>
              <a:rPr lang="ru-RU" sz="1000" dirty="0" err="1">
                <a:latin typeface="e-Ukraine Light" pitchFamily="50" charset="-52"/>
              </a:rPr>
              <a:t>Києві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повідомляє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зв’язку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прийняттям</a:t>
            </a:r>
            <a:r>
              <a:rPr lang="ru-RU" sz="1000" dirty="0">
                <a:latin typeface="e-Ukraine Light" pitchFamily="50" charset="-52"/>
              </a:rPr>
              <a:t> Закону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30 </a:t>
            </a:r>
            <a:r>
              <a:rPr lang="ru-RU" sz="1000" dirty="0" err="1">
                <a:latin typeface="e-Ukraine Light" pitchFamily="50" charset="-52"/>
              </a:rPr>
              <a:t>червня</a:t>
            </a:r>
            <a:r>
              <a:rPr lang="ru-RU" sz="1000" dirty="0">
                <a:latin typeface="e-Ukraine Light" pitchFamily="50" charset="-52"/>
              </a:rPr>
              <a:t> 2023 року № 3219-ІХ «Про </a:t>
            </a:r>
            <a:r>
              <a:rPr lang="ru-RU" sz="1000" dirty="0" err="1">
                <a:latin typeface="e-Ukraine Light" pitchFamily="50" charset="-52"/>
              </a:rPr>
              <a:t>внесення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змін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законів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щодо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особливостей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період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воєнного</a:t>
            </a:r>
            <a:r>
              <a:rPr lang="ru-RU" sz="1000" dirty="0">
                <a:latin typeface="e-Ukraine Light" pitchFamily="50" charset="-52"/>
              </a:rPr>
              <a:t> стану» </a:t>
            </a:r>
            <a:r>
              <a:rPr lang="ru-RU" sz="1000" dirty="0" err="1">
                <a:latin typeface="e-Ukraine Light" pitchFamily="50" charset="-52"/>
              </a:rPr>
              <a:t>відновлено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відповідальність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порушення</a:t>
            </a:r>
            <a:r>
              <a:rPr lang="ru-RU" sz="1000" dirty="0">
                <a:latin typeface="e-Ukraine Light" pitchFamily="50" charset="-52"/>
              </a:rPr>
              <a:t> порядку </a:t>
            </a:r>
            <a:r>
              <a:rPr lang="ru-RU" sz="1000" dirty="0" err="1">
                <a:latin typeface="e-Ukraine Light" pitchFamily="50" charset="-52"/>
              </a:rPr>
              <a:t>здійснення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розрахунків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товари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послуги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Водночас</a:t>
            </a:r>
            <a:r>
              <a:rPr lang="ru-RU" sz="1000" dirty="0">
                <a:latin typeface="e-Ukraine Light" pitchFamily="50" charset="-52"/>
              </a:rPr>
              <a:t>, Законом № 3219 низку </a:t>
            </a:r>
            <a:r>
              <a:rPr lang="ru-RU" sz="1000" dirty="0" err="1">
                <a:latin typeface="e-Ukraine Light" pitchFamily="50" charset="-52"/>
              </a:rPr>
              <a:t>суб’єктів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звільнено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відповідальності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порушення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вимог</a:t>
            </a:r>
            <a:r>
              <a:rPr lang="ru-RU" sz="1000" dirty="0">
                <a:latin typeface="e-Ukraine Light" pitchFamily="50" charset="-52"/>
              </a:rPr>
              <a:t> Закону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06 </a:t>
            </a:r>
            <a:r>
              <a:rPr lang="ru-RU" sz="1000" dirty="0" err="1">
                <a:latin typeface="e-Ukraine Light" pitchFamily="50" charset="-52"/>
              </a:rPr>
              <a:t>липня</a:t>
            </a:r>
            <a:r>
              <a:rPr lang="ru-RU" sz="1000" dirty="0">
                <a:latin typeface="e-Ukraine Light" pitchFamily="50" charset="-52"/>
              </a:rPr>
              <a:t> 1995 року № 265/95-ВР «Про </a:t>
            </a:r>
            <a:r>
              <a:rPr lang="ru-RU" sz="1000" dirty="0" err="1">
                <a:latin typeface="e-Ukraine Light" pitchFamily="50" charset="-52"/>
              </a:rPr>
              <a:t>застосування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реєстраторів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сфері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торгівлі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громадського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харчування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»,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вчинені</a:t>
            </a:r>
            <a:r>
              <a:rPr lang="ru-RU" sz="1000" dirty="0">
                <a:latin typeface="e-Ukraine Light" pitchFamily="50" charset="-52"/>
              </a:rPr>
              <a:t> ними у </a:t>
            </a:r>
            <a:r>
              <a:rPr lang="ru-RU" sz="1000" dirty="0" err="1">
                <a:latin typeface="e-Ukraine Light" pitchFamily="50" charset="-52"/>
              </a:rPr>
              <a:t>період</a:t>
            </a:r>
            <a:r>
              <a:rPr lang="ru-RU" sz="1000" dirty="0">
                <a:latin typeface="e-Ukraine Light" pitchFamily="50" charset="-52"/>
              </a:rPr>
              <a:t> з 01 </a:t>
            </a:r>
            <a:r>
              <a:rPr lang="ru-RU" sz="1000" dirty="0" err="1">
                <a:latin typeface="e-Ukraine Light" pitchFamily="50" charset="-52"/>
              </a:rPr>
              <a:t>січня</a:t>
            </a:r>
            <a:r>
              <a:rPr lang="ru-RU" sz="1000" dirty="0">
                <a:latin typeface="e-Ukraine Light" pitchFamily="50" charset="-52"/>
              </a:rPr>
              <a:t> 2022 року до 01 </a:t>
            </a:r>
            <a:r>
              <a:rPr lang="ru-RU" sz="1000" dirty="0" err="1">
                <a:latin typeface="e-Ukraine Light" pitchFamily="50" charset="-52"/>
              </a:rPr>
              <a:t>жовтня</a:t>
            </a:r>
            <a:r>
              <a:rPr lang="ru-RU" sz="1000" dirty="0">
                <a:latin typeface="e-Ukraine Light" pitchFamily="50" charset="-52"/>
              </a:rPr>
              <a:t> 2023 року (</a:t>
            </a:r>
            <a:r>
              <a:rPr lang="ru-RU" sz="1000" dirty="0" err="1">
                <a:latin typeface="e-Ukraine Light" pitchFamily="50" charset="-52"/>
              </a:rPr>
              <a:t>крім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відповідальності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порушення</a:t>
            </a:r>
            <a:r>
              <a:rPr lang="ru-RU" sz="1000" dirty="0">
                <a:latin typeface="e-Ukraine Light" pitchFamily="50" charset="-52"/>
              </a:rPr>
              <a:t> порядку </a:t>
            </a:r>
            <a:r>
              <a:rPr lang="ru-RU" sz="1000" dirty="0" err="1">
                <a:latin typeface="e-Ukraine Light" pitchFamily="50" charset="-52"/>
              </a:rPr>
              <a:t>здійснення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при продажу </a:t>
            </a:r>
            <a:r>
              <a:rPr lang="ru-RU" sz="1000" dirty="0" err="1">
                <a:latin typeface="e-Ukraine Light" pitchFamily="50" charset="-52"/>
              </a:rPr>
              <a:t>підакцизних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здійснення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купівлі</a:t>
            </a:r>
            <a:r>
              <a:rPr lang="ru-RU" sz="1000" dirty="0">
                <a:latin typeface="e-Ukraine Light" pitchFamily="50" charset="-52"/>
              </a:rPr>
              <a:t>/продажу </a:t>
            </a:r>
            <a:r>
              <a:rPr lang="ru-RU" sz="1000" dirty="0" err="1">
                <a:latin typeface="e-Ukraine Light" pitchFamily="50" charset="-52"/>
              </a:rPr>
              <a:t>іноземної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валюти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сфері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організації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проведення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азартних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ігор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Так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починаючи</a:t>
            </a:r>
            <a:r>
              <a:rPr lang="ru-RU" sz="1000" dirty="0">
                <a:latin typeface="e-Ukraine Light" pitchFamily="50" charset="-52"/>
              </a:rPr>
              <a:t> з 01 </a:t>
            </a:r>
            <a:r>
              <a:rPr lang="ru-RU" sz="1000" dirty="0" err="1">
                <a:latin typeface="e-Ukraine Light" pitchFamily="50" charset="-52"/>
              </a:rPr>
              <a:t>жовтня</a:t>
            </a:r>
            <a:r>
              <a:rPr lang="ru-RU" sz="1000" dirty="0">
                <a:latin typeface="e-Ukraine Light" pitchFamily="50" charset="-52"/>
              </a:rPr>
              <a:t> 2023 року </a:t>
            </a:r>
            <a:r>
              <a:rPr lang="ru-RU" sz="1000" dirty="0" err="1">
                <a:latin typeface="e-Ukraine Light" pitchFamily="50" charset="-52"/>
              </a:rPr>
              <a:t>суб’єкти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нестимуть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відповідальності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порушення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вимог</a:t>
            </a:r>
            <a:r>
              <a:rPr lang="ru-RU" sz="1000" dirty="0">
                <a:latin typeface="e-Ukraine Light" pitchFamily="50" charset="-52"/>
              </a:rPr>
              <a:t> Закону № 265, </a:t>
            </a:r>
            <a:r>
              <a:rPr lang="ru-RU" sz="1000" dirty="0" err="1">
                <a:latin typeface="e-Ukraine Light" pitchFamily="50" charset="-52"/>
              </a:rPr>
              <a:t>вчинені</a:t>
            </a:r>
            <a:r>
              <a:rPr lang="ru-RU" sz="1000" dirty="0">
                <a:latin typeface="e-Ukraine Light" pitchFamily="50" charset="-52"/>
              </a:rPr>
              <a:t> ними при продажу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наданні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 на</a:t>
            </a:r>
            <a:r>
              <a:rPr lang="ru-RU" sz="1000" dirty="0" smtClean="0">
                <a:latin typeface="e-Ukraine Light" pitchFamily="50" charset="-52"/>
              </a:rPr>
              <a:t>: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latin typeface="e-Ukraine Light" pitchFamily="50" charset="-52"/>
              </a:rPr>
              <a:t>тимчасово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окупованих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російською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федерацією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територіях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, – по дату </a:t>
            </a:r>
            <a:r>
              <a:rPr lang="ru-RU" sz="1000" dirty="0" err="1">
                <a:latin typeface="e-Ukraine Light" pitchFamily="50" charset="-52"/>
              </a:rPr>
              <a:t>завершення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тимчасової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окупації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територій</a:t>
            </a:r>
            <a:r>
              <a:rPr lang="ru-RU" sz="1000" dirty="0" smtClean="0">
                <a:latin typeface="e-Ukraine Light" pitchFamily="50" charset="-52"/>
              </a:rPr>
              <a:t>;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latin typeface="e-Ukraine Light" pitchFamily="50" charset="-52"/>
              </a:rPr>
              <a:t>територіях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активних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бойових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дій</a:t>
            </a:r>
            <a:r>
              <a:rPr lang="ru-RU" sz="1000" dirty="0">
                <a:latin typeface="e-Ukraine Light" pitchFamily="50" charset="-52"/>
              </a:rPr>
              <a:t>, – по дату </a:t>
            </a:r>
            <a:r>
              <a:rPr lang="ru-RU" sz="1000" dirty="0" err="1">
                <a:latin typeface="e-Ukraine Light" pitchFamily="50" charset="-52"/>
              </a:rPr>
              <a:t>завершення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бойових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дій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відповідних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територіях</a:t>
            </a:r>
            <a:r>
              <a:rPr lang="ru-RU" sz="1000" dirty="0">
                <a:latin typeface="e-Ukraine Light" pitchFamily="50" charset="-52"/>
              </a:rPr>
              <a:t>; </a:t>
            </a:r>
            <a:r>
              <a:rPr lang="ru-RU" sz="900" dirty="0">
                <a:latin typeface="e-Ukraine Light" pitchFamily="50" charset="-52"/>
              </a:rPr>
              <a:t>. </a:t>
            </a:r>
            <a:r>
              <a:rPr lang="ru-RU" sz="900" dirty="0" smtClean="0">
                <a:latin typeface="e-Ukraine Light" pitchFamily="50" charset="-52"/>
              </a:rPr>
              <a:t/>
            </a:r>
            <a:br>
              <a:rPr lang="ru-RU" sz="900" dirty="0" smtClean="0">
                <a:latin typeface="e-Ukraine Light" pitchFamily="50" charset="-52"/>
              </a:rPr>
            </a:br>
            <a:endParaRPr lang="ru-RU" sz="9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69102" y="117828"/>
            <a:ext cx="4806790" cy="4753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територіях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можливих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бойових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дій</a:t>
            </a:r>
            <a:r>
              <a:rPr lang="ru-RU" sz="1000" dirty="0">
                <a:latin typeface="e-Ukraine Light" pitchFamily="50" charset="-52"/>
              </a:rPr>
              <a:t>, – по дату </a:t>
            </a:r>
            <a:r>
              <a:rPr lang="ru-RU" sz="1000" dirty="0" err="1">
                <a:latin typeface="e-Ukraine Light" pitchFamily="50" charset="-52"/>
              </a:rPr>
              <a:t>припинення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можливості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бойових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дій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відповідних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територіях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(</a:t>
            </a:r>
            <a:r>
              <a:rPr lang="ru-RU" sz="1000" dirty="0" err="1">
                <a:latin typeface="e-Ukraine Light" pitchFamily="50" charset="-52"/>
              </a:rPr>
              <a:t>Крім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відповідальності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порушення</a:t>
            </a:r>
            <a:r>
              <a:rPr lang="ru-RU" sz="1000" dirty="0">
                <a:latin typeface="e-Ukraine Light" pitchFamily="50" charset="-52"/>
              </a:rPr>
              <a:t> порядку </a:t>
            </a:r>
            <a:r>
              <a:rPr lang="ru-RU" sz="1000" dirty="0" err="1">
                <a:latin typeface="e-Ukraine Light" pitchFamily="50" charset="-52"/>
              </a:rPr>
              <a:t>здійснення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при продажу </a:t>
            </a:r>
            <a:r>
              <a:rPr lang="ru-RU" sz="1000" dirty="0" err="1">
                <a:latin typeface="e-Ukraine Light" pitchFamily="50" charset="-52"/>
              </a:rPr>
              <a:t>підакцизних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Також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Законом № 3219 </a:t>
            </a:r>
            <a:r>
              <a:rPr lang="ru-RU" sz="1000" dirty="0" err="1">
                <a:latin typeface="e-Ukraine Light" pitchFamily="50" charset="-52"/>
              </a:rPr>
              <a:t>суттєво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зменшено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розміри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штрафних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фінансових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санкцій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фізичних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осіб-підприємців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є </a:t>
            </a:r>
            <a:r>
              <a:rPr lang="ru-RU" sz="1000" dirty="0" err="1">
                <a:latin typeface="e-Ukraine Light" pitchFamily="50" charset="-52"/>
              </a:rPr>
              <a:t>платниками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єдиного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100 – 150 % до 25 – 50 % </a:t>
            </a:r>
            <a:r>
              <a:rPr lang="ru-RU" sz="1000" dirty="0" err="1">
                <a:latin typeface="e-Ukraine Light" pitchFamily="50" charset="-52"/>
              </a:rPr>
              <a:t>вартості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проданих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порушенням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робіт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(</a:t>
            </a:r>
            <a:r>
              <a:rPr lang="ru-RU" sz="1000" dirty="0" err="1">
                <a:latin typeface="e-Ukraine Light" pitchFamily="50" charset="-52"/>
              </a:rPr>
              <a:t>Крім</a:t>
            </a:r>
            <a:r>
              <a:rPr lang="ru-RU" sz="1000" dirty="0">
                <a:latin typeface="e-Ukraine Light" pitchFamily="50" charset="-52"/>
              </a:rPr>
              <a:t> тих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зареєстровані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додану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вартість</a:t>
            </a:r>
            <a:r>
              <a:rPr lang="ru-RU" sz="1000" dirty="0">
                <a:latin typeface="e-Ukraine Light" pitchFamily="50" charset="-52"/>
              </a:rPr>
              <a:t>,  </a:t>
            </a:r>
            <a:r>
              <a:rPr lang="ru-RU" sz="1000" dirty="0" err="1">
                <a:latin typeface="e-Ukraine Light" pitchFamily="50" charset="-52"/>
              </a:rPr>
              <a:t>здійснюють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діяльність</a:t>
            </a:r>
            <a:r>
              <a:rPr lang="ru-RU" sz="1000" dirty="0">
                <a:latin typeface="e-Ukraine Light" pitchFamily="50" charset="-52"/>
              </a:rPr>
              <a:t> з продажу </a:t>
            </a:r>
            <a:r>
              <a:rPr lang="ru-RU" sz="1000" dirty="0" err="1">
                <a:latin typeface="e-Ukraine Light" pitchFamily="50" charset="-52"/>
              </a:rPr>
              <a:t>підакцизних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технічно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складних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побутових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підлягають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гарантійному</a:t>
            </a:r>
            <a:r>
              <a:rPr lang="ru-RU" sz="1000" dirty="0">
                <a:latin typeface="e-Ukraine Light" pitchFamily="50" charset="-52"/>
              </a:rPr>
              <a:t> ремонту, </a:t>
            </a:r>
            <a:r>
              <a:rPr lang="ru-RU" sz="1000" dirty="0" err="1">
                <a:latin typeface="e-Ukraine Light" pitchFamily="50" charset="-52"/>
              </a:rPr>
              <a:t>лікарських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засобів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виробів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медичного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призначення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ювелірних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побутових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виробів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дорогоцінних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металів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дорогоцінного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каміння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дорогоцінного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каміння</a:t>
            </a:r>
            <a:r>
              <a:rPr lang="ru-RU" sz="1000" dirty="0">
                <a:latin typeface="e-Ukraine Light" pitchFamily="50" charset="-52"/>
              </a:rPr>
              <a:t> органогенного </a:t>
            </a:r>
            <a:r>
              <a:rPr lang="ru-RU" sz="1000" dirty="0" err="1">
                <a:latin typeface="e-Ukraine Light" pitchFamily="50" charset="-52"/>
              </a:rPr>
              <a:t>утворення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напівдорогоцінного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каміння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З </a:t>
            </a:r>
            <a:r>
              <a:rPr lang="ru-RU" sz="1000" dirty="0" err="1">
                <a:latin typeface="e-Ukraine Light" pitchFamily="50" charset="-52"/>
              </a:rPr>
              <a:t>відповідними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роз’ясненнями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наданими</a:t>
            </a:r>
            <a:r>
              <a:rPr lang="ru-RU" sz="1000" dirty="0">
                <a:latin typeface="e-Ukraine Light" pitchFamily="50" charset="-52"/>
              </a:rPr>
              <a:t> ДПС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можна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ознайомитися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посиланням</a:t>
            </a:r>
            <a:r>
              <a:rPr lang="ru-RU" sz="1000" dirty="0">
                <a:latin typeface="e-Ukraine Light" pitchFamily="50" charset="-52"/>
              </a:rPr>
              <a:t>: </a:t>
            </a:r>
            <a:r>
              <a:rPr lang="en-US" sz="1000" dirty="0">
                <a:latin typeface="e-Ukraine Light" pitchFamily="50" charset="-52"/>
              </a:rPr>
              <a:t>https://tax.gov.ua/media-tsentr/novini/708593.html </a:t>
            </a:r>
            <a:endParaRPr lang="ru-RU" sz="9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1402</TotalTime>
  <Words>131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183</cp:revision>
  <dcterms:created xsi:type="dcterms:W3CDTF">2021-05-27T05:23:05Z</dcterms:created>
  <dcterms:modified xsi:type="dcterms:W3CDTF">2023-09-27T12:09:15Z</dcterms:modified>
</cp:coreProperties>
</file>