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413188"/>
            <a:ext cx="3600000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Нюанси</a:t>
            </a:r>
            <a:r>
              <a:rPr lang="ru-RU" sz="1400" b="1" dirty="0">
                <a:latin typeface="e-Ukraine Light" pitchFamily="50" charset="-52"/>
              </a:rPr>
              <a:t> порядку </a:t>
            </a:r>
            <a:r>
              <a:rPr lang="ru-RU" sz="1400" b="1" dirty="0" err="1">
                <a:latin typeface="e-Ukraine Light" pitchFamily="50" charset="-52"/>
              </a:rPr>
              <a:t>заповнення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платіжних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інструкцій</a:t>
            </a:r>
            <a:r>
              <a:rPr lang="ru-RU" sz="1400" b="1" dirty="0">
                <a:latin typeface="e-Ukraine Light" pitchFamily="50" charset="-52"/>
              </a:rPr>
              <a:t> на </a:t>
            </a:r>
            <a:r>
              <a:rPr lang="ru-RU" sz="1400" b="1" dirty="0" err="1">
                <a:latin typeface="e-Ukraine Light" pitchFamily="50" charset="-52"/>
              </a:rPr>
              <a:t>сплату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платежів</a:t>
            </a:r>
            <a:r>
              <a:rPr lang="ru-RU" sz="1400" b="1" dirty="0">
                <a:latin typeface="e-Ukraine Light" pitchFamily="50" charset="-52"/>
              </a:rPr>
              <a:t> до бюджету та </a:t>
            </a:r>
            <a:r>
              <a:rPr lang="ru-RU" sz="1400" b="1" dirty="0" err="1">
                <a:latin typeface="e-Ukraine Light" pitchFamily="50" charset="-52"/>
              </a:rPr>
              <a:t>фондів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соціального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>
                <a:latin typeface="e-Ukraine Light" pitchFamily="50" charset="-52"/>
              </a:rPr>
              <a:t>страхування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78106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676" y="77278"/>
            <a:ext cx="4714873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000" dirty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Юридичні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особи, </a:t>
            </a:r>
            <a:r>
              <a:rPr lang="ru-RU" sz="1000" dirty="0" err="1">
                <a:latin typeface="e-Ukraine Light" pitchFamily="50" charset="-52"/>
              </a:rPr>
              <a:t>фізичні</a:t>
            </a:r>
            <a:r>
              <a:rPr lang="ru-RU" sz="1000" dirty="0">
                <a:latin typeface="e-Ukraine Light" pitchFamily="50" charset="-52"/>
              </a:rPr>
              <a:t> особи – </a:t>
            </a:r>
            <a:r>
              <a:rPr lang="ru-RU" sz="1000" dirty="0" err="1">
                <a:latin typeface="e-Ukraine Light" pitchFamily="50" charset="-52"/>
              </a:rPr>
              <a:t>підприємці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громадяни</a:t>
            </a:r>
            <a:r>
              <a:rPr lang="ru-RU" sz="1000" dirty="0">
                <a:latin typeface="e-Ukraine Light" pitchFamily="50" charset="-52"/>
              </a:rPr>
              <a:t> при </a:t>
            </a:r>
            <a:r>
              <a:rPr lang="ru-RU" sz="1000" dirty="0" err="1">
                <a:latin typeface="e-Ukraine Light" pitchFamily="50" charset="-52"/>
              </a:rPr>
              <a:t>здійсненні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внеску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заповнюють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платіжній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інструкції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всі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обов’язкові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реквізити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Перелік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обов’язкових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реквізитів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інструкції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заповнюються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Інструкцією</a:t>
            </a:r>
            <a:r>
              <a:rPr lang="ru-RU" sz="1000" dirty="0">
                <a:latin typeface="e-Ukraine Light" pitchFamily="50" charset="-52"/>
              </a:rPr>
              <a:t> про </a:t>
            </a:r>
            <a:r>
              <a:rPr lang="ru-RU" sz="1000" dirty="0" err="1">
                <a:latin typeface="e-Ukraine Light" pitchFamily="50" charset="-52"/>
              </a:rPr>
              <a:t>безготівкові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розрахунки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національній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валюті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користувачів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затвердженою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постановою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Правління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Національного</a:t>
            </a:r>
            <a:r>
              <a:rPr lang="ru-RU" sz="1000" dirty="0">
                <a:latin typeface="e-Ukraine Light" pitchFamily="50" charset="-52"/>
              </a:rPr>
              <a:t> банку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29.07.2022 № 163, та Порядком </a:t>
            </a:r>
            <a:r>
              <a:rPr lang="ru-RU" sz="1000" dirty="0" err="1">
                <a:latin typeface="e-Ukraine Light" pitchFamily="50" charset="-52"/>
              </a:rPr>
              <a:t>заповнення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реквізиту</a:t>
            </a:r>
            <a:r>
              <a:rPr lang="ru-RU" sz="1000" dirty="0">
                <a:latin typeface="e-Ukraine Light" pitchFamily="50" charset="-52"/>
              </a:rPr>
              <a:t> «</a:t>
            </a:r>
            <a:r>
              <a:rPr lang="ru-RU" sz="1000" dirty="0" err="1">
                <a:latin typeface="e-Ukraine Light" pitchFamily="50" charset="-52"/>
              </a:rPr>
              <a:t>Призначення</a:t>
            </a:r>
            <a:r>
              <a:rPr lang="ru-RU" sz="1000" dirty="0">
                <a:latin typeface="e-Ukraine Light" pitchFamily="50" charset="-52"/>
              </a:rPr>
              <a:t> платежу» </a:t>
            </a:r>
            <a:r>
              <a:rPr lang="ru-RU" sz="1000" dirty="0" err="1">
                <a:latin typeface="e-Ukraine Light" pitchFamily="50" charset="-52"/>
              </a:rPr>
              <a:t>платіжної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інструкції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</a:t>
            </a:r>
            <a:r>
              <a:rPr lang="ru-RU" sz="1000" dirty="0">
                <a:latin typeface="e-Ukraine Light" pitchFamily="50" charset="-52"/>
              </a:rPr>
              <a:t> час </a:t>
            </a:r>
            <a:r>
              <a:rPr lang="ru-RU" sz="1000" dirty="0" err="1">
                <a:latin typeface="e-Ukraine Light" pitchFamily="50" charset="-52"/>
              </a:rPr>
              <a:t>сплати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стягнення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зборів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митних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єдиного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внеску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загальнообов’язкове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соціальне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страхування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внесення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авансових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передоплати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грошової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застави</a:t>
            </a:r>
            <a:r>
              <a:rPr lang="ru-RU" sz="1000" dirty="0">
                <a:latin typeface="e-Ukraine Light" pitchFamily="50" charset="-52"/>
              </a:rPr>
              <a:t>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повернення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затвердженим</a:t>
            </a:r>
            <a:r>
              <a:rPr lang="ru-RU" sz="1000" dirty="0">
                <a:latin typeface="e-Ukraine Light" pitchFamily="50" charset="-52"/>
              </a:rPr>
              <a:t> наказом </a:t>
            </a:r>
            <a:r>
              <a:rPr lang="ru-RU" sz="1000" dirty="0" err="1">
                <a:latin typeface="e-Ukraine Light" pitchFamily="50" charset="-52"/>
              </a:rPr>
              <a:t>Міністерства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22.03.2023 № 148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Порядок № 148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зосереджуємо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увагу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особливостях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заповнення</a:t>
            </a:r>
            <a:r>
              <a:rPr lang="ru-RU" sz="1000" dirty="0">
                <a:latin typeface="e-Ukraine Light" pitchFamily="50" charset="-52"/>
              </a:rPr>
              <a:t> 3-х </a:t>
            </a:r>
            <a:r>
              <a:rPr lang="ru-RU" sz="1000" dirty="0" err="1">
                <a:latin typeface="e-Ukraine Light" pitchFamily="50" charset="-52"/>
              </a:rPr>
              <a:t>реквізитів</a:t>
            </a:r>
            <a:r>
              <a:rPr lang="ru-RU" sz="1000" dirty="0">
                <a:latin typeface="e-Ukraine Light" pitchFamily="50" charset="-52"/>
              </a:rPr>
              <a:t>: «</a:t>
            </a:r>
            <a:r>
              <a:rPr lang="ru-RU" sz="1000" dirty="0" err="1">
                <a:latin typeface="e-Ukraine Light" pitchFamily="50" charset="-52"/>
              </a:rPr>
              <a:t>Призначення</a:t>
            </a:r>
            <a:r>
              <a:rPr lang="ru-RU" sz="1000" dirty="0">
                <a:latin typeface="e-Ukraine Light" pitchFamily="50" charset="-52"/>
              </a:rPr>
              <a:t> платежу»; «Код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»; «Код фактичного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 smtClean="0">
                <a:latin typeface="e-Ukraine Light" pitchFamily="50" charset="-52"/>
              </a:rPr>
              <a:t>».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Реквізит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«</a:t>
            </a:r>
            <a:r>
              <a:rPr lang="ru-RU" sz="1000" dirty="0" err="1">
                <a:latin typeface="e-Ukraine Light" pitchFamily="50" charset="-52"/>
              </a:rPr>
              <a:t>Призначення</a:t>
            </a:r>
            <a:r>
              <a:rPr lang="ru-RU" sz="1000" dirty="0">
                <a:latin typeface="e-Ukraine Light" pitchFamily="50" charset="-52"/>
              </a:rPr>
              <a:t> платежу» </a:t>
            </a:r>
            <a:r>
              <a:rPr lang="ru-RU" sz="1000" dirty="0" err="1">
                <a:latin typeface="e-Ukraine Light" pitchFamily="50" charset="-52"/>
              </a:rPr>
              <a:t>заповнюється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прикладами, </a:t>
            </a:r>
            <a:r>
              <a:rPr lang="ru-RU" sz="1000" dirty="0" err="1">
                <a:latin typeface="e-Ukraine Light" pitchFamily="50" charset="-52"/>
              </a:rPr>
              <a:t>наведеними</a:t>
            </a:r>
            <a:r>
              <a:rPr lang="ru-RU" sz="1000" dirty="0">
                <a:latin typeface="e-Ukraine Light" pitchFamily="50" charset="-52"/>
              </a:rPr>
              <a:t> у Порядку № 148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Обов’язковий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реквізит</a:t>
            </a:r>
            <a:r>
              <a:rPr lang="ru-RU" sz="1000" dirty="0">
                <a:latin typeface="e-Ukraine Light" pitchFamily="50" charset="-52"/>
              </a:rPr>
              <a:t> «Код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» </a:t>
            </a:r>
            <a:r>
              <a:rPr lang="ru-RU" sz="1000" dirty="0" err="1">
                <a:latin typeface="e-Ukraine Light" pitchFamily="50" charset="-52"/>
              </a:rPr>
              <a:t>заповнюють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всі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сплачують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збори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інші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платежі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єдиний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внесок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Юридичні</a:t>
            </a:r>
            <a:r>
              <a:rPr lang="ru-RU" sz="1000" dirty="0">
                <a:latin typeface="e-Ukraine Light" pitchFamily="50" charset="-52"/>
              </a:rPr>
              <a:t> особи у </a:t>
            </a:r>
            <a:r>
              <a:rPr lang="ru-RU" sz="1000" dirty="0" err="1">
                <a:latin typeface="e-Ukraine Light" pitchFamily="50" charset="-52"/>
              </a:rPr>
              <a:t>реквізиті</a:t>
            </a:r>
            <a:r>
              <a:rPr lang="ru-RU" sz="1000" dirty="0">
                <a:latin typeface="e-Ukraine Light" pitchFamily="50" charset="-52"/>
              </a:rPr>
              <a:t> «Код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» </a:t>
            </a:r>
            <a:r>
              <a:rPr lang="ru-RU" sz="1000" dirty="0" err="1">
                <a:latin typeface="e-Ukraine Light" pitchFamily="50" charset="-52"/>
              </a:rPr>
              <a:t>зазначають</a:t>
            </a:r>
            <a:r>
              <a:rPr lang="ru-RU" sz="1000" dirty="0">
                <a:latin typeface="e-Ukraine Light" pitchFamily="50" charset="-52"/>
              </a:rPr>
              <a:t> код ЄДРПОУ,  </a:t>
            </a:r>
            <a:r>
              <a:rPr lang="ru-RU" sz="1000" dirty="0" err="1">
                <a:latin typeface="e-Ukraine Light" pitchFamily="50" charset="-52"/>
              </a:rPr>
              <a:t>фізичні</a:t>
            </a:r>
            <a:r>
              <a:rPr lang="ru-RU" sz="1000" dirty="0">
                <a:latin typeface="e-Ukraine Light" pitchFamily="50" charset="-52"/>
              </a:rPr>
              <a:t> особи – </a:t>
            </a:r>
            <a:r>
              <a:rPr lang="ru-RU" sz="1000" dirty="0" err="1">
                <a:latin typeface="e-Ukraine Light" pitchFamily="50" charset="-52"/>
              </a:rPr>
              <a:t>підприємці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громадяни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податковий</a:t>
            </a:r>
            <a:r>
              <a:rPr lang="ru-RU" sz="1000" dirty="0">
                <a:latin typeface="e-Ukraine Light" pitchFamily="50" charset="-52"/>
              </a:rPr>
              <a:t> номер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69102" y="117828"/>
            <a:ext cx="48067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>
                <a:latin typeface="e-Ukraine Light" pitchFamily="50" charset="-52"/>
              </a:rPr>
              <a:t> 	</a:t>
            </a:r>
            <a:r>
              <a:rPr lang="ru-RU" sz="1000" dirty="0" err="1">
                <a:latin typeface="e-Ukraine Light" pitchFamily="50" charset="-52"/>
              </a:rPr>
              <a:t>Реквізит</a:t>
            </a:r>
            <a:r>
              <a:rPr lang="ru-RU" sz="1000" dirty="0">
                <a:latin typeface="e-Ukraine Light" pitchFamily="50" charset="-52"/>
              </a:rPr>
              <a:t> «Код фактичного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» </a:t>
            </a:r>
            <a:r>
              <a:rPr lang="ru-RU" sz="1000" dirty="0" err="1">
                <a:latin typeface="e-Ukraine Light" pitchFamily="50" charset="-52"/>
              </a:rPr>
              <a:t>заповнюється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наступних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випадках</a:t>
            </a:r>
            <a:r>
              <a:rPr lang="ru-RU" sz="1000" dirty="0">
                <a:latin typeface="e-Ukraine Light" pitchFamily="50" charset="-52"/>
              </a:rPr>
              <a:t>: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1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юридичними</a:t>
            </a:r>
            <a:r>
              <a:rPr lang="ru-RU" sz="1000" dirty="0">
                <a:latin typeface="e-Ukraine Light" pitchFamily="50" charset="-52"/>
              </a:rPr>
              <a:t> особами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юридичні</a:t>
            </a:r>
            <a:r>
              <a:rPr lang="ru-RU" sz="1000" dirty="0">
                <a:latin typeface="e-Ukraine Light" pitchFamily="50" charset="-52"/>
              </a:rPr>
              <a:t> особи у </a:t>
            </a:r>
            <a:r>
              <a:rPr lang="ru-RU" sz="1000" dirty="0" err="1">
                <a:latin typeface="e-Ukraine Light" pitchFamily="50" charset="-52"/>
              </a:rPr>
              <a:t>своєму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складі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відокремлені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підрозділи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представництва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сплачують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платежі</a:t>
            </a:r>
            <a:r>
              <a:rPr lang="ru-RU" sz="1000" dirty="0">
                <a:latin typeface="e-Ukraine Light" pitchFamily="50" charset="-52"/>
              </a:rPr>
              <a:t> до бюджету і </a:t>
            </a:r>
            <a:r>
              <a:rPr lang="ru-RU" sz="1000" dirty="0" err="1">
                <a:latin typeface="e-Ukraine Light" pitchFamily="50" charset="-52"/>
              </a:rPr>
              <a:t>фондів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соціального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страхування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відокремлені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підрозділи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представництва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При </a:t>
            </a:r>
            <a:r>
              <a:rPr lang="ru-RU" sz="1000" dirty="0" err="1">
                <a:latin typeface="e-Ukraine Light" pitchFamily="50" charset="-52"/>
              </a:rPr>
              <a:t>цьому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юридичні</a:t>
            </a:r>
            <a:r>
              <a:rPr lang="ru-RU" sz="1000" dirty="0">
                <a:latin typeface="e-Ukraine Light" pitchFamily="50" charset="-52"/>
              </a:rPr>
              <a:t> особи у </a:t>
            </a:r>
            <a:r>
              <a:rPr lang="ru-RU" sz="1000" dirty="0" err="1">
                <a:latin typeface="e-Ukraine Light" pitchFamily="50" charset="-52"/>
              </a:rPr>
              <a:t>реквізиті</a:t>
            </a:r>
            <a:r>
              <a:rPr lang="ru-RU" sz="1000" dirty="0">
                <a:latin typeface="e-Ukraine Light" pitchFamily="50" charset="-52"/>
              </a:rPr>
              <a:t> «Код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» </a:t>
            </a:r>
            <a:r>
              <a:rPr lang="ru-RU" sz="1000" dirty="0" err="1">
                <a:latin typeface="e-Ukraine Light" pitchFamily="50" charset="-52"/>
              </a:rPr>
              <a:t>платіжної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інструкції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власний</a:t>
            </a:r>
            <a:r>
              <a:rPr lang="ru-RU" sz="1000" dirty="0">
                <a:latin typeface="e-Ukraine Light" pitchFamily="50" charset="-52"/>
              </a:rPr>
              <a:t> код ЄДРПОУ, а у </a:t>
            </a:r>
            <a:r>
              <a:rPr lang="ru-RU" sz="1000" dirty="0" err="1">
                <a:latin typeface="e-Ukraine Light" pitchFamily="50" charset="-52"/>
              </a:rPr>
              <a:t>реквізиті</a:t>
            </a:r>
            <a:r>
              <a:rPr lang="ru-RU" sz="1000" dirty="0">
                <a:latin typeface="e-Ukraine Light" pitchFamily="50" charset="-52"/>
              </a:rPr>
              <a:t> «Код фактичного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» – код ЄДРПОУ </a:t>
            </a:r>
            <a:r>
              <a:rPr lang="ru-RU" sz="1000" dirty="0" err="1">
                <a:latin typeface="e-Ukraine Light" pitchFamily="50" charset="-52"/>
              </a:rPr>
              <a:t>відокремленого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підрозділу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представництва</a:t>
            </a:r>
            <a:r>
              <a:rPr lang="ru-RU" sz="1000" dirty="0" smtClean="0">
                <a:latin typeface="e-Ukraine Light" pitchFamily="50" charset="-52"/>
              </a:rPr>
              <a:t>;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>
                <a:latin typeface="e-Ukraine Light" pitchFamily="50" charset="-52"/>
              </a:rPr>
              <a:t>2) </a:t>
            </a:r>
            <a:r>
              <a:rPr lang="ru-RU" sz="1000" dirty="0" err="1">
                <a:latin typeface="e-Ukraine Light" pitchFamily="50" charset="-52"/>
              </a:rPr>
              <a:t>громадянами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громадяни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сплачують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платежі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єдиний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внесок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допомогою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технічного</a:t>
            </a:r>
            <a:r>
              <a:rPr lang="ru-RU" sz="1000" dirty="0">
                <a:latin typeface="e-Ukraine Light" pitchFamily="50" charset="-52"/>
              </a:rPr>
              <a:t> пристрою (</a:t>
            </a:r>
            <a:r>
              <a:rPr lang="ru-RU" sz="1000" dirty="0" err="1">
                <a:latin typeface="e-Ukraine Light" pitchFamily="50" charset="-52"/>
              </a:rPr>
              <a:t>банківський</a:t>
            </a:r>
            <a:r>
              <a:rPr lang="ru-RU" sz="1000" dirty="0">
                <a:latin typeface="e-Ukraine Light" pitchFamily="50" charset="-52"/>
              </a:rPr>
              <a:t> автомат, </a:t>
            </a:r>
            <a:r>
              <a:rPr lang="ru-RU" sz="1000" dirty="0" err="1">
                <a:latin typeface="e-Ukraine Light" pitchFamily="50" charset="-52"/>
              </a:rPr>
              <a:t>платіжний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термінал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програмно-технічний</a:t>
            </a:r>
            <a:r>
              <a:rPr lang="ru-RU" sz="1000" dirty="0">
                <a:latin typeface="e-Ukraine Light" pitchFamily="50" charset="-52"/>
              </a:rPr>
              <a:t> комплекс </a:t>
            </a:r>
            <a:r>
              <a:rPr lang="ru-RU" sz="1000" dirty="0" err="1">
                <a:latin typeface="e-Ukraine Light" pitchFamily="50" charset="-52"/>
              </a:rPr>
              <a:t>самообслуговування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програмно-апаратне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середовище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мобільного</a:t>
            </a:r>
            <a:r>
              <a:rPr lang="ru-RU" sz="1000" dirty="0">
                <a:latin typeface="e-Ukraine Light" pitchFamily="50" charset="-52"/>
              </a:rPr>
              <a:t> телефону, </a:t>
            </a:r>
            <a:r>
              <a:rPr lang="ru-RU" sz="1000" dirty="0" err="1">
                <a:latin typeface="e-Ukraine Light" pitchFamily="50" charset="-52"/>
              </a:rPr>
              <a:t>інший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пристрій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через </a:t>
            </a:r>
            <a:r>
              <a:rPr lang="ru-RU" sz="1000" dirty="0" err="1">
                <a:latin typeface="e-Ukraine Light" pitchFamily="50" charset="-52"/>
              </a:rPr>
              <a:t>каси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надавачів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При </a:t>
            </a:r>
            <a:r>
              <a:rPr lang="ru-RU" sz="1000" dirty="0" err="1">
                <a:latin typeface="e-Ukraine Light" pitchFamily="50" charset="-52"/>
              </a:rPr>
              <a:t>цьому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громадяни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реквізиті</a:t>
            </a:r>
            <a:r>
              <a:rPr lang="ru-RU" sz="1000" dirty="0">
                <a:latin typeface="e-Ukraine Light" pitchFamily="50" charset="-52"/>
              </a:rPr>
              <a:t> «Код фактичного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» </a:t>
            </a:r>
            <a:r>
              <a:rPr lang="ru-RU" sz="1000" dirty="0" err="1">
                <a:latin typeface="e-Ukraine Light" pitchFamily="50" charset="-52"/>
              </a:rPr>
              <a:t>платіжної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інструкції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зазначають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податковий</a:t>
            </a:r>
            <a:r>
              <a:rPr lang="ru-RU" sz="1000" dirty="0">
                <a:latin typeface="e-Ukraine Light" pitchFamily="50" charset="-52"/>
              </a:rPr>
              <a:t> номер. Разом з </a:t>
            </a:r>
            <a:r>
              <a:rPr lang="ru-RU" sz="1000" dirty="0" err="1">
                <a:latin typeface="e-Ukraine Light" pitchFamily="50" charset="-52"/>
              </a:rPr>
              <a:t>цим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надавач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реквізиті</a:t>
            </a:r>
            <a:r>
              <a:rPr lang="ru-RU" sz="1000" dirty="0">
                <a:latin typeface="e-Ukraine Light" pitchFamily="50" charset="-52"/>
              </a:rPr>
              <a:t> «Код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» </a:t>
            </a:r>
            <a:r>
              <a:rPr lang="ru-RU" sz="1000" dirty="0" err="1">
                <a:latin typeface="e-Ukraine Light" pitchFamily="50" charset="-52"/>
              </a:rPr>
              <a:t>зазначає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податковий</a:t>
            </a:r>
            <a:r>
              <a:rPr lang="ru-RU" sz="1000" dirty="0">
                <a:latin typeface="e-Ukraine Light" pitchFamily="50" charset="-52"/>
              </a:rPr>
              <a:t> номер. </a:t>
            </a:r>
            <a:endParaRPr lang="ru-RU" sz="9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1401</TotalTime>
  <Words>117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183</cp:revision>
  <dcterms:created xsi:type="dcterms:W3CDTF">2021-05-27T05:23:05Z</dcterms:created>
  <dcterms:modified xsi:type="dcterms:W3CDTF">2023-09-27T13:08:45Z</dcterms:modified>
</cp:coreProperties>
</file>