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14" y="19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397799"/>
            <a:ext cx="3600000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err="1">
                <a:latin typeface="e-Ukraine Light" pitchFamily="50" charset="-52"/>
              </a:rPr>
              <a:t>Податкова</a:t>
            </a:r>
            <a:r>
              <a:rPr lang="ru-RU" b="1" dirty="0">
                <a:latin typeface="e-Ukraine Light" pitchFamily="50" charset="-52"/>
              </a:rPr>
              <a:t> документальна </a:t>
            </a:r>
            <a:r>
              <a:rPr lang="ru-RU" b="1" dirty="0" err="1">
                <a:latin typeface="e-Ukraine Light" pitchFamily="50" charset="-52"/>
              </a:rPr>
              <a:t>перевірка</a:t>
            </a:r>
            <a:r>
              <a:rPr lang="ru-RU" b="1" dirty="0">
                <a:latin typeface="e-Ukraine Light" pitchFamily="50" charset="-52"/>
              </a:rPr>
              <a:t> при </a:t>
            </a:r>
            <a:r>
              <a:rPr lang="ru-RU" b="1" dirty="0" err="1">
                <a:latin typeface="e-Ukraine Light" pitchFamily="50" charset="-52"/>
              </a:rPr>
              <a:t>ліквідації</a:t>
            </a:r>
            <a:r>
              <a:rPr lang="ru-RU" b="1" dirty="0">
                <a:latin typeface="e-Ukraine Light" pitchFamily="50" charset="-52"/>
              </a:rPr>
              <a:t> ФОП</a:t>
            </a:r>
            <a:endParaRPr lang="ru-RU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Вересень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78106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69102" y="120950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1450" y="77278"/>
            <a:ext cx="4543673" cy="6848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1000" dirty="0">
                <a:latin typeface="e-Ukraine Light" pitchFamily="50" charset="-52"/>
              </a:rPr>
              <a:t>	</a:t>
            </a:r>
            <a:r>
              <a:rPr lang="ru-RU" sz="1100" dirty="0">
                <a:latin typeface="e-Ukraine Light" pitchFamily="50" charset="-52"/>
              </a:rPr>
              <a:t> Головне </a:t>
            </a:r>
            <a:r>
              <a:rPr lang="ru-RU" sz="1100" dirty="0" err="1">
                <a:latin typeface="e-Ukraine Light" pitchFamily="50" charset="-52"/>
              </a:rPr>
              <a:t>управління</a:t>
            </a:r>
            <a:r>
              <a:rPr lang="ru-RU" sz="1100" dirty="0">
                <a:latin typeface="e-Ukraine Light" pitchFamily="50" charset="-52"/>
              </a:rPr>
              <a:t> ДПС у м. </a:t>
            </a:r>
            <a:r>
              <a:rPr lang="ru-RU" sz="1100" dirty="0" err="1">
                <a:latin typeface="e-Ukraine Light" pitchFamily="50" charset="-52"/>
              </a:rPr>
              <a:t>Києві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повідомляє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порядок </a:t>
            </a:r>
            <a:r>
              <a:rPr lang="ru-RU" sz="1100" dirty="0" err="1">
                <a:latin typeface="e-Ukraine Light" pitchFamily="50" charset="-52"/>
              </a:rPr>
              <a:t>обліку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податків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контролюючих</a:t>
            </a:r>
            <a:r>
              <a:rPr lang="ru-RU" sz="1100" dirty="0">
                <a:latin typeface="e-Ukraine Light" pitchFamily="50" charset="-52"/>
              </a:rPr>
              <a:t> органах </a:t>
            </a:r>
            <a:r>
              <a:rPr lang="ru-RU" sz="1100" dirty="0" err="1">
                <a:latin typeface="e-Ukraine Light" pitchFamily="50" charset="-52"/>
              </a:rPr>
              <a:t>регламентується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Податковим</a:t>
            </a:r>
            <a:r>
              <a:rPr lang="ru-RU" sz="1100" dirty="0">
                <a:latin typeface="e-Ukraine Light" pitchFamily="50" charset="-52"/>
              </a:rPr>
              <a:t> кодексом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, Порядком </a:t>
            </a:r>
            <a:r>
              <a:rPr lang="ru-RU" sz="1100" dirty="0" err="1">
                <a:latin typeface="e-Ukraine Light" pitchFamily="50" charset="-52"/>
              </a:rPr>
              <a:t>обліку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податків</a:t>
            </a:r>
            <a:r>
              <a:rPr lang="ru-RU" sz="1100" dirty="0">
                <a:latin typeface="e-Ukraine Light" pitchFamily="50" charset="-52"/>
              </a:rPr>
              <a:t> і </a:t>
            </a:r>
            <a:r>
              <a:rPr lang="ru-RU" sz="1100" dirty="0" err="1">
                <a:latin typeface="e-Ukraine Light" pitchFamily="50" charset="-52"/>
              </a:rPr>
              <a:t>зборів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затвердженого</a:t>
            </a:r>
            <a:r>
              <a:rPr lang="ru-RU" sz="1100" dirty="0">
                <a:latin typeface="e-Ukraine Light" pitchFamily="50" charset="-52"/>
              </a:rPr>
              <a:t>  наказом  </a:t>
            </a:r>
            <a:r>
              <a:rPr lang="ru-RU" sz="1100" dirty="0" err="1">
                <a:latin typeface="e-Ukraine Light" pitchFamily="50" charset="-52"/>
              </a:rPr>
              <a:t>Міністерства</a:t>
            </a:r>
            <a:r>
              <a:rPr lang="ru-RU" sz="1100" dirty="0">
                <a:latin typeface="e-Ukraine Light" pitchFamily="50" charset="-52"/>
              </a:rPr>
              <a:t>  </a:t>
            </a:r>
            <a:r>
              <a:rPr lang="ru-RU" sz="1100" dirty="0" err="1">
                <a:latin typeface="e-Ukraine Light" pitchFamily="50" charset="-52"/>
              </a:rPr>
              <a:t>фінансів</a:t>
            </a:r>
            <a:r>
              <a:rPr lang="ru-RU" sz="1100" dirty="0">
                <a:latin typeface="e-Ukraine Light" pitchFamily="50" charset="-52"/>
              </a:rPr>
              <a:t> 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  09  </a:t>
            </a:r>
            <a:r>
              <a:rPr lang="ru-RU" sz="1100" dirty="0" err="1">
                <a:latin typeface="e-Ukraine Light" pitchFamily="50" charset="-52"/>
              </a:rPr>
              <a:t>грудня</a:t>
            </a:r>
            <a:r>
              <a:rPr lang="ru-RU" sz="1100" dirty="0">
                <a:latin typeface="e-Ukraine Light" pitchFamily="50" charset="-52"/>
              </a:rPr>
              <a:t>   2011 року № 1588, </a:t>
            </a:r>
            <a:r>
              <a:rPr lang="ru-RU" sz="1100" dirty="0" err="1">
                <a:latin typeface="e-Ukraine Light" pitchFamily="50" charset="-52"/>
              </a:rPr>
              <a:t>зареєстрованого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Міністерстві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юстиції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 29 </a:t>
            </a:r>
            <a:r>
              <a:rPr lang="ru-RU" sz="1100" dirty="0" err="1">
                <a:latin typeface="e-Ukraine Light" pitchFamily="50" charset="-52"/>
              </a:rPr>
              <a:t>грудня</a:t>
            </a:r>
            <a:r>
              <a:rPr lang="ru-RU" sz="1100" dirty="0">
                <a:latin typeface="e-Ukraine Light" pitchFamily="50" charset="-52"/>
              </a:rPr>
              <a:t> 2011 року №1562/20300, </a:t>
            </a:r>
            <a:r>
              <a:rPr lang="ru-RU" sz="1100" dirty="0" err="1">
                <a:latin typeface="e-Ukraine Light" pitchFamily="50" charset="-52"/>
              </a:rPr>
              <a:t>із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змінами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доповненнями</a:t>
            </a:r>
            <a:r>
              <a:rPr lang="ru-RU" sz="1100" dirty="0">
                <a:latin typeface="e-Ukraine Light" pitchFamily="50" charset="-52"/>
              </a:rPr>
              <a:t> та Порядком </a:t>
            </a:r>
            <a:r>
              <a:rPr lang="ru-RU" sz="1100" dirty="0" err="1">
                <a:latin typeface="e-Ukraine Light" pitchFamily="50" charset="-52"/>
              </a:rPr>
              <a:t>обліку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платників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єдиного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внеску</a:t>
            </a:r>
            <a:r>
              <a:rPr lang="ru-RU" sz="1100" dirty="0">
                <a:latin typeface="e-Ukraine Light" pitchFamily="50" charset="-52"/>
              </a:rPr>
              <a:t> на </a:t>
            </a:r>
            <a:r>
              <a:rPr lang="ru-RU" sz="1100" dirty="0" err="1">
                <a:latin typeface="e-Ukraine Light" pitchFamily="50" charset="-52"/>
              </a:rPr>
              <a:t>загальнообов’язкове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державне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соціальне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страхування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затвердженого</a:t>
            </a:r>
            <a:r>
              <a:rPr lang="ru-RU" sz="1100" dirty="0">
                <a:latin typeface="e-Ukraine Light" pitchFamily="50" charset="-52"/>
              </a:rPr>
              <a:t>  наказом  </a:t>
            </a:r>
            <a:r>
              <a:rPr lang="ru-RU" sz="1100" dirty="0" err="1">
                <a:latin typeface="e-Ukraine Light" pitchFamily="50" charset="-52"/>
              </a:rPr>
              <a:t>Міністерства</a:t>
            </a:r>
            <a:r>
              <a:rPr lang="ru-RU" sz="1100" dirty="0">
                <a:latin typeface="e-Ukraine Light" pitchFamily="50" charset="-52"/>
              </a:rPr>
              <a:t>  </a:t>
            </a:r>
            <a:r>
              <a:rPr lang="ru-RU" sz="1100" dirty="0" err="1">
                <a:latin typeface="e-Ukraine Light" pitchFamily="50" charset="-52"/>
              </a:rPr>
              <a:t>фінансів</a:t>
            </a:r>
            <a:r>
              <a:rPr lang="ru-RU" sz="1100" dirty="0">
                <a:latin typeface="e-Ukraine Light" pitchFamily="50" charset="-52"/>
              </a:rPr>
              <a:t> 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 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  24 листопада 2014 року № 1162, </a:t>
            </a:r>
            <a:r>
              <a:rPr lang="ru-RU" sz="1100" dirty="0" err="1">
                <a:latin typeface="e-Ukraine Light" pitchFamily="50" charset="-52"/>
              </a:rPr>
              <a:t>зареєстрованого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Міністерстві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юстиції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03 </a:t>
            </a:r>
            <a:r>
              <a:rPr lang="ru-RU" sz="1100" dirty="0" err="1">
                <a:latin typeface="e-Ukraine Light" pitchFamily="50" charset="-52"/>
              </a:rPr>
              <a:t>грудня</a:t>
            </a:r>
            <a:r>
              <a:rPr lang="ru-RU" sz="1100" dirty="0">
                <a:latin typeface="e-Ukraine Light" pitchFamily="50" charset="-52"/>
              </a:rPr>
              <a:t> 2014 року </a:t>
            </a:r>
            <a:r>
              <a:rPr lang="en-US" sz="1100" dirty="0" smtClean="0">
                <a:latin typeface="e-Ukraine Light" pitchFamily="50" charset="-52"/>
              </a:rPr>
              <a:t/>
            </a:r>
            <a:br>
              <a:rPr lang="en-US" sz="1100" dirty="0" smtClean="0">
                <a:latin typeface="e-Ukraine Light" pitchFamily="50" charset="-52"/>
              </a:rPr>
            </a:br>
            <a:r>
              <a:rPr lang="ru-RU" sz="1100" dirty="0" smtClean="0">
                <a:latin typeface="e-Ukraine Light" pitchFamily="50" charset="-52"/>
              </a:rPr>
              <a:t>№ </a:t>
            </a:r>
            <a:r>
              <a:rPr lang="ru-RU" sz="1100" dirty="0">
                <a:latin typeface="e-Ukraine Light" pitchFamily="50" charset="-52"/>
              </a:rPr>
              <a:t>1553/26330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до 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6 п. 11.18 Порядку № 1588, </a:t>
            </a:r>
            <a:r>
              <a:rPr lang="ru-RU" sz="1100" dirty="0" err="1">
                <a:latin typeface="e-Ukraine Light" pitchFamily="50" charset="-52"/>
              </a:rPr>
              <a:t>після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державної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припинення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підприємницької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діяльності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фізична</a:t>
            </a:r>
            <a:r>
              <a:rPr lang="ru-RU" sz="1100" dirty="0">
                <a:latin typeface="e-Ukraine Light" pitchFamily="50" charset="-52"/>
              </a:rPr>
              <a:t> особа </a:t>
            </a:r>
            <a:r>
              <a:rPr lang="ru-RU" sz="1100" dirty="0" err="1">
                <a:latin typeface="e-Ukraine Light" pitchFamily="50" charset="-52"/>
              </a:rPr>
              <a:t>продовжує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обліковуватись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контролюючих</a:t>
            </a:r>
            <a:r>
              <a:rPr lang="ru-RU" sz="1100" dirty="0">
                <a:latin typeface="e-Ukraine Light" pitchFamily="50" charset="-52"/>
              </a:rPr>
              <a:t> органах як </a:t>
            </a:r>
            <a:r>
              <a:rPr lang="ru-RU" sz="1100" dirty="0" err="1">
                <a:latin typeface="e-Ukraine Light" pitchFamily="50" charset="-52"/>
              </a:rPr>
              <a:t>фізична</a:t>
            </a:r>
            <a:r>
              <a:rPr lang="ru-RU" sz="1100" dirty="0">
                <a:latin typeface="e-Ukraine Light" pitchFamily="50" charset="-52"/>
              </a:rPr>
              <a:t> особа – </a:t>
            </a:r>
            <a:r>
              <a:rPr lang="ru-RU" sz="1100" dirty="0" err="1">
                <a:latin typeface="e-Ukraine Light" pitchFamily="50" charset="-52"/>
              </a:rPr>
              <a:t>платник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податків</a:t>
            </a:r>
            <a:r>
              <a:rPr lang="ru-RU" sz="1100" dirty="0">
                <a:latin typeface="e-Ukraine Light" pitchFamily="50" charset="-52"/>
              </a:rPr>
              <a:t>, яка </a:t>
            </a:r>
            <a:r>
              <a:rPr lang="ru-RU" sz="1100" dirty="0" err="1">
                <a:latin typeface="e-Ukraine Light" pitchFamily="50" charset="-52"/>
              </a:rPr>
              <a:t>отримувала</a:t>
            </a:r>
            <a:r>
              <a:rPr lang="ru-RU" sz="1100" dirty="0">
                <a:latin typeface="e-Ukraine Light" pitchFamily="50" charset="-52"/>
              </a:rPr>
              <a:t> доходи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провадження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підприємницької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діяльності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Така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фізична</a:t>
            </a:r>
            <a:r>
              <a:rPr lang="ru-RU" sz="1100" dirty="0">
                <a:latin typeface="e-Ukraine Light" pitchFamily="50" charset="-52"/>
              </a:rPr>
              <a:t> особа </a:t>
            </a:r>
            <a:r>
              <a:rPr lang="ru-RU" sz="1100" dirty="0" err="1">
                <a:latin typeface="e-Ukraine Light" pitchFamily="50" charset="-52"/>
              </a:rPr>
              <a:t>має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забезпечити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остаточні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розрахунки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податків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провадження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підприємницької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діяльності</a:t>
            </a:r>
            <a:r>
              <a:rPr lang="ru-RU" sz="1100" dirty="0">
                <a:latin typeface="e-Ukraine Light" pitchFamily="50" charset="-52"/>
              </a:rPr>
              <a:t>, в </a:t>
            </a:r>
            <a:r>
              <a:rPr lang="ru-RU" sz="1100" dirty="0" err="1">
                <a:latin typeface="e-Ukraine Light" pitchFamily="50" charset="-52"/>
              </a:rPr>
              <a:t>установлені</a:t>
            </a:r>
            <a:r>
              <a:rPr lang="ru-RU" sz="1100" dirty="0">
                <a:latin typeface="e-Ukraine Light" pitchFamily="50" charset="-52"/>
              </a:rPr>
              <a:t> строки подати </a:t>
            </a:r>
            <a:r>
              <a:rPr lang="ru-RU" sz="1100" dirty="0" err="1">
                <a:latin typeface="e-Ukraine Light" pitchFamily="50" charset="-52"/>
              </a:rPr>
              <a:t>відповідному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контролюючому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органу</a:t>
            </a:r>
            <a:r>
              <a:rPr lang="en-US" sz="1100" dirty="0" smtClean="0">
                <a:latin typeface="e-Ukraine Light" pitchFamily="50" charset="-52"/>
              </a:rPr>
              <a:t/>
            </a:r>
            <a:br>
              <a:rPr lang="en-US" sz="1100" dirty="0" smtClean="0">
                <a:latin typeface="e-Ukraine Light" pitchFamily="50" charset="-52"/>
              </a:rPr>
            </a:b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969102" y="117828"/>
            <a:ext cx="4806790" cy="6867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 smtClean="0">
                <a:latin typeface="e-Ukraine Light" pitchFamily="50" charset="-52"/>
              </a:rPr>
              <a:t>декларацію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>
                <a:latin typeface="e-Ukraine Light" pitchFamily="50" charset="-52"/>
              </a:rPr>
              <a:t>за </a:t>
            </a:r>
            <a:r>
              <a:rPr lang="ru-RU" sz="1050" dirty="0" err="1">
                <a:latin typeface="e-Ukraine Light" pitchFamily="50" charset="-52"/>
              </a:rPr>
              <a:t>останній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базовий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податковий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звітний</a:t>
            </a:r>
            <a:r>
              <a:rPr lang="ru-RU" sz="1050" dirty="0">
                <a:latin typeface="e-Ukraine Light" pitchFamily="50" charset="-52"/>
              </a:rPr>
              <a:t>) </a:t>
            </a:r>
            <a:r>
              <a:rPr lang="ru-RU" sz="1050" dirty="0" err="1">
                <a:latin typeface="e-Ukraine Light" pitchFamily="50" charset="-52"/>
              </a:rPr>
              <a:t>період</a:t>
            </a:r>
            <a:r>
              <a:rPr lang="ru-RU" sz="1050" dirty="0">
                <a:latin typeface="e-Ukraine Light" pitchFamily="50" charset="-52"/>
              </a:rPr>
              <a:t>, в </a:t>
            </a:r>
            <a:r>
              <a:rPr lang="ru-RU" sz="1050" dirty="0" err="1">
                <a:latin typeface="e-Ukraine Light" pitchFamily="50" charset="-52"/>
              </a:rPr>
              <a:t>якій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відображаються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виключно</a:t>
            </a:r>
            <a:r>
              <a:rPr lang="ru-RU" sz="1050" dirty="0">
                <a:latin typeface="e-Ukraine Light" pitchFamily="50" charset="-52"/>
              </a:rPr>
              <a:t> доходи </a:t>
            </a:r>
            <a:r>
              <a:rPr lang="ru-RU" sz="1050" dirty="0" err="1">
                <a:latin typeface="e-Ukraine Light" pitchFamily="50" charset="-52"/>
              </a:rPr>
              <a:t>від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проведення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підприємницької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діяльності</a:t>
            </a:r>
            <a:r>
              <a:rPr lang="ru-RU" sz="1050" dirty="0">
                <a:latin typeface="e-Ukraine Light" pitchFamily="50" charset="-52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Згідно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зі</a:t>
            </a:r>
            <a:r>
              <a:rPr lang="ru-RU" sz="1050" dirty="0">
                <a:latin typeface="e-Ukraine Light" pitchFamily="50" charset="-52"/>
              </a:rPr>
              <a:t> ст. 5 Закону </a:t>
            </a:r>
            <a:r>
              <a:rPr lang="ru-RU" sz="1050" dirty="0" err="1">
                <a:latin typeface="e-Ukraine Light" pitchFamily="50" charset="-52"/>
              </a:rPr>
              <a:t>України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</a:t>
            </a:r>
            <a:r>
              <a:rPr lang="ru-RU" sz="1050" dirty="0">
                <a:latin typeface="e-Ukraine Light" pitchFamily="50" charset="-52"/>
              </a:rPr>
              <a:t> 08 </a:t>
            </a:r>
            <a:r>
              <a:rPr lang="ru-RU" sz="1050" dirty="0" err="1">
                <a:latin typeface="e-Ukraine Light" pitchFamily="50" charset="-52"/>
              </a:rPr>
              <a:t>липня</a:t>
            </a:r>
            <a:r>
              <a:rPr lang="ru-RU" sz="1050" dirty="0">
                <a:latin typeface="e-Ukraine Light" pitchFamily="50" charset="-52"/>
              </a:rPr>
              <a:t> 2010 року № 2464-</a:t>
            </a:r>
            <a:r>
              <a:rPr lang="en-US" sz="1050" dirty="0">
                <a:latin typeface="e-Ukraine Light" pitchFamily="50" charset="-52"/>
              </a:rPr>
              <a:t>VI «</a:t>
            </a:r>
            <a:r>
              <a:rPr lang="ru-RU" sz="1050" dirty="0">
                <a:latin typeface="e-Ukraine Light" pitchFamily="50" charset="-52"/>
              </a:rPr>
              <a:t>Про </a:t>
            </a:r>
            <a:r>
              <a:rPr lang="ru-RU" sz="1050" dirty="0" err="1">
                <a:latin typeface="e-Ukraine Light" pitchFamily="50" charset="-52"/>
              </a:rPr>
              <a:t>збір</a:t>
            </a:r>
            <a:r>
              <a:rPr lang="ru-RU" sz="1050" dirty="0">
                <a:latin typeface="e-Ukraine Light" pitchFamily="50" charset="-52"/>
              </a:rPr>
              <a:t> та </a:t>
            </a:r>
            <a:r>
              <a:rPr lang="ru-RU" sz="1050" dirty="0" err="1">
                <a:latin typeface="e-Ukraine Light" pitchFamily="50" charset="-52"/>
              </a:rPr>
              <a:t>облік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єдиного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внеску</a:t>
            </a:r>
            <a:r>
              <a:rPr lang="ru-RU" sz="1050" dirty="0">
                <a:latin typeface="e-Ukraine Light" pitchFamily="50" charset="-52"/>
              </a:rPr>
              <a:t> на </a:t>
            </a:r>
            <a:r>
              <a:rPr lang="ru-RU" sz="1050" dirty="0" err="1">
                <a:latin typeface="e-Ukraine Light" pitchFamily="50" charset="-52"/>
              </a:rPr>
              <a:t>загальнообов’язкове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державне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соціальне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страхування</a:t>
            </a:r>
            <a:r>
              <a:rPr lang="ru-RU" sz="1050" dirty="0">
                <a:latin typeface="e-Ukraine Light" pitchFamily="50" charset="-52"/>
              </a:rPr>
              <a:t>» </a:t>
            </a:r>
            <a:r>
              <a:rPr lang="ru-RU" sz="1050" dirty="0" err="1">
                <a:latin typeface="e-Ukraine Light" pitchFamily="50" charset="-52"/>
              </a:rPr>
              <a:t>зі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змінами</a:t>
            </a:r>
            <a:r>
              <a:rPr lang="ru-RU" sz="1050" dirty="0">
                <a:latin typeface="e-Ukraine Light" pitchFamily="50" charset="-52"/>
              </a:rPr>
              <a:t> та </a:t>
            </a:r>
            <a:r>
              <a:rPr lang="ru-RU" sz="1050" dirty="0" err="1">
                <a:latin typeface="e-Ukraine Light" pitchFamily="50" charset="-52"/>
              </a:rPr>
              <a:t>доповненнями</a:t>
            </a:r>
            <a:r>
              <a:rPr lang="ru-RU" sz="1050" dirty="0">
                <a:latin typeface="e-Ukraine Light" pitchFamily="50" charset="-52"/>
              </a:rPr>
              <a:t> та Порядку № 1162 </a:t>
            </a:r>
            <a:r>
              <a:rPr lang="ru-RU" sz="1050" dirty="0" err="1">
                <a:latin typeface="e-Ukraine Light" pitchFamily="50" charset="-52"/>
              </a:rPr>
              <a:t>зняття</a:t>
            </a:r>
            <a:r>
              <a:rPr lang="ru-RU" sz="1050" dirty="0">
                <a:latin typeface="e-Ukraine Light" pitchFamily="50" charset="-52"/>
              </a:rPr>
              <a:t> з </a:t>
            </a:r>
            <a:r>
              <a:rPr lang="ru-RU" sz="1050" dirty="0" err="1">
                <a:latin typeface="e-Ukraine Light" pitchFamily="50" charset="-52"/>
              </a:rPr>
              <a:t>обліку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платників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єдиного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внеску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здійснюється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податковими</a:t>
            </a:r>
            <a:r>
              <a:rPr lang="ru-RU" sz="1050" dirty="0">
                <a:latin typeface="e-Ukraine Light" pitchFamily="50" charset="-52"/>
              </a:rPr>
              <a:t> органами на </a:t>
            </a:r>
            <a:r>
              <a:rPr lang="ru-RU" sz="1050" dirty="0" err="1">
                <a:latin typeface="e-Ukraine Light" pitchFamily="50" charset="-52"/>
              </a:rPr>
              <a:t>підставі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відомостей</a:t>
            </a:r>
            <a:r>
              <a:rPr lang="ru-RU" sz="1050" dirty="0">
                <a:latin typeface="e-Ukraine Light" pitchFamily="50" charset="-52"/>
              </a:rPr>
              <a:t> з </a:t>
            </a:r>
            <a:r>
              <a:rPr lang="ru-RU" sz="1050" dirty="0" err="1">
                <a:latin typeface="e-Ukraine Light" pitchFamily="50" charset="-52"/>
              </a:rPr>
              <a:t>реєстраційної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картки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наданих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державним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реєстратором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після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проведення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передбачених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законодавством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перевірок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платників</a:t>
            </a:r>
            <a:r>
              <a:rPr lang="ru-RU" sz="1050" dirty="0">
                <a:latin typeface="e-Ukraine Light" pitchFamily="50" charset="-52"/>
              </a:rPr>
              <a:t> та </a:t>
            </a:r>
            <a:r>
              <a:rPr lang="ru-RU" sz="1050" dirty="0" err="1">
                <a:latin typeface="e-Ukraine Light" pitchFamily="50" charset="-52"/>
              </a:rPr>
              <a:t>проведення</a:t>
            </a:r>
            <a:r>
              <a:rPr lang="ru-RU" sz="1050" dirty="0">
                <a:latin typeface="e-Ukraine Light" pitchFamily="50" charset="-52"/>
              </a:rPr>
              <a:t> остаточного </a:t>
            </a:r>
            <a:r>
              <a:rPr lang="ru-RU" sz="1050" dirty="0" err="1">
                <a:latin typeface="e-Ukraine Light" pitchFamily="50" charset="-52"/>
              </a:rPr>
              <a:t>розрахунку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Відповідно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>
                <a:latin typeface="e-Ukraine Light" pitchFamily="50" charset="-52"/>
              </a:rPr>
              <a:t>до  </a:t>
            </a:r>
            <a:r>
              <a:rPr lang="ru-RU" sz="1050" dirty="0" err="1">
                <a:latin typeface="e-Ukraine Light" pitchFamily="50" charset="-52"/>
              </a:rPr>
              <a:t>пп</a:t>
            </a:r>
            <a:r>
              <a:rPr lang="ru-RU" sz="1050" dirty="0">
                <a:latin typeface="e-Ukraine Light" pitchFamily="50" charset="-52"/>
              </a:rPr>
              <a:t>. 78.1.7 п. 78.1 ст. 78 ПКУ, документальна </a:t>
            </a:r>
            <a:r>
              <a:rPr lang="ru-RU" sz="1050" dirty="0" err="1">
                <a:latin typeface="e-Ukraine Light" pitchFamily="50" charset="-52"/>
              </a:rPr>
              <a:t>позапланова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перевірка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здійснюється</a:t>
            </a:r>
            <a:r>
              <a:rPr lang="ru-RU" sz="1050" dirty="0">
                <a:latin typeface="e-Ukraine Light" pitchFamily="50" charset="-52"/>
              </a:rPr>
              <a:t> за </a:t>
            </a:r>
            <a:r>
              <a:rPr lang="ru-RU" sz="1050" dirty="0" err="1">
                <a:latin typeface="e-Ukraine Light" pitchFamily="50" charset="-52"/>
              </a:rPr>
              <a:t>наявності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хоча</a:t>
            </a:r>
            <a:r>
              <a:rPr lang="ru-RU" sz="1050" dirty="0">
                <a:latin typeface="e-Ukraine Light" pitchFamily="50" charset="-52"/>
              </a:rPr>
              <a:t> б </a:t>
            </a:r>
            <a:r>
              <a:rPr lang="ru-RU" sz="1050" dirty="0" err="1">
                <a:latin typeface="e-Ukraine Light" pitchFamily="50" charset="-52"/>
              </a:rPr>
              <a:t>однієї</a:t>
            </a:r>
            <a:r>
              <a:rPr lang="ru-RU" sz="1050" dirty="0">
                <a:latin typeface="e-Ukraine Light" pitchFamily="50" charset="-52"/>
              </a:rPr>
              <a:t> з таких </a:t>
            </a:r>
            <a:r>
              <a:rPr lang="ru-RU" sz="1050" dirty="0" err="1">
                <a:latin typeface="e-Ukraine Light" pitchFamily="50" charset="-52"/>
              </a:rPr>
              <a:t>підстав</a:t>
            </a:r>
            <a:r>
              <a:rPr lang="ru-RU" sz="1050" dirty="0">
                <a:latin typeface="e-Ukraine Light" pitchFamily="50" charset="-52"/>
              </a:rPr>
              <a:t> – </a:t>
            </a:r>
            <a:r>
              <a:rPr lang="ru-RU" sz="1050" dirty="0" err="1">
                <a:latin typeface="e-Ukraine Light" pitchFamily="50" charset="-52"/>
              </a:rPr>
              <a:t>розпочато</a:t>
            </a:r>
            <a:r>
              <a:rPr lang="ru-RU" sz="1050" dirty="0">
                <a:latin typeface="e-Ukraine Light" pitchFamily="50" charset="-52"/>
              </a:rPr>
              <a:t> процедуру </a:t>
            </a:r>
            <a:r>
              <a:rPr lang="ru-RU" sz="1050" dirty="0" err="1">
                <a:latin typeface="e-Ukraine Light" pitchFamily="50" charset="-52"/>
              </a:rPr>
              <a:t>реорганізації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юридичної</a:t>
            </a:r>
            <a:r>
              <a:rPr lang="ru-RU" sz="1050" dirty="0">
                <a:latin typeface="e-Ukraine Light" pitchFamily="50" charset="-52"/>
              </a:rPr>
              <a:t> особи (</a:t>
            </a:r>
            <a:r>
              <a:rPr lang="ru-RU" sz="1050" dirty="0" err="1">
                <a:latin typeface="e-Ukraine Light" pitchFamily="50" charset="-52"/>
              </a:rPr>
              <a:t>крім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перетворення</a:t>
            </a:r>
            <a:r>
              <a:rPr lang="ru-RU" sz="1050" dirty="0">
                <a:latin typeface="e-Ukraine Light" pitchFamily="50" charset="-52"/>
              </a:rPr>
              <a:t>), </a:t>
            </a:r>
            <a:r>
              <a:rPr lang="ru-RU" sz="1050" dirty="0" err="1">
                <a:latin typeface="e-Ukraine Light" pitchFamily="50" charset="-52"/>
              </a:rPr>
              <a:t>припинення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юридичної</a:t>
            </a:r>
            <a:r>
              <a:rPr lang="ru-RU" sz="1050" dirty="0">
                <a:latin typeface="e-Ukraine Light" pitchFamily="50" charset="-52"/>
              </a:rPr>
              <a:t> особи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припинення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підприємницької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діяльності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фізичної</a:t>
            </a:r>
            <a:r>
              <a:rPr lang="ru-RU" sz="1050" dirty="0">
                <a:latin typeface="e-Ukraine Light" pitchFamily="50" charset="-52"/>
              </a:rPr>
              <a:t> особи - </a:t>
            </a:r>
            <a:r>
              <a:rPr lang="ru-RU" sz="1050" dirty="0" err="1">
                <a:latin typeface="e-Ukraine Light" pitchFamily="50" charset="-52"/>
              </a:rPr>
              <a:t>підприємця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закриття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постійного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представництва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чи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відокремленого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підрозділу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юридичної</a:t>
            </a:r>
            <a:r>
              <a:rPr lang="ru-RU" sz="1050" dirty="0">
                <a:latin typeface="e-Ukraine Light" pitchFamily="50" charset="-52"/>
              </a:rPr>
              <a:t> особи, в тому </a:t>
            </a:r>
            <a:r>
              <a:rPr lang="ru-RU" sz="1050" dirty="0" err="1">
                <a:latin typeface="e-Ukraine Light" pitchFamily="50" charset="-52"/>
              </a:rPr>
              <a:t>числі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іноземної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компанії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організації</a:t>
            </a:r>
            <a:r>
              <a:rPr lang="ru-RU" sz="1050" dirty="0">
                <a:latin typeface="e-Ukraine Light" pitchFamily="50" charset="-52"/>
              </a:rPr>
              <a:t>, порушено </a:t>
            </a:r>
            <a:r>
              <a:rPr lang="ru-RU" sz="1050" dirty="0" err="1">
                <a:latin typeface="e-Ukraine Light" pitchFamily="50" charset="-52"/>
              </a:rPr>
              <a:t>провадження</a:t>
            </a:r>
            <a:r>
              <a:rPr lang="ru-RU" sz="1050" dirty="0">
                <a:latin typeface="e-Ukraine Light" pitchFamily="50" charset="-52"/>
              </a:rPr>
              <a:t> у </a:t>
            </a:r>
            <a:r>
              <a:rPr lang="ru-RU" sz="1050" dirty="0" err="1">
                <a:latin typeface="e-Ukraine Light" pitchFamily="50" charset="-52"/>
              </a:rPr>
              <a:t>справі</a:t>
            </a:r>
            <a:r>
              <a:rPr lang="ru-RU" sz="1050" dirty="0">
                <a:latin typeface="e-Ukraine Light" pitchFamily="50" charset="-52"/>
              </a:rPr>
              <a:t> про </a:t>
            </a:r>
            <a:r>
              <a:rPr lang="ru-RU" sz="1050" dirty="0" err="1">
                <a:latin typeface="e-Ukraine Light" pitchFamily="50" charset="-52"/>
              </a:rPr>
              <a:t>визнання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банкрутом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платника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подано </a:t>
            </a:r>
            <a:r>
              <a:rPr lang="ru-RU" sz="1050" dirty="0" err="1">
                <a:latin typeface="e-Ukraine Light" pitchFamily="50" charset="-52"/>
              </a:rPr>
              <a:t>заяву</a:t>
            </a:r>
            <a:r>
              <a:rPr lang="ru-RU" sz="1050" dirty="0">
                <a:latin typeface="e-Ukraine Light" pitchFamily="50" charset="-52"/>
              </a:rPr>
              <a:t> про </a:t>
            </a:r>
            <a:r>
              <a:rPr lang="ru-RU" sz="1050" dirty="0" err="1">
                <a:latin typeface="e-Ukraine Light" pitchFamily="50" charset="-52"/>
              </a:rPr>
              <a:t>зняття</a:t>
            </a:r>
            <a:r>
              <a:rPr lang="ru-RU" sz="1050" dirty="0">
                <a:latin typeface="e-Ukraine Light" pitchFamily="50" charset="-52"/>
              </a:rPr>
              <a:t> з </a:t>
            </a:r>
            <a:r>
              <a:rPr lang="ru-RU" sz="1050" dirty="0" err="1">
                <a:latin typeface="e-Ukraine Light" pitchFamily="50" charset="-52"/>
              </a:rPr>
              <a:t>обліку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платника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податків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Отже</a:t>
            </a:r>
            <a:r>
              <a:rPr lang="ru-RU" sz="1050" dirty="0">
                <a:latin typeface="e-Ukraine Light" pitchFamily="50" charset="-52"/>
              </a:rPr>
              <a:t>, за </a:t>
            </a:r>
            <a:r>
              <a:rPr lang="ru-RU" sz="1050" dirty="0" err="1">
                <a:latin typeface="e-Ukraine Light" pitchFamily="50" charset="-52"/>
              </a:rPr>
              <a:t>наявності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підстав</a:t>
            </a:r>
            <a:r>
              <a:rPr lang="ru-RU" sz="1050" dirty="0">
                <a:latin typeface="e-Ukraine Light" pitchFamily="50" charset="-52"/>
              </a:rPr>
              <a:t>,  </a:t>
            </a:r>
            <a:r>
              <a:rPr lang="ru-RU" sz="1050" dirty="0" err="1">
                <a:latin typeface="e-Ukraine Light" pitchFamily="50" charset="-52"/>
              </a:rPr>
              <a:t>контролюючий</a:t>
            </a:r>
            <a:r>
              <a:rPr lang="ru-RU" sz="1050" dirty="0">
                <a:latin typeface="e-Ukraine Light" pitchFamily="50" charset="-52"/>
              </a:rPr>
              <a:t> орган </a:t>
            </a:r>
            <a:r>
              <a:rPr lang="ru-RU" sz="1050" dirty="0" err="1">
                <a:latin typeface="e-Ukraine Light" pitchFamily="50" charset="-52"/>
              </a:rPr>
              <a:t>може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призначити</a:t>
            </a:r>
            <a:r>
              <a:rPr lang="ru-RU" sz="1050" dirty="0">
                <a:latin typeface="e-Ukraine Light" pitchFamily="50" charset="-52"/>
              </a:rPr>
              <a:t> та провести </a:t>
            </a:r>
            <a:r>
              <a:rPr lang="ru-RU" sz="1050" dirty="0" err="1">
                <a:latin typeface="e-Ukraine Light" pitchFamily="50" charset="-52"/>
              </a:rPr>
              <a:t>документальну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перевірку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такої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фізичної</a:t>
            </a:r>
            <a:r>
              <a:rPr lang="ru-RU" sz="1050" dirty="0">
                <a:latin typeface="e-Ukraine Light" pitchFamily="50" charset="-52"/>
              </a:rPr>
              <a:t> особи – </a:t>
            </a:r>
            <a:r>
              <a:rPr lang="ru-RU" sz="1050" dirty="0" err="1">
                <a:latin typeface="e-Ukraine Light" pitchFamily="50" charset="-52"/>
              </a:rPr>
              <a:t>платника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податків</a:t>
            </a:r>
            <a:r>
              <a:rPr lang="ru-RU" sz="1050" dirty="0">
                <a:latin typeface="e-Ukraine Light" pitchFamily="50" charset="-52"/>
              </a:rPr>
              <a:t>. </a:t>
            </a:r>
            <a:endParaRPr lang="ru-RU" sz="105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1451</TotalTime>
  <Words>196</Words>
  <Application>Microsoft Office PowerPoint</Application>
  <PresentationFormat>Лист A4 (210x297 мм)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186</cp:revision>
  <dcterms:created xsi:type="dcterms:W3CDTF">2021-05-27T05:23:05Z</dcterms:created>
  <dcterms:modified xsi:type="dcterms:W3CDTF">2023-09-28T06:14:28Z</dcterms:modified>
</cp:coreProperties>
</file>