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936134"/>
            <a:ext cx="3600000" cy="21236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b="1" dirty="0" err="1">
                <a:latin typeface="e-Ukraine Light" pitchFamily="50" charset="-52"/>
              </a:rPr>
              <a:t>Чи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має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підприємство</a:t>
            </a:r>
            <a:r>
              <a:rPr lang="ru-RU" sz="1200" b="1" dirty="0">
                <a:latin typeface="e-Ukraine Light" pitchFamily="50" charset="-52"/>
              </a:rPr>
              <a:t>, яке </a:t>
            </a:r>
            <a:r>
              <a:rPr lang="ru-RU" sz="1200" b="1" dirty="0" err="1">
                <a:latin typeface="e-Ukraine Light" pitchFamily="50" charset="-52"/>
              </a:rPr>
              <a:t>здійснює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торгівлю</a:t>
            </a:r>
            <a:r>
              <a:rPr lang="ru-RU" sz="1200" b="1" dirty="0">
                <a:latin typeface="e-Ukraine Light" pitchFamily="50" charset="-52"/>
              </a:rPr>
              <a:t> (в </a:t>
            </a:r>
            <a:r>
              <a:rPr lang="ru-RU" sz="1200" b="1" dirty="0" err="1">
                <a:latin typeface="e-Ukraine Light" pitchFamily="50" charset="-52"/>
              </a:rPr>
              <a:t>т.ч</a:t>
            </a:r>
            <a:r>
              <a:rPr lang="ru-RU" sz="1200" b="1" dirty="0">
                <a:latin typeface="e-Ukraine Light" pitchFamily="50" charset="-52"/>
              </a:rPr>
              <a:t>. через </a:t>
            </a:r>
            <a:r>
              <a:rPr lang="ru-RU" sz="1200" b="1" dirty="0" err="1">
                <a:latin typeface="e-Ukraine Light" pitchFamily="50" charset="-52"/>
              </a:rPr>
              <a:t>Інтернет</a:t>
            </a:r>
            <a:r>
              <a:rPr lang="ru-RU" sz="1200" b="1" dirty="0">
                <a:latin typeface="e-Ukraine Light" pitchFamily="50" charset="-52"/>
              </a:rPr>
              <a:t>) та </a:t>
            </a:r>
            <a:r>
              <a:rPr lang="ru-RU" sz="1200" b="1" dirty="0" err="1">
                <a:latin typeface="e-Ukraine Light" pitchFamily="50" charset="-52"/>
              </a:rPr>
              <a:t>надає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фізичним</a:t>
            </a:r>
            <a:r>
              <a:rPr lang="ru-RU" sz="1200" b="1" dirty="0">
                <a:latin typeface="e-Ukraine Light" pitchFamily="50" charset="-52"/>
              </a:rPr>
              <a:t> особам для оплати </a:t>
            </a:r>
            <a:r>
              <a:rPr lang="ru-RU" sz="1200" b="1" dirty="0" err="1">
                <a:latin typeface="e-Ukraine Light" pitchFamily="50" charset="-52"/>
              </a:rPr>
              <a:t>розрахунковий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рахунок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підприємства</a:t>
            </a:r>
            <a:r>
              <a:rPr lang="ru-RU" sz="1200" b="1" dirty="0">
                <a:latin typeface="e-Ukraine Light" pitchFamily="50" charset="-52"/>
              </a:rPr>
              <a:t> у </a:t>
            </a:r>
            <a:r>
              <a:rPr lang="ru-RU" sz="1200" b="1" dirty="0" err="1">
                <a:latin typeface="e-Ukraine Light" pitchFamily="50" charset="-52"/>
              </a:rPr>
              <a:t>форматі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en-US" sz="1200" b="1" dirty="0">
                <a:latin typeface="e-Ukraine Light" pitchFamily="50" charset="-52"/>
              </a:rPr>
              <a:t>IBAN, </a:t>
            </a:r>
            <a:r>
              <a:rPr lang="ru-RU" sz="1200" b="1" dirty="0" err="1">
                <a:latin typeface="e-Ukraine Light" pitchFamily="50" charset="-52"/>
              </a:rPr>
              <a:t>застосовувати</a:t>
            </a:r>
            <a:r>
              <a:rPr lang="ru-RU" sz="1200" b="1" dirty="0">
                <a:latin typeface="e-Ukraine Light" pitchFamily="50" charset="-52"/>
              </a:rPr>
              <a:t> РРО/ПРРО, </a:t>
            </a:r>
            <a:r>
              <a:rPr lang="ru-RU" sz="1200" b="1" dirty="0" err="1">
                <a:latin typeface="e-Ukraine Light" pitchFamily="50" charset="-52"/>
              </a:rPr>
              <a:t>якщо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гроші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заходять</a:t>
            </a:r>
            <a:r>
              <a:rPr lang="ru-RU" sz="1200" b="1" dirty="0">
                <a:latin typeface="e-Ukraine Light" pitchFamily="50" charset="-52"/>
              </a:rPr>
              <a:t> на </a:t>
            </a:r>
            <a:r>
              <a:rPr lang="ru-RU" sz="1200" b="1" dirty="0" err="1">
                <a:latin typeface="e-Ukraine Light" pitchFamily="50" charset="-52"/>
              </a:rPr>
              <a:t>розрахунковий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рахунок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підприємства</a:t>
            </a:r>
            <a:r>
              <a:rPr lang="ru-RU" sz="1200" b="1" dirty="0">
                <a:latin typeface="e-Ukraine Light" pitchFamily="50" charset="-52"/>
              </a:rPr>
              <a:t> з </a:t>
            </a:r>
            <a:r>
              <a:rPr lang="ru-RU" sz="1200" b="1" dirty="0" err="1">
                <a:latin typeface="e-Ukraine Light" pitchFamily="50" charset="-52"/>
              </a:rPr>
              <a:t>банківських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карток</a:t>
            </a:r>
            <a:r>
              <a:rPr lang="ru-RU" sz="1200" b="1" dirty="0">
                <a:latin typeface="e-Ukraine Light" pitchFamily="50" charset="-52"/>
              </a:rPr>
              <a:t> та/</a:t>
            </a:r>
            <a:r>
              <a:rPr lang="ru-RU" sz="1200" b="1" dirty="0" err="1">
                <a:latin typeface="e-Ukraine Light" pitchFamily="50" charset="-52"/>
              </a:rPr>
              <a:t>або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розрахункових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рахунків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фізичних</a:t>
            </a:r>
            <a:r>
              <a:rPr lang="ru-RU" sz="1200" b="1" dirty="0">
                <a:latin typeface="e-Ukraine Light" pitchFamily="50" charset="-52"/>
              </a:rPr>
              <a:t> </a:t>
            </a:r>
            <a:r>
              <a:rPr lang="ru-RU" sz="1200" b="1" dirty="0" err="1">
                <a:latin typeface="e-Ukraine Light" pitchFamily="50" charset="-52"/>
              </a:rPr>
              <a:t>осіб</a:t>
            </a:r>
            <a:r>
              <a:rPr lang="ru-RU" sz="1200" b="1" dirty="0">
                <a:latin typeface="e-Ukraine Light" pitchFamily="50" charset="-52"/>
              </a:rPr>
              <a:t>?</a:t>
            </a:r>
            <a:endParaRPr lang="ru-RU" sz="12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Вересень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78106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69102" y="120950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6793" y="194771"/>
            <a:ext cx="4426061" cy="6682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950" dirty="0">
                <a:latin typeface="e-Ukraine Light" pitchFamily="50" charset="-52"/>
              </a:rPr>
              <a:t>	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>
                <a:latin typeface="e-Ukraine Light" pitchFamily="50" charset="-52"/>
              </a:rPr>
              <a:t> Головне   </a:t>
            </a:r>
            <a:r>
              <a:rPr lang="ru-RU" sz="950" dirty="0" err="1">
                <a:latin typeface="e-Ukraine Light" pitchFamily="50" charset="-52"/>
              </a:rPr>
              <a:t>управління</a:t>
            </a:r>
            <a:r>
              <a:rPr lang="ru-RU" sz="950" dirty="0">
                <a:latin typeface="e-Ukraine Light" pitchFamily="50" charset="-52"/>
              </a:rPr>
              <a:t>   ДПС   у   м. </a:t>
            </a:r>
            <a:r>
              <a:rPr lang="ru-RU" sz="950" dirty="0" err="1">
                <a:latin typeface="e-Ukraine Light" pitchFamily="50" charset="-52"/>
              </a:rPr>
              <a:t>Києві</a:t>
            </a:r>
            <a:r>
              <a:rPr lang="ru-RU" sz="950" dirty="0">
                <a:latin typeface="e-Ukraine Light" pitchFamily="50" charset="-52"/>
              </a:rPr>
              <a:t>  </a:t>
            </a:r>
            <a:r>
              <a:rPr lang="ru-RU" sz="950" dirty="0" err="1">
                <a:latin typeface="e-Ukraine Light" pitchFamily="50" charset="-52"/>
              </a:rPr>
              <a:t>повідомляє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правовідносини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сфері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застосування</a:t>
            </a:r>
            <a:r>
              <a:rPr lang="ru-RU" sz="950" dirty="0">
                <a:latin typeface="e-Ukraine Light" pitchFamily="50" charset="-52"/>
              </a:rPr>
              <a:t> РРО та/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ПРРО </a:t>
            </a:r>
            <a:r>
              <a:rPr lang="ru-RU" sz="950" dirty="0" err="1">
                <a:latin typeface="e-Ukraine Light" pitchFamily="50" charset="-52"/>
              </a:rPr>
              <a:t>регулюються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Податковим</a:t>
            </a:r>
            <a:r>
              <a:rPr lang="ru-RU" sz="950" dirty="0">
                <a:latin typeface="e-Ukraine Light" pitchFamily="50" charset="-52"/>
              </a:rPr>
              <a:t>  кодексом 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,  Законом 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 06  </a:t>
            </a:r>
            <a:r>
              <a:rPr lang="ru-RU" sz="950" dirty="0" err="1">
                <a:latin typeface="e-Ukraine Light" pitchFamily="50" charset="-52"/>
              </a:rPr>
              <a:t>липня</a:t>
            </a:r>
            <a:r>
              <a:rPr lang="ru-RU" sz="950" dirty="0">
                <a:latin typeface="e-Ukraine Light" pitchFamily="50" charset="-52"/>
              </a:rPr>
              <a:t> 1995 року № 265/95-ВР «Про </a:t>
            </a:r>
            <a:r>
              <a:rPr lang="ru-RU" sz="950" dirty="0" err="1">
                <a:latin typeface="e-Ukraine Light" pitchFamily="50" charset="-52"/>
              </a:rPr>
              <a:t>застосування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реєстраторів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розрахункових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операцій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сфері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торгівлі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громадського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харчування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>
                <a:latin typeface="e-Ukraine Light" pitchFamily="50" charset="-52"/>
              </a:rPr>
              <a:t>» (</a:t>
            </a:r>
            <a:r>
              <a:rPr lang="ru-RU" sz="950" dirty="0" err="1">
                <a:latin typeface="e-Ukraine Light" pitchFamily="50" charset="-52"/>
              </a:rPr>
              <a:t>із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змінами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доповненнями</a:t>
            </a:r>
            <a:r>
              <a:rPr lang="ru-RU" sz="950" dirty="0">
                <a:latin typeface="e-Ukraine Light" pitchFamily="50" charset="-52"/>
              </a:rPr>
              <a:t>) (</a:t>
            </a:r>
            <a:r>
              <a:rPr lang="ru-RU" sz="950" dirty="0" err="1">
                <a:latin typeface="e-Ukraine Light" pitchFamily="50" charset="-52"/>
              </a:rPr>
              <a:t>далі</a:t>
            </a:r>
            <a:r>
              <a:rPr lang="ru-RU" sz="950" dirty="0">
                <a:latin typeface="e-Ukraine Light" pitchFamily="50" charset="-52"/>
              </a:rPr>
              <a:t> – Закон № 265) та нормативно-</a:t>
            </a:r>
            <a:r>
              <a:rPr lang="ru-RU" sz="950" dirty="0" err="1">
                <a:latin typeface="e-Ukraine Light" pitchFamily="50" charset="-52"/>
              </a:rPr>
              <a:t>правовими</a:t>
            </a:r>
            <a:r>
              <a:rPr lang="ru-RU" sz="950" dirty="0">
                <a:latin typeface="e-Ukraine Light" pitchFamily="50" charset="-52"/>
              </a:rPr>
              <a:t> актами, </a:t>
            </a:r>
            <a:r>
              <a:rPr lang="ru-RU" sz="950" dirty="0" err="1">
                <a:latin typeface="e-Ukraine Light" pitchFamily="50" charset="-52"/>
              </a:rPr>
              <a:t>прийнятими</a:t>
            </a:r>
            <a:r>
              <a:rPr lang="ru-RU" sz="950" dirty="0">
                <a:latin typeface="e-Ukraine Light" pitchFamily="50" charset="-52"/>
              </a:rPr>
              <a:t> на </a:t>
            </a:r>
            <a:r>
              <a:rPr lang="ru-RU" sz="950" dirty="0" err="1">
                <a:latin typeface="e-Ukraine Light" pitchFamily="50" charset="-52"/>
              </a:rPr>
              <a:t>його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виконання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50" dirty="0" smtClean="0">
                <a:latin typeface="e-Ukraine Light" pitchFamily="50" charset="-52"/>
              </a:rPr>
              <a:t>	</a:t>
            </a:r>
            <a:r>
              <a:rPr lang="ru-RU" sz="950" dirty="0" smtClean="0">
                <a:latin typeface="e-Ukraine Light" pitchFamily="50" charset="-52"/>
              </a:rPr>
              <a:t>За   </a:t>
            </a:r>
            <a:r>
              <a:rPr lang="ru-RU" sz="950" dirty="0" err="1">
                <a:latin typeface="e-Ukraine Light" pitchFamily="50" charset="-52"/>
              </a:rPr>
              <a:t>визначенням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наведеним</a:t>
            </a:r>
            <a:r>
              <a:rPr lang="ru-RU" sz="950" dirty="0">
                <a:latin typeface="e-Ukraine Light" pitchFamily="50" charset="-52"/>
              </a:rPr>
              <a:t> у ст. 2 Закону № 265, </a:t>
            </a:r>
            <a:r>
              <a:rPr lang="ru-RU" sz="950" dirty="0" err="1">
                <a:latin typeface="e-Ukraine Light" pitchFamily="50" charset="-52"/>
              </a:rPr>
              <a:t>розрахункова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операція</a:t>
            </a:r>
            <a:r>
              <a:rPr lang="ru-RU" sz="950" dirty="0">
                <a:latin typeface="e-Ukraine Light" pitchFamily="50" charset="-52"/>
              </a:rPr>
              <a:t> – </a:t>
            </a:r>
            <a:r>
              <a:rPr lang="ru-RU" sz="950" dirty="0" err="1">
                <a:latin typeface="e-Ukraine Light" pitchFamily="50" charset="-52"/>
              </a:rPr>
              <a:t>це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приймання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покупця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готівкових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коштів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платіжних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карток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платіжних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чеків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жетонів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тощо</a:t>
            </a:r>
            <a:r>
              <a:rPr lang="ru-RU" sz="950" dirty="0">
                <a:latin typeface="e-Ukraine Light" pitchFamily="50" charset="-52"/>
              </a:rPr>
              <a:t> за </a:t>
            </a:r>
            <a:r>
              <a:rPr lang="ru-RU" sz="950" dirty="0" err="1">
                <a:latin typeface="e-Ukraine Light" pitchFamily="50" charset="-52"/>
              </a:rPr>
              <a:t>місцем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реалізації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товарів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>
                <a:latin typeface="e-Ukraine Light" pitchFamily="50" charset="-52"/>
              </a:rPr>
              <a:t>), </a:t>
            </a:r>
            <a:r>
              <a:rPr lang="ru-RU" sz="950" dirty="0" err="1">
                <a:latin typeface="e-Ukraine Light" pitchFamily="50" charset="-52"/>
              </a:rPr>
              <a:t>видача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готівкових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коштів</a:t>
            </a:r>
            <a:r>
              <a:rPr lang="ru-RU" sz="950" dirty="0">
                <a:latin typeface="e-Ukraine Light" pitchFamily="50" charset="-52"/>
              </a:rPr>
              <a:t> за </a:t>
            </a:r>
            <a:r>
              <a:rPr lang="ru-RU" sz="950" dirty="0" err="1">
                <a:latin typeface="e-Ukraine Light" pitchFamily="50" charset="-52"/>
              </a:rPr>
              <a:t>повернутий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покупцем</a:t>
            </a:r>
            <a:r>
              <a:rPr lang="ru-RU" sz="950" dirty="0">
                <a:latin typeface="e-Ukraine Light" pitchFamily="50" charset="-52"/>
              </a:rPr>
              <a:t> товар (</a:t>
            </a:r>
            <a:r>
              <a:rPr lang="ru-RU" sz="950" dirty="0" err="1">
                <a:latin typeface="e-Ukraine Light" pitchFamily="50" charset="-52"/>
              </a:rPr>
              <a:t>ненадану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послугу</a:t>
            </a:r>
            <a:r>
              <a:rPr lang="ru-RU" sz="950" dirty="0">
                <a:latin typeface="e-Ukraine Light" pitchFamily="50" charset="-52"/>
              </a:rPr>
              <a:t>), а у </a:t>
            </a:r>
            <a:r>
              <a:rPr lang="ru-RU" sz="950" dirty="0" err="1">
                <a:latin typeface="e-Ukraine Light" pitchFamily="50" charset="-52"/>
              </a:rPr>
              <a:t>разі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застосування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банківської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платіжної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картки</a:t>
            </a:r>
            <a:r>
              <a:rPr lang="ru-RU" sz="950" dirty="0">
                <a:latin typeface="e-Ukraine Light" pitchFamily="50" charset="-52"/>
              </a:rPr>
              <a:t> – </a:t>
            </a:r>
            <a:r>
              <a:rPr lang="ru-RU" sz="950" dirty="0" err="1">
                <a:latin typeface="e-Ukraine Light" pitchFamily="50" charset="-52"/>
              </a:rPr>
              <a:t>оформлення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відповідного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розрахункового</a:t>
            </a:r>
            <a:r>
              <a:rPr lang="ru-RU" sz="950" dirty="0">
                <a:latin typeface="e-Ukraine Light" pitchFamily="50" charset="-52"/>
              </a:rPr>
              <a:t> документа </a:t>
            </a:r>
            <a:r>
              <a:rPr lang="ru-RU" sz="950" dirty="0" err="1">
                <a:latin typeface="e-Ukraine Light" pitchFamily="50" charset="-52"/>
              </a:rPr>
              <a:t>щодо</a:t>
            </a:r>
            <a:r>
              <a:rPr lang="ru-RU" sz="950" dirty="0">
                <a:latin typeface="e-Ukraine Light" pitchFamily="50" charset="-52"/>
              </a:rPr>
              <a:t> оплати в </a:t>
            </a:r>
            <a:r>
              <a:rPr lang="ru-RU" sz="950" dirty="0" err="1">
                <a:latin typeface="e-Ukraine Light" pitchFamily="50" charset="-52"/>
              </a:rPr>
              <a:t>безготівковій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формі</a:t>
            </a:r>
            <a:r>
              <a:rPr lang="ru-RU" sz="950" dirty="0">
                <a:latin typeface="e-Ukraine Light" pitchFamily="50" charset="-52"/>
              </a:rPr>
              <a:t> товару (</a:t>
            </a:r>
            <a:r>
              <a:rPr lang="ru-RU" sz="950" dirty="0" err="1">
                <a:latin typeface="e-Ukraine Light" pitchFamily="50" charset="-52"/>
              </a:rPr>
              <a:t>послуги</a:t>
            </a:r>
            <a:r>
              <a:rPr lang="ru-RU" sz="950" dirty="0">
                <a:latin typeface="e-Ukraine Light" pitchFamily="50" charset="-52"/>
              </a:rPr>
              <a:t>) банком </a:t>
            </a:r>
            <a:r>
              <a:rPr lang="ru-RU" sz="950" dirty="0" err="1">
                <a:latin typeface="e-Ukraine Light" pitchFamily="50" charset="-52"/>
              </a:rPr>
              <a:t>покупця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, у </a:t>
            </a:r>
            <a:r>
              <a:rPr lang="ru-RU" sz="950" dirty="0" err="1">
                <a:latin typeface="e-Ukraine Light" pitchFamily="50" charset="-52"/>
              </a:rPr>
              <a:t>разі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повернення</a:t>
            </a:r>
            <a:r>
              <a:rPr lang="ru-RU" sz="950" dirty="0">
                <a:latin typeface="e-Ukraine Light" pitchFamily="50" charset="-52"/>
              </a:rPr>
              <a:t> товару (</a:t>
            </a:r>
            <a:r>
              <a:rPr lang="ru-RU" sz="950" dirty="0" err="1">
                <a:latin typeface="e-Ukraine Light" pitchFamily="50" charset="-52"/>
              </a:rPr>
              <a:t>відмови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послуги</a:t>
            </a:r>
            <a:r>
              <a:rPr lang="ru-RU" sz="950" dirty="0">
                <a:latin typeface="e-Ukraine Light" pitchFamily="50" charset="-52"/>
              </a:rPr>
              <a:t>), </a:t>
            </a:r>
            <a:r>
              <a:rPr lang="ru-RU" sz="950" dirty="0" err="1">
                <a:latin typeface="e-Ukraine Light" pitchFamily="50" charset="-52"/>
              </a:rPr>
              <a:t>оформлення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розрахункових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документів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щодо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перерахування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коштів</a:t>
            </a:r>
            <a:r>
              <a:rPr lang="ru-RU" sz="950" dirty="0">
                <a:latin typeface="e-Ukraine Light" pitchFamily="50" charset="-52"/>
              </a:rPr>
              <a:t> у банк </a:t>
            </a:r>
            <a:r>
              <a:rPr lang="ru-RU" sz="950" dirty="0" err="1">
                <a:latin typeface="e-Ukraine Light" pitchFamily="50" charset="-52"/>
              </a:rPr>
              <a:t>покупця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Обов’язок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застосування</a:t>
            </a:r>
            <a:r>
              <a:rPr lang="ru-RU" sz="950" dirty="0">
                <a:latin typeface="e-Ukraine Light" pitchFamily="50" charset="-52"/>
              </a:rPr>
              <a:t> РРО та/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ПРРО </a:t>
            </a:r>
            <a:r>
              <a:rPr lang="ru-RU" sz="950" dirty="0" err="1">
                <a:latin typeface="e-Ukraine Light" pitchFamily="50" charset="-52"/>
              </a:rPr>
              <a:t>залежить</a:t>
            </a:r>
            <a:r>
              <a:rPr lang="ru-RU" sz="950" dirty="0">
                <a:latin typeface="e-Ukraine Light" pitchFamily="50" charset="-52"/>
              </a:rPr>
              <a:t> не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форми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розрахункових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операцій</a:t>
            </a:r>
            <a:r>
              <a:rPr lang="ru-RU" sz="950" dirty="0">
                <a:latin typeface="e-Ukraine Light" pitchFamily="50" charset="-52"/>
              </a:rPr>
              <a:t> та/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наявності</a:t>
            </a:r>
            <a:r>
              <a:rPr lang="ru-RU" sz="950" dirty="0">
                <a:latin typeface="e-Ukraine Light" pitchFamily="50" charset="-52"/>
              </a:rPr>
              <a:t> того </a:t>
            </a:r>
            <a:r>
              <a:rPr lang="ru-RU" sz="950" dirty="0" err="1">
                <a:latin typeface="e-Ukraine Light" pitchFamily="50" charset="-52"/>
              </a:rPr>
              <a:t>чи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іншого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зареєстрованого</a:t>
            </a:r>
            <a:r>
              <a:rPr lang="ru-RU" sz="950" dirty="0">
                <a:latin typeface="e-Ukraine Light" pitchFamily="50" charset="-52"/>
              </a:rPr>
              <a:t> КВЕД, а </a:t>
            </a:r>
            <a:r>
              <a:rPr lang="ru-RU" sz="950" dirty="0" err="1">
                <a:latin typeface="e-Ukraine Light" pitchFamily="50" charset="-52"/>
              </a:rPr>
              <a:t>виникає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виключно</a:t>
            </a:r>
            <a:r>
              <a:rPr lang="ru-RU" sz="950" dirty="0">
                <a:latin typeface="e-Ukraine Light" pitchFamily="50" charset="-52"/>
              </a:rPr>
              <a:t> за </a:t>
            </a:r>
            <a:r>
              <a:rPr lang="ru-RU" sz="950" dirty="0" err="1">
                <a:latin typeface="e-Ukraine Light" pitchFamily="50" charset="-52"/>
              </a:rPr>
              <a:t>наявності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обставин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супроводжують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господарські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суб’єкта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господарювання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які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чітко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визначені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законодавством</a:t>
            </a:r>
            <a:r>
              <a:rPr lang="ru-RU" sz="950" dirty="0">
                <a:latin typeface="e-Ukraine Light" pitchFamily="50" charset="-52"/>
              </a:rPr>
              <a:t>, в тому </a:t>
            </a:r>
            <a:r>
              <a:rPr lang="ru-RU" sz="950" dirty="0" err="1">
                <a:latin typeface="e-Ukraine Light" pitchFamily="50" charset="-52"/>
              </a:rPr>
              <a:t>числі</a:t>
            </a:r>
            <a:r>
              <a:rPr lang="ru-RU" sz="950" dirty="0">
                <a:latin typeface="e-Ukraine Light" pitchFamily="50" charset="-52"/>
              </a:rPr>
              <a:t> нормами </a:t>
            </a:r>
            <a:r>
              <a:rPr lang="ru-RU" sz="950" dirty="0" err="1">
                <a:latin typeface="e-Ukraine Light" pitchFamily="50" charset="-52"/>
              </a:rPr>
              <a:t>його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прямої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дії</a:t>
            </a:r>
            <a:r>
              <a:rPr lang="ru-RU" sz="950" dirty="0">
                <a:latin typeface="e-Ukraine Light" pitchFamily="50" charset="-52"/>
              </a:rPr>
              <a:t> Закону № 265, </a:t>
            </a:r>
            <a:r>
              <a:rPr lang="ru-RU" sz="950" dirty="0" err="1">
                <a:latin typeface="e-Ukraine Light" pitchFamily="50" charset="-52"/>
              </a:rPr>
              <a:t>якими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встановлено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загальні</a:t>
            </a:r>
            <a:r>
              <a:rPr lang="ru-RU" sz="950" dirty="0">
                <a:latin typeface="e-Ukraine Light" pitchFamily="50" charset="-52"/>
              </a:rPr>
              <a:t> правила </a:t>
            </a:r>
            <a:r>
              <a:rPr lang="ru-RU" sz="950" dirty="0" err="1">
                <a:latin typeface="e-Ukraine Light" pitchFamily="50" charset="-52"/>
              </a:rPr>
              <a:t>здійснення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розрахункових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операцій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50" dirty="0" smtClean="0">
                <a:latin typeface="e-Ukraine Light" pitchFamily="50" charset="-52"/>
              </a:rPr>
              <a:t>	</a:t>
            </a:r>
            <a:endParaRPr lang="ru-RU" sz="95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69102" y="117828"/>
            <a:ext cx="4806790" cy="6836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>
                <a:latin typeface="e-Ukraine Light" pitchFamily="50" charset="-52"/>
              </a:rPr>
              <a:t>Порядок </a:t>
            </a:r>
            <a:r>
              <a:rPr lang="ru-RU" sz="950" dirty="0" err="1">
                <a:latin typeface="e-Ukraine Light" pitchFamily="50" charset="-52"/>
              </a:rPr>
              <a:t>проведення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розрахунків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сфері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торгівлі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 smtClean="0">
                <a:latin typeface="e-Ukraine Light" pitchFamily="50" charset="-52"/>
              </a:rPr>
              <a:t>громадського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харчування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встановлено</a:t>
            </a:r>
            <a:r>
              <a:rPr lang="ru-RU" sz="950" dirty="0">
                <a:latin typeface="e-Ukraine Light" pitchFamily="50" charset="-52"/>
              </a:rPr>
              <a:t> ст. 3 Закону № 265, </a:t>
            </a:r>
            <a:r>
              <a:rPr lang="ru-RU" sz="950" dirty="0" err="1">
                <a:latin typeface="e-Ukraine Light" pitchFamily="50" charset="-52"/>
              </a:rPr>
              <a:t>якою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визначено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разі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проведення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розрахунків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готівковій</a:t>
            </a:r>
            <a:r>
              <a:rPr lang="ru-RU" sz="950" dirty="0">
                <a:latin typeface="e-Ukraine Light" pitchFamily="50" charset="-52"/>
              </a:rPr>
              <a:t> та/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в </a:t>
            </a:r>
            <a:r>
              <a:rPr lang="ru-RU" sz="950" dirty="0" err="1">
                <a:latin typeface="e-Ukraine Light" pitchFamily="50" charset="-52"/>
              </a:rPr>
              <a:t>безготівковій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формі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із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застосуванням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електронних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платіжних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засобів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платіжних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чеків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жетонів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тощо</a:t>
            </a:r>
            <a:r>
              <a:rPr lang="ru-RU" sz="950" dirty="0">
                <a:latin typeface="e-Ukraine Light" pitchFamily="50" charset="-52"/>
              </a:rPr>
              <a:t>) при продажу </a:t>
            </a:r>
            <a:r>
              <a:rPr lang="ru-RU" sz="950" dirty="0" err="1">
                <a:latin typeface="e-Ukraine Light" pitchFamily="50" charset="-52"/>
              </a:rPr>
              <a:t>товарів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наданні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>
                <a:latin typeface="e-Ukraine Light" pitchFamily="50" charset="-52"/>
              </a:rPr>
              <a:t>) </a:t>
            </a:r>
            <a:r>
              <a:rPr lang="ru-RU" sz="950" dirty="0" err="1">
                <a:latin typeface="e-Ukraine Light" pitchFamily="50" charset="-52"/>
              </a:rPr>
              <a:t>застосування</a:t>
            </a:r>
            <a:r>
              <a:rPr lang="ru-RU" sz="950" dirty="0">
                <a:latin typeface="e-Ukraine Light" pitchFamily="50" charset="-52"/>
              </a:rPr>
              <a:t> РРО та/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ПРРО є </a:t>
            </a:r>
            <a:r>
              <a:rPr lang="ru-RU" sz="950" dirty="0" err="1">
                <a:latin typeface="e-Ukraine Light" pitchFamily="50" charset="-52"/>
              </a:rPr>
              <a:t>обов’язковим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встановленому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цим</a:t>
            </a:r>
            <a:r>
              <a:rPr lang="ru-RU" sz="950" dirty="0">
                <a:latin typeface="e-Ukraine Light" pitchFamily="50" charset="-52"/>
              </a:rPr>
              <a:t> Законом порядку.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Водночас</a:t>
            </a:r>
            <a:r>
              <a:rPr lang="ru-RU" sz="950" dirty="0">
                <a:latin typeface="e-Ukraine Light" pitchFamily="50" charset="-52"/>
              </a:rPr>
              <a:t>, п. 2 ст. 9 Закону № 265 </a:t>
            </a:r>
            <a:r>
              <a:rPr lang="ru-RU" sz="950" dirty="0" err="1">
                <a:latin typeface="e-Ukraine Light" pitchFamily="50" charset="-52"/>
              </a:rPr>
              <a:t>встановлено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пільгу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відповідно</a:t>
            </a:r>
            <a:r>
              <a:rPr lang="ru-RU" sz="950" dirty="0">
                <a:latin typeface="e-Ukraine Light" pitchFamily="50" charset="-52"/>
              </a:rPr>
              <a:t> до </a:t>
            </a:r>
            <a:r>
              <a:rPr lang="ru-RU" sz="950" dirty="0" err="1">
                <a:latin typeface="e-Ukraine Light" pitchFamily="50" charset="-52"/>
              </a:rPr>
              <a:t>якої</a:t>
            </a:r>
            <a:r>
              <a:rPr lang="ru-RU" sz="950" dirty="0">
                <a:latin typeface="e-Ukraine Light" pitchFamily="50" charset="-52"/>
              </a:rPr>
              <a:t> РРО та/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ПРРО та </a:t>
            </a:r>
            <a:r>
              <a:rPr lang="ru-RU" sz="950" dirty="0" err="1">
                <a:latin typeface="e-Ukraine Light" pitchFamily="50" charset="-52"/>
              </a:rPr>
              <a:t>розрахункові</a:t>
            </a:r>
            <a:r>
              <a:rPr lang="ru-RU" sz="950" dirty="0">
                <a:latin typeface="e-Ukraine Light" pitchFamily="50" charset="-52"/>
              </a:rPr>
              <a:t> книжки не </a:t>
            </a:r>
            <a:r>
              <a:rPr lang="ru-RU" sz="950" dirty="0" err="1">
                <a:latin typeface="e-Ukraine Light" pitchFamily="50" charset="-52"/>
              </a:rPr>
              <a:t>застосовуються</a:t>
            </a:r>
            <a:r>
              <a:rPr lang="ru-RU" sz="950" dirty="0">
                <a:latin typeface="e-Ukraine Light" pitchFamily="50" charset="-52"/>
              </a:rPr>
              <a:t> при </a:t>
            </a:r>
            <a:r>
              <a:rPr lang="ru-RU" sz="950" dirty="0" err="1">
                <a:latin typeface="e-Ukraine Light" pitchFamily="50" charset="-52"/>
              </a:rPr>
              <a:t>виконанні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банківських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операцій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50" dirty="0" smtClean="0">
                <a:latin typeface="e-Ukraine Light" pitchFamily="50" charset="-52"/>
              </a:rPr>
              <a:t>	</a:t>
            </a:r>
            <a:r>
              <a:rPr lang="ru-RU" sz="950" dirty="0" err="1" smtClean="0">
                <a:latin typeface="e-Ukraine Light" pitchFamily="50" charset="-52"/>
              </a:rPr>
              <a:t>Законодавство</a:t>
            </a:r>
            <a:r>
              <a:rPr lang="ru-RU" sz="950" dirty="0" smtClean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України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встановлює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однакові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вимоги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щодо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фіскалізації</a:t>
            </a:r>
            <a:r>
              <a:rPr lang="ru-RU" sz="950" dirty="0">
                <a:latin typeface="e-Ukraine Light" pitchFamily="50" charset="-52"/>
              </a:rPr>
              <a:t> як </a:t>
            </a:r>
            <a:r>
              <a:rPr lang="ru-RU" sz="950" dirty="0" err="1">
                <a:latin typeface="e-Ukraine Light" pitchFamily="50" charset="-52"/>
              </a:rPr>
              <a:t>готівкових</a:t>
            </a:r>
            <a:r>
              <a:rPr lang="ru-RU" sz="950" dirty="0">
                <a:latin typeface="e-Ukraine Light" pitchFamily="50" charset="-52"/>
              </a:rPr>
              <a:t>, так і </a:t>
            </a:r>
            <a:r>
              <a:rPr lang="ru-RU" sz="950" dirty="0" err="1">
                <a:latin typeface="e-Ukraine Light" pitchFamily="50" charset="-52"/>
              </a:rPr>
              <a:t>безготівкових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розрахункових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операцій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здійснюються</a:t>
            </a:r>
            <a:r>
              <a:rPr lang="ru-RU" sz="950" dirty="0">
                <a:latin typeface="e-Ukraine Light" pitchFamily="50" charset="-52"/>
              </a:rPr>
              <a:t> за </a:t>
            </a:r>
            <a:r>
              <a:rPr lang="ru-RU" sz="950" dirty="0" err="1">
                <a:latin typeface="e-Ukraine Light" pitchFamily="50" charset="-52"/>
              </a:rPr>
              <a:t>допомогою</a:t>
            </a:r>
            <a:r>
              <a:rPr lang="ru-RU" sz="950" dirty="0">
                <a:latin typeface="e-Ukraine Light" pitchFamily="50" charset="-52"/>
              </a:rPr>
              <a:t> POS-</a:t>
            </a:r>
            <a:r>
              <a:rPr lang="ru-RU" sz="950" dirty="0" err="1">
                <a:latin typeface="e-Ukraine Light" pitchFamily="50" charset="-52"/>
              </a:rPr>
              <a:t>терміналів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платіжних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сервісів</a:t>
            </a:r>
            <a:r>
              <a:rPr lang="ru-RU" sz="950" dirty="0">
                <a:latin typeface="e-Ukraine Light" pitchFamily="50" charset="-52"/>
              </a:rPr>
              <a:t> (</a:t>
            </a:r>
            <a:r>
              <a:rPr lang="ru-RU" sz="950" dirty="0" err="1">
                <a:latin typeface="e-Ukraine Light" pitchFamily="50" charset="-52"/>
              </a:rPr>
              <a:t>еквайрінгу</a:t>
            </a:r>
            <a:r>
              <a:rPr lang="ru-RU" sz="950" dirty="0">
                <a:latin typeface="e-Ukraine Light" pitchFamily="50" charset="-52"/>
              </a:rPr>
              <a:t>), </a:t>
            </a:r>
            <a:r>
              <a:rPr lang="ru-RU" sz="950" dirty="0" err="1">
                <a:latin typeface="e-Ukraine Light" pitchFamily="50" charset="-52"/>
              </a:rPr>
              <a:t>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використовують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реквізити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платіжних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карток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продавців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товарів</a:t>
            </a:r>
            <a:r>
              <a:rPr lang="ru-RU" sz="950" dirty="0">
                <a:latin typeface="e-Ukraine Light" pitchFamily="50" charset="-52"/>
              </a:rPr>
              <a:t> в </a:t>
            </a:r>
            <a:r>
              <a:rPr lang="ru-RU" sz="950" dirty="0" err="1">
                <a:latin typeface="e-Ukraine Light" pitchFamily="50" charset="-52"/>
              </a:rPr>
              <a:t>мережі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Інтернет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проводяться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суб’єктами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господарювання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всіх</a:t>
            </a:r>
            <a:r>
              <a:rPr lang="ru-RU" sz="950" dirty="0">
                <a:latin typeface="e-Ukraine Light" pitchFamily="50" charset="-52"/>
              </a:rPr>
              <a:t> форм </a:t>
            </a:r>
            <a:r>
              <a:rPr lang="ru-RU" sz="950" dirty="0" err="1">
                <a:latin typeface="e-Ukraine Light" pitchFamily="50" charset="-52"/>
              </a:rPr>
              <a:t>власності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сфері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торгівлі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громадського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харчування</a:t>
            </a:r>
            <a:r>
              <a:rPr lang="ru-RU" sz="950" dirty="0">
                <a:latin typeface="e-Ukraine Light" pitchFamily="50" charset="-52"/>
              </a:rPr>
              <a:t> та </a:t>
            </a:r>
            <a:r>
              <a:rPr lang="ru-RU" sz="950" dirty="0" err="1">
                <a:latin typeface="e-Ukraine Light" pitchFamily="50" charset="-52"/>
              </a:rPr>
              <a:t>послуг</a:t>
            </a:r>
            <a:r>
              <a:rPr lang="ru-RU" sz="950" dirty="0">
                <a:latin typeface="e-Ukraine Light" pitchFamily="50" charset="-52"/>
              </a:rPr>
              <a:t>. </a:t>
            </a:r>
            <a:r>
              <a:rPr lang="ru-RU" sz="950" dirty="0" err="1">
                <a:latin typeface="e-Ukraine Light" pitchFamily="50" charset="-52"/>
              </a:rPr>
              <a:t>Саме</a:t>
            </a:r>
            <a:r>
              <a:rPr lang="ru-RU" sz="950" dirty="0">
                <a:latin typeface="e-Ukraine Light" pitchFamily="50" charset="-52"/>
              </a:rPr>
              <a:t> тому, </a:t>
            </a:r>
            <a:r>
              <a:rPr lang="ru-RU" sz="950" dirty="0" err="1">
                <a:latin typeface="e-Ukraine Light" pitchFamily="50" charset="-52"/>
              </a:rPr>
              <a:t>обов’язок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суб’єкта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господарювання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застосовувати</a:t>
            </a:r>
            <a:r>
              <a:rPr lang="ru-RU" sz="950" dirty="0">
                <a:latin typeface="e-Ukraine Light" pitchFamily="50" charset="-52"/>
              </a:rPr>
              <a:t> РРО та/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ПРРО при </a:t>
            </a:r>
            <a:r>
              <a:rPr lang="ru-RU" sz="950" dirty="0" err="1">
                <a:latin typeface="e-Ukraine Light" pitchFamily="50" charset="-52"/>
              </a:rPr>
              <a:t>отриманні</a:t>
            </a:r>
            <a:r>
              <a:rPr lang="ru-RU" sz="950" dirty="0">
                <a:latin typeface="e-Ukraine Light" pitchFamily="50" charset="-52"/>
              </a:rPr>
              <a:t> оплати за </a:t>
            </a:r>
            <a:r>
              <a:rPr lang="ru-RU" sz="950" dirty="0" err="1">
                <a:latin typeface="e-Ukraine Light" pitchFamily="50" charset="-52"/>
              </a:rPr>
              <a:t>товари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залежить</a:t>
            </a:r>
            <a:r>
              <a:rPr lang="ru-RU" sz="950" dirty="0">
                <a:latin typeface="e-Ukraine Light" pitchFamily="50" charset="-52"/>
              </a:rPr>
              <a:t> не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форми</a:t>
            </a:r>
            <a:r>
              <a:rPr lang="ru-RU" sz="950" dirty="0">
                <a:latin typeface="e-Ukraine Light" pitchFamily="50" charset="-52"/>
              </a:rPr>
              <a:t> оплати, а </a:t>
            </a:r>
            <a:r>
              <a:rPr lang="ru-RU" sz="950" dirty="0" err="1">
                <a:latin typeface="e-Ukraine Light" pitchFamily="50" charset="-52"/>
              </a:rPr>
              <a:t>виникає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відповідно</a:t>
            </a:r>
            <a:r>
              <a:rPr lang="ru-RU" sz="950" dirty="0">
                <a:latin typeface="e-Ukraine Light" pitchFamily="50" charset="-52"/>
              </a:rPr>
              <a:t> до способу </a:t>
            </a:r>
            <a:r>
              <a:rPr lang="ru-RU" sz="950" dirty="0" err="1">
                <a:latin typeface="e-Ukraine Light" pitchFamily="50" charset="-52"/>
              </a:rPr>
              <a:t>її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здійснення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який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запропоновано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Товариством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покупцю</a:t>
            </a:r>
            <a:r>
              <a:rPr lang="ru-RU" sz="950" dirty="0" smtClean="0">
                <a:latin typeface="e-Ukraine Light" pitchFamily="50" charset="-52"/>
              </a:rPr>
              <a:t>.</a:t>
            </a:r>
            <a:endParaRPr lang="ru-RU" sz="95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50" dirty="0" smtClean="0">
                <a:latin typeface="e-Ukraine Light" pitchFamily="50" charset="-52"/>
              </a:rPr>
              <a:t>	</a:t>
            </a:r>
            <a:r>
              <a:rPr lang="ru-RU" sz="950" dirty="0" smtClean="0">
                <a:latin typeface="e-Ukraine Light" pitchFamily="50" charset="-52"/>
              </a:rPr>
              <a:t>Таким </a:t>
            </a:r>
            <a:r>
              <a:rPr lang="ru-RU" sz="950" dirty="0">
                <a:latin typeface="e-Ukraine Light" pitchFamily="50" charset="-52"/>
              </a:rPr>
              <a:t>чином, </a:t>
            </a:r>
            <a:r>
              <a:rPr lang="ru-RU" sz="950" dirty="0" err="1">
                <a:latin typeface="e-Ukraine Light" pitchFamily="50" charset="-52"/>
              </a:rPr>
              <a:t>якщо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Товариство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надає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покупцю</a:t>
            </a:r>
            <a:r>
              <a:rPr lang="ru-RU" sz="950" dirty="0">
                <a:latin typeface="e-Ukraine Light" pitchFamily="50" charset="-52"/>
              </a:rPr>
              <a:t> для оплати за товар </a:t>
            </a:r>
            <a:r>
              <a:rPr lang="ru-RU" sz="950" dirty="0" err="1">
                <a:latin typeface="e-Ukraine Light" pitchFamily="50" charset="-52"/>
              </a:rPr>
              <a:t>реквізити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свого</a:t>
            </a:r>
            <a:r>
              <a:rPr lang="ru-RU" sz="950" dirty="0">
                <a:latin typeface="e-Ukraine Light" pitchFamily="50" charset="-52"/>
              </a:rPr>
              <a:t> поточного </a:t>
            </a:r>
            <a:r>
              <a:rPr lang="ru-RU" sz="950" dirty="0" err="1">
                <a:latin typeface="e-Ukraine Light" pitchFamily="50" charset="-52"/>
              </a:rPr>
              <a:t>рахунку</a:t>
            </a:r>
            <a:r>
              <a:rPr lang="ru-RU" sz="950" dirty="0">
                <a:latin typeface="e-Ukraine Light" pitchFamily="50" charset="-52"/>
              </a:rPr>
              <a:t> у </a:t>
            </a:r>
            <a:r>
              <a:rPr lang="ru-RU" sz="950" dirty="0" err="1">
                <a:latin typeface="e-Ukraine Light" pitchFamily="50" charset="-52"/>
              </a:rPr>
              <a:t>форматі</a:t>
            </a:r>
            <a:r>
              <a:rPr lang="ru-RU" sz="950" dirty="0">
                <a:latin typeface="e-Ukraine Light" pitchFamily="50" charset="-52"/>
              </a:rPr>
              <a:t> IBAN і </a:t>
            </a:r>
            <a:r>
              <a:rPr lang="ru-RU" sz="950" dirty="0" err="1">
                <a:latin typeface="e-Ukraine Light" pitchFamily="50" charset="-52"/>
              </a:rPr>
              <a:t>покупець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самостійно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здійснює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повну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попередню</a:t>
            </a:r>
            <a:r>
              <a:rPr lang="ru-RU" sz="950" dirty="0">
                <a:latin typeface="e-Ukraine Light" pitchFamily="50" charset="-52"/>
              </a:rPr>
              <a:t> оплату з </a:t>
            </a:r>
            <a:r>
              <a:rPr lang="ru-RU" sz="950" dirty="0" err="1">
                <a:latin typeface="e-Ukraine Light" pitchFamily="50" charset="-52"/>
              </a:rPr>
              <a:t>їх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використанням</a:t>
            </a:r>
            <a:r>
              <a:rPr lang="ru-RU" sz="950" dirty="0">
                <a:latin typeface="e-Ukraine Light" pitchFamily="50" charset="-52"/>
              </a:rPr>
              <a:t>, то у такому </a:t>
            </a:r>
            <a:r>
              <a:rPr lang="ru-RU" sz="950" dirty="0" err="1">
                <a:latin typeface="e-Ukraine Light" pitchFamily="50" charset="-52"/>
              </a:rPr>
              <a:t>випадку</a:t>
            </a:r>
            <a:r>
              <a:rPr lang="ru-RU" sz="950" dirty="0">
                <a:latin typeface="e-Ukraine Light" pitchFamily="50" charset="-52"/>
              </a:rPr>
              <a:t> РРО та/</a:t>
            </a:r>
            <a:r>
              <a:rPr lang="ru-RU" sz="950" dirty="0" err="1">
                <a:latin typeface="e-Ukraine Light" pitchFamily="50" charset="-52"/>
              </a:rPr>
              <a:t>або</a:t>
            </a:r>
            <a:r>
              <a:rPr lang="ru-RU" sz="950" dirty="0">
                <a:latin typeface="e-Ukraine Light" pitchFamily="50" charset="-52"/>
              </a:rPr>
              <a:t> ПРРО не </a:t>
            </a:r>
            <a:r>
              <a:rPr lang="ru-RU" sz="950" dirty="0" err="1">
                <a:latin typeface="e-Ukraine Light" pitchFamily="50" charset="-52"/>
              </a:rPr>
              <a:t>застосовується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оскільки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така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операція</a:t>
            </a:r>
            <a:r>
              <a:rPr lang="ru-RU" sz="950" dirty="0">
                <a:latin typeface="e-Ukraine Light" pitchFamily="50" charset="-52"/>
              </a:rPr>
              <a:t> є </a:t>
            </a:r>
            <a:r>
              <a:rPr lang="ru-RU" sz="950" dirty="0" err="1">
                <a:latin typeface="e-Ukraine Light" pitchFamily="50" charset="-52"/>
              </a:rPr>
              <a:t>різновидом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банківської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операції</a:t>
            </a:r>
            <a:r>
              <a:rPr lang="ru-RU" sz="950" dirty="0">
                <a:latin typeface="e-Ukraine Light" pitchFamily="50" charset="-52"/>
              </a:rPr>
              <a:t>, </a:t>
            </a:r>
            <a:r>
              <a:rPr lang="ru-RU" sz="950" dirty="0" err="1">
                <a:latin typeface="e-Ukraine Light" pitchFamily="50" charset="-52"/>
              </a:rPr>
              <a:t>незалежно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від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обраного</a:t>
            </a:r>
            <a:r>
              <a:rPr lang="ru-RU" sz="950" dirty="0">
                <a:latin typeface="e-Ukraine Light" pitchFamily="50" charset="-52"/>
              </a:rPr>
              <a:t> </a:t>
            </a:r>
            <a:r>
              <a:rPr lang="ru-RU" sz="950" dirty="0" err="1">
                <a:latin typeface="e-Ukraine Light" pitchFamily="50" charset="-52"/>
              </a:rPr>
              <a:t>покупцем</a:t>
            </a:r>
            <a:r>
              <a:rPr lang="ru-RU" sz="950" dirty="0">
                <a:latin typeface="e-Ukraine Light" pitchFamily="50" charset="-52"/>
              </a:rPr>
              <a:t> способу оплати. </a:t>
            </a:r>
            <a:endParaRPr lang="ru-RU" sz="95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en-US" sz="95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u-RU" sz="9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1479</TotalTime>
  <Words>213</Words>
  <Application>Microsoft Office PowerPoint</Application>
  <PresentationFormat>Лист A4 (210x297 мм)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189</cp:revision>
  <dcterms:created xsi:type="dcterms:W3CDTF">2021-05-27T05:23:05Z</dcterms:created>
  <dcterms:modified xsi:type="dcterms:W3CDTF">2023-09-28T06:45:37Z</dcterms:modified>
</cp:coreProperties>
</file>