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14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490133"/>
            <a:ext cx="3600000" cy="10156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 dirty="0" err="1" smtClean="0">
                <a:latin typeface="e-Ukraine Light" pitchFamily="50" charset="-52"/>
              </a:rPr>
              <a:t>Застосунок</a:t>
            </a:r>
            <a:r>
              <a:rPr lang="ru-RU" sz="2000" b="1" dirty="0" smtClean="0">
                <a:latin typeface="e-Ukraine Light" pitchFamily="50" charset="-52"/>
              </a:rPr>
              <a:t> </a:t>
            </a:r>
          </a:p>
          <a:p>
            <a:pPr algn="ctr"/>
            <a:r>
              <a:rPr lang="ru-RU" sz="2000" b="1" i="1" u="sng" dirty="0" smtClean="0">
                <a:latin typeface="e-Ukraine Light" pitchFamily="50" charset="-52"/>
              </a:rPr>
              <a:t>«Моя </a:t>
            </a:r>
            <a:r>
              <a:rPr lang="ru-RU" sz="2000" b="1" i="1" u="sng" dirty="0" err="1">
                <a:latin typeface="e-Ukraine Light" pitchFamily="50" charset="-52"/>
              </a:rPr>
              <a:t>податкова</a:t>
            </a:r>
            <a:r>
              <a:rPr lang="ru-RU" sz="2000" b="1" i="1" u="sng" dirty="0" smtClean="0">
                <a:latin typeface="e-Ukraine Light" pitchFamily="50" charset="-52"/>
              </a:rPr>
              <a:t>»</a:t>
            </a:r>
            <a:r>
              <a:rPr lang="ru-RU" sz="2000" b="1" dirty="0" smtClean="0">
                <a:latin typeface="e-Ukraine Light" pitchFamily="50" charset="-52"/>
              </a:rPr>
              <a:t/>
            </a:r>
            <a:br>
              <a:rPr lang="ru-RU" sz="2000" b="1" dirty="0" smtClean="0">
                <a:latin typeface="e-Ukraine Light" pitchFamily="50" charset="-52"/>
              </a:rPr>
            </a:br>
            <a:r>
              <a:rPr lang="ru-RU" sz="2000" b="1" dirty="0" smtClean="0">
                <a:latin typeface="e-Ukraine Light" pitchFamily="50" charset="-52"/>
              </a:rPr>
              <a:t> </a:t>
            </a:r>
            <a:r>
              <a:rPr lang="ru-RU" sz="2000" b="1" dirty="0" err="1">
                <a:latin typeface="e-Ukraine Light" pitchFamily="50" charset="-52"/>
              </a:rPr>
              <a:t>від</a:t>
            </a:r>
            <a:r>
              <a:rPr lang="ru-RU" sz="2000" b="1" dirty="0">
                <a:latin typeface="e-Ukraine Light" pitchFamily="50" charset="-52"/>
              </a:rPr>
              <a:t> </a:t>
            </a:r>
            <a:r>
              <a:rPr lang="ru-RU" sz="2000" b="1" dirty="0" err="1">
                <a:latin typeface="e-Ukraine Light" pitchFamily="50" charset="-52"/>
              </a:rPr>
              <a:t>податкової</a:t>
            </a:r>
            <a:endParaRPr lang="ru-RU" sz="20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Вересень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667249" cy="6740172"/>
            <a:chOff x="25628" y="68581"/>
            <a:chExt cx="4752331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25628" y="68581"/>
              <a:ext cx="47523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69102" y="120950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6793" y="194771"/>
            <a:ext cx="4426061" cy="6744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950" dirty="0">
                <a:latin typeface="e-Ukraine Light" pitchFamily="50" charset="-52"/>
              </a:rPr>
              <a:t>	</a:t>
            </a:r>
            <a:r>
              <a:rPr lang="ru-RU" sz="1200" dirty="0" err="1">
                <a:latin typeface="e-Ukraine Light" pitchFamily="50" charset="-52"/>
              </a:rPr>
              <a:t>З</a:t>
            </a:r>
            <a:r>
              <a:rPr lang="ru-RU" sz="1200" dirty="0" err="1" smtClean="0">
                <a:latin typeface="e-Ukraine Light" pitchFamily="50" charset="-52"/>
              </a:rPr>
              <a:t>астосунок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«Моя </a:t>
            </a:r>
            <a:r>
              <a:rPr lang="ru-RU" sz="1200" dirty="0" err="1">
                <a:latin typeface="e-Ukraine Light" pitchFamily="50" charset="-52"/>
              </a:rPr>
              <a:t>податкова</a:t>
            </a:r>
            <a:r>
              <a:rPr lang="ru-RU" sz="1200" dirty="0">
                <a:latin typeface="e-Ukraine Light" pitchFamily="50" charset="-52"/>
              </a:rPr>
              <a:t>»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ДПС </a:t>
            </a:r>
            <a:r>
              <a:rPr lang="ru-RU" sz="1200" dirty="0" err="1">
                <a:latin typeface="e-Ukraine Light" pitchFamily="50" charset="-52"/>
              </a:rPr>
              <a:t>доступний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користувачам</a:t>
            </a:r>
            <a:r>
              <a:rPr lang="ru-RU" sz="1200" dirty="0">
                <a:latin typeface="e-Ukraine Light" pitchFamily="50" charset="-52"/>
              </a:rPr>
              <a:t>. </a:t>
            </a:r>
            <a:r>
              <a:rPr lang="ru-RU" sz="1200" dirty="0" err="1">
                <a:latin typeface="e-Ukraine Light" pitchFamily="50" charset="-52"/>
              </a:rPr>
              <a:t>Застосунок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можна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завантажити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телефони</a:t>
            </a:r>
            <a:r>
              <a:rPr lang="ru-RU" sz="1200" dirty="0">
                <a:latin typeface="e-Ukraine Light" pitchFamily="50" charset="-52"/>
              </a:rPr>
              <a:t> як на </a:t>
            </a:r>
            <a:r>
              <a:rPr lang="ru-RU" sz="1200" dirty="0" err="1">
                <a:latin typeface="e-Ukraine Light" pitchFamily="50" charset="-52"/>
              </a:rPr>
              <a:t>платформі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Android</a:t>
            </a:r>
            <a:r>
              <a:rPr lang="ru-RU" sz="1200" dirty="0">
                <a:latin typeface="e-Ukraine Light" pitchFamily="50" charset="-52"/>
              </a:rPr>
              <a:t>, так і </a:t>
            </a:r>
            <a:r>
              <a:rPr lang="ru-RU" sz="1200" dirty="0" err="1">
                <a:latin typeface="e-Ukraine Light" pitchFamily="50" charset="-52"/>
              </a:rPr>
              <a:t>iOS</a:t>
            </a:r>
            <a:r>
              <a:rPr lang="ru-RU" sz="1200" dirty="0">
                <a:latin typeface="e-Ukraine Light" pitchFamily="50" charset="-52"/>
              </a:rPr>
              <a:t>!  «Моя </a:t>
            </a:r>
            <a:r>
              <a:rPr lang="ru-RU" sz="1200" dirty="0" err="1">
                <a:latin typeface="e-Ukraine Light" pitchFamily="50" charset="-52"/>
              </a:rPr>
              <a:t>податкова</a:t>
            </a:r>
            <a:r>
              <a:rPr lang="ru-RU" sz="1200" dirty="0">
                <a:latin typeface="e-Ukraine Light" pitchFamily="50" charset="-52"/>
              </a:rPr>
              <a:t>» -  </a:t>
            </a:r>
            <a:r>
              <a:rPr lang="ru-RU" sz="1200" dirty="0" err="1">
                <a:latin typeface="e-Ukraine Light" pitchFamily="50" charset="-52"/>
              </a:rPr>
              <a:t>простий</a:t>
            </a:r>
            <a:r>
              <a:rPr lang="ru-RU" sz="1200" dirty="0">
                <a:latin typeface="e-Ukraine Light" pitchFamily="50" charset="-52"/>
              </a:rPr>
              <a:t> і </a:t>
            </a:r>
            <a:r>
              <a:rPr lang="ru-RU" sz="1200" dirty="0" err="1">
                <a:latin typeface="e-Ukraine Light" pitchFamily="50" charset="-52"/>
              </a:rPr>
              <a:t>зручний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інструмент</a:t>
            </a:r>
            <a:r>
              <a:rPr lang="ru-RU" sz="1200" dirty="0">
                <a:latin typeface="e-Ukraine Light" pitchFamily="50" charset="-52"/>
              </a:rPr>
              <a:t> для </a:t>
            </a:r>
            <a:r>
              <a:rPr lang="ru-RU" sz="1200" dirty="0" err="1">
                <a:latin typeface="e-Ukraine Light" pitchFamily="50" charset="-52"/>
              </a:rPr>
              <a:t>отримання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електронних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сервісів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служби</a:t>
            </a:r>
            <a:r>
              <a:rPr lang="ru-RU" sz="1200" dirty="0">
                <a:latin typeface="e-Ukraine Light" pitchFamily="50" charset="-52"/>
              </a:rPr>
              <a:t> для </a:t>
            </a:r>
            <a:r>
              <a:rPr lang="ru-RU" sz="1200" dirty="0" err="1">
                <a:latin typeface="e-Ukraine Light" pitchFamily="50" charset="-52"/>
              </a:rPr>
              <a:t>громадян</a:t>
            </a:r>
            <a:r>
              <a:rPr lang="ru-RU" sz="1200" dirty="0">
                <a:latin typeface="e-Ukraine Light" pitchFamily="50" charset="-52"/>
              </a:rPr>
              <a:t>,  а </a:t>
            </a:r>
            <a:r>
              <a:rPr lang="ru-RU" sz="1200" dirty="0" err="1">
                <a:latin typeface="e-Ukraine Light" pitchFamily="50" charset="-52"/>
              </a:rPr>
              <a:t>також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сплати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використанням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платіжних</a:t>
            </a:r>
            <a:r>
              <a:rPr lang="ru-RU" sz="1200" dirty="0">
                <a:latin typeface="e-Ukraine Light" pitchFamily="50" charset="-52"/>
              </a:rPr>
              <a:t> систем.   У </a:t>
            </a:r>
            <a:r>
              <a:rPr lang="ru-RU" sz="1200" dirty="0" err="1">
                <a:latin typeface="e-Ukraine Light" pitchFamily="50" charset="-52"/>
              </a:rPr>
              <a:t>розділі</a:t>
            </a:r>
            <a:r>
              <a:rPr lang="ru-RU" sz="1200" dirty="0">
                <a:latin typeface="e-Ukraine Light" pitchFamily="50" charset="-52"/>
              </a:rPr>
              <a:t> «</a:t>
            </a:r>
            <a:r>
              <a:rPr lang="ru-RU" sz="1200" dirty="0" err="1">
                <a:latin typeface="e-Ukraine Light" pitchFamily="50" charset="-52"/>
              </a:rPr>
              <a:t>Мої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дані</a:t>
            </a:r>
            <a:r>
              <a:rPr lang="ru-RU" sz="1200" dirty="0">
                <a:latin typeface="e-Ukraine Light" pitchFamily="50" charset="-52"/>
              </a:rPr>
              <a:t>» </a:t>
            </a:r>
            <a:r>
              <a:rPr lang="ru-RU" sz="1200" dirty="0" err="1">
                <a:latin typeface="e-Ukraine Light" pitchFamily="50" charset="-52"/>
              </a:rPr>
              <a:t>застосунку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можна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отримати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інформацію</a:t>
            </a:r>
            <a:r>
              <a:rPr lang="ru-RU" sz="1200" dirty="0">
                <a:latin typeface="e-Ukraine Light" pitchFamily="50" charset="-52"/>
              </a:rPr>
              <a:t> про:  </a:t>
            </a:r>
            <a:endParaRPr lang="ru-RU" sz="12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b="1" i="1" dirty="0">
                <a:latin typeface="e-Ukraine Light" pitchFamily="50" charset="-52"/>
              </a:rPr>
              <a:t>-  адресу </a:t>
            </a:r>
            <a:r>
              <a:rPr lang="ru-RU" sz="1200" b="1" i="1" dirty="0" err="1">
                <a:latin typeface="e-Ukraine Light" pitchFamily="50" charset="-52"/>
              </a:rPr>
              <a:t>реєстрації</a:t>
            </a:r>
            <a:r>
              <a:rPr lang="ru-RU" sz="1200" b="1" i="1" dirty="0">
                <a:latin typeface="e-Ukraine Light" pitchFamily="50" charset="-52"/>
              </a:rPr>
              <a:t> та </a:t>
            </a:r>
            <a:r>
              <a:rPr lang="ru-RU" sz="1200" b="1" i="1" dirty="0" err="1">
                <a:latin typeface="e-Ukraine Light" pitchFamily="50" charset="-52"/>
              </a:rPr>
              <a:t>фактичне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місце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проживання</a:t>
            </a:r>
            <a:r>
              <a:rPr lang="ru-RU" sz="1200" b="1" i="1" dirty="0">
                <a:latin typeface="e-Ukraine Light" pitchFamily="50" charset="-52"/>
              </a:rPr>
              <a:t>; 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b="1" i="1" dirty="0">
                <a:latin typeface="e-Ukraine Light" pitchFamily="50" charset="-52"/>
              </a:rPr>
              <a:t>-  </a:t>
            </a:r>
            <a:r>
              <a:rPr lang="ru-RU" sz="1200" b="1" i="1" dirty="0" err="1">
                <a:latin typeface="e-Ukraine Light" pitchFamily="50" charset="-52"/>
              </a:rPr>
              <a:t>обʼєкти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оподаткування</a:t>
            </a:r>
            <a:r>
              <a:rPr lang="ru-RU" sz="1200" b="1" i="1" dirty="0">
                <a:latin typeface="e-Ukraine Light" pitchFamily="50" charset="-52"/>
              </a:rPr>
              <a:t>; 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b="1" i="1" dirty="0">
                <a:latin typeface="e-Ukraine Light" pitchFamily="50" charset="-52"/>
              </a:rPr>
              <a:t>-  </a:t>
            </a:r>
            <a:r>
              <a:rPr lang="ru-RU" sz="1200" b="1" i="1" dirty="0" err="1">
                <a:latin typeface="e-Ukraine Light" pitchFamily="50" charset="-52"/>
              </a:rPr>
              <a:t>обовʼязок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сплатити</a:t>
            </a:r>
            <a:r>
              <a:rPr lang="ru-RU" sz="1200" b="1" i="1" dirty="0">
                <a:latin typeface="e-Ukraine Light" pitchFamily="50" charset="-52"/>
              </a:rPr>
              <a:t> суму грошового </a:t>
            </a:r>
            <a:r>
              <a:rPr lang="ru-RU" sz="1200" b="1" i="1" dirty="0" err="1">
                <a:latin typeface="e-Ukraine Light" pitchFamily="50" charset="-52"/>
              </a:rPr>
              <a:t>зобовʼязання</a:t>
            </a:r>
            <a:r>
              <a:rPr lang="ru-RU" sz="1200" b="1" i="1" dirty="0">
                <a:latin typeface="e-Ukraine Light" pitchFamily="50" charset="-52"/>
              </a:rPr>
              <a:t> (ППР); 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b="1" i="1" dirty="0">
                <a:latin typeface="e-Ukraine Light" pitchFamily="50" charset="-52"/>
              </a:rPr>
              <a:t>-  стан </a:t>
            </a:r>
            <a:r>
              <a:rPr lang="ru-RU" sz="1200" b="1" i="1" dirty="0" err="1">
                <a:latin typeface="e-Ukraine Light" pitchFamily="50" charset="-52"/>
              </a:rPr>
              <a:t>розрахунків</a:t>
            </a:r>
            <a:r>
              <a:rPr lang="ru-RU" sz="1200" b="1" i="1" dirty="0">
                <a:latin typeface="e-Ukraine Light" pitchFamily="50" charset="-52"/>
              </a:rPr>
              <a:t> з бюджетом.  У </a:t>
            </a:r>
            <a:r>
              <a:rPr lang="ru-RU" sz="1200" b="1" i="1" dirty="0" err="1">
                <a:latin typeface="e-Ukraine Light" pitchFamily="50" charset="-52"/>
              </a:rPr>
              <a:t>розділі</a:t>
            </a:r>
            <a:r>
              <a:rPr lang="ru-RU" sz="1200" b="1" i="1" dirty="0">
                <a:latin typeface="e-Ukraine Light" pitchFamily="50" charset="-52"/>
              </a:rPr>
              <a:t> «</a:t>
            </a:r>
            <a:r>
              <a:rPr lang="ru-RU" sz="1200" b="1" i="1" dirty="0" err="1">
                <a:latin typeface="e-Ukraine Light" pitchFamily="50" charset="-52"/>
              </a:rPr>
              <a:t>Послуги</a:t>
            </a:r>
            <a:r>
              <a:rPr lang="ru-RU" sz="1200" b="1" i="1" dirty="0">
                <a:latin typeface="e-Ukraine Light" pitchFamily="50" charset="-52"/>
              </a:rPr>
              <a:t>» доступно: 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b="1" i="1" dirty="0">
                <a:latin typeface="e-Ukraine Light" pitchFamily="50" charset="-52"/>
              </a:rPr>
              <a:t>-  </a:t>
            </a:r>
            <a:r>
              <a:rPr lang="ru-RU" sz="1200" b="1" i="1" dirty="0" err="1">
                <a:latin typeface="e-Ukraine Light" pitchFamily="50" charset="-52"/>
              </a:rPr>
              <a:t>направлення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запиту</a:t>
            </a:r>
            <a:r>
              <a:rPr lang="ru-RU" sz="1200" b="1" i="1" dirty="0">
                <a:latin typeface="e-Ukraine Light" pitchFamily="50" charset="-52"/>
              </a:rPr>
              <a:t> на </a:t>
            </a:r>
            <a:r>
              <a:rPr lang="ru-RU" sz="1200" b="1" i="1" dirty="0" err="1">
                <a:latin typeface="e-Ukraine Light" pitchFamily="50" charset="-52"/>
              </a:rPr>
              <a:t>отримання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відомостей</a:t>
            </a:r>
            <a:r>
              <a:rPr lang="ru-RU" sz="1200" b="1" i="1" dirty="0">
                <a:latin typeface="e-Ukraine Light" pitchFamily="50" charset="-52"/>
              </a:rPr>
              <a:t> про </a:t>
            </a:r>
            <a:r>
              <a:rPr lang="ru-RU" sz="1200" b="1" i="1" dirty="0" err="1">
                <a:latin typeface="e-Ukraine Light" pitchFamily="50" charset="-52"/>
              </a:rPr>
              <a:t>суми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виплачених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доходів</a:t>
            </a:r>
            <a:r>
              <a:rPr lang="ru-RU" sz="1200" b="1" i="1" dirty="0">
                <a:latin typeface="e-Ukraine Light" pitchFamily="50" charset="-52"/>
              </a:rPr>
              <a:t>; 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b="1" i="1" dirty="0">
                <a:latin typeface="e-Ukraine Light" pitchFamily="50" charset="-52"/>
              </a:rPr>
              <a:t>-  </a:t>
            </a:r>
            <a:r>
              <a:rPr lang="ru-RU" sz="1200" b="1" i="1" dirty="0" err="1">
                <a:latin typeface="e-Ukraine Light" pitchFamily="50" charset="-52"/>
              </a:rPr>
              <a:t>подання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Податкової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декларації</a:t>
            </a:r>
            <a:r>
              <a:rPr lang="ru-RU" sz="1200" b="1" i="1" dirty="0">
                <a:latin typeface="e-Ukraine Light" pitchFamily="50" charset="-52"/>
              </a:rPr>
              <a:t> про </a:t>
            </a:r>
            <a:r>
              <a:rPr lang="ru-RU" sz="1200" b="1" i="1" dirty="0" err="1">
                <a:latin typeface="e-Ukraine Light" pitchFamily="50" charset="-52"/>
              </a:rPr>
              <a:t>майновий</a:t>
            </a:r>
            <a:r>
              <a:rPr lang="ru-RU" sz="1200" b="1" i="1" dirty="0">
                <a:latin typeface="e-Ukraine Light" pitchFamily="50" charset="-52"/>
              </a:rPr>
              <a:t> стан і доходи (</a:t>
            </a:r>
            <a:r>
              <a:rPr lang="ru-RU" sz="1200" b="1" i="1" dirty="0" err="1">
                <a:latin typeface="e-Ukraine Light" pitchFamily="50" charset="-52"/>
              </a:rPr>
              <a:t>податкова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знижка</a:t>
            </a:r>
            <a:r>
              <a:rPr lang="ru-RU" sz="1200" b="1" i="1" dirty="0">
                <a:latin typeface="e-Ukraine Light" pitchFamily="50" charset="-52"/>
              </a:rPr>
              <a:t>). </a:t>
            </a:r>
            <a:endParaRPr lang="ru-RU" sz="1200" b="1" i="1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50" dirty="0" smtClean="0">
                <a:latin typeface="e-Ukraine Light" pitchFamily="50" charset="-52"/>
              </a:rPr>
              <a:t>	</a:t>
            </a:r>
            <a:endParaRPr lang="ru-RU" sz="95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969102" y="117828"/>
            <a:ext cx="4686298" cy="6713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u="sng" dirty="0">
                <a:latin typeface="e-Ukraine Light" pitchFamily="50" charset="-52"/>
              </a:rPr>
              <a:t> </a:t>
            </a:r>
            <a:r>
              <a:rPr lang="ru-RU" sz="1200" i="1" u="sng" dirty="0">
                <a:latin typeface="e-Ukraine Light" pitchFamily="50" charset="-52"/>
              </a:rPr>
              <a:t>У </a:t>
            </a:r>
            <a:r>
              <a:rPr lang="ru-RU" sz="1200" i="1" u="sng" dirty="0" err="1">
                <a:latin typeface="e-Ukraine Light" pitchFamily="50" charset="-52"/>
              </a:rPr>
              <a:t>розділі</a:t>
            </a:r>
            <a:r>
              <a:rPr lang="ru-RU" sz="1200" i="1" u="sng" dirty="0">
                <a:latin typeface="e-Ukraine Light" pitchFamily="50" charset="-52"/>
              </a:rPr>
              <a:t> «</a:t>
            </a:r>
            <a:r>
              <a:rPr lang="ru-RU" sz="1200" i="1" u="sng" dirty="0" err="1">
                <a:latin typeface="e-Ukraine Light" pitchFamily="50" charset="-52"/>
              </a:rPr>
              <a:t>Повідомлення</a:t>
            </a:r>
            <a:r>
              <a:rPr lang="ru-RU" sz="1200" i="1" u="sng" dirty="0">
                <a:latin typeface="e-Ukraine Light" pitchFamily="50" charset="-52"/>
              </a:rPr>
              <a:t>» </a:t>
            </a:r>
            <a:r>
              <a:rPr lang="ru-RU" sz="1200" i="1" u="sng" dirty="0" err="1">
                <a:latin typeface="e-Ukraine Light" pitchFamily="50" charset="-52"/>
              </a:rPr>
              <a:t>доступні</a:t>
            </a:r>
            <a:r>
              <a:rPr lang="ru-RU" sz="1200" i="1" u="sng" dirty="0">
                <a:latin typeface="e-Ukraine Light" pitchFamily="50" charset="-52"/>
              </a:rPr>
              <a:t>: 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b="1" i="1" dirty="0">
                <a:latin typeface="e-Ukraine Light" pitchFamily="50" charset="-52"/>
              </a:rPr>
              <a:t>-  </a:t>
            </a:r>
            <a:r>
              <a:rPr lang="ru-RU" sz="1200" b="1" i="1" dirty="0" err="1">
                <a:latin typeface="e-Ukraine Light" pitchFamily="50" charset="-52"/>
              </a:rPr>
              <a:t>квитанції</a:t>
            </a:r>
            <a:r>
              <a:rPr lang="ru-RU" sz="1200" b="1" i="1" dirty="0">
                <a:latin typeface="e-Ukraine Light" pitchFamily="50" charset="-52"/>
              </a:rPr>
              <a:t>; 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b="1" i="1" dirty="0">
                <a:latin typeface="e-Ukraine Light" pitchFamily="50" charset="-52"/>
              </a:rPr>
              <a:t>-  </a:t>
            </a:r>
            <a:r>
              <a:rPr lang="ru-RU" sz="1200" b="1" i="1" dirty="0" err="1">
                <a:latin typeface="e-Ukraine Light" pitchFamily="50" charset="-52"/>
              </a:rPr>
              <a:t>відомості</a:t>
            </a:r>
            <a:r>
              <a:rPr lang="ru-RU" sz="1200" b="1" i="1" dirty="0">
                <a:latin typeface="e-Ukraine Light" pitchFamily="50" charset="-52"/>
              </a:rPr>
              <a:t> з Державного </a:t>
            </a:r>
            <a:r>
              <a:rPr lang="ru-RU" sz="1200" b="1" i="1" dirty="0" err="1">
                <a:latin typeface="e-Ukraine Light" pitchFamily="50" charset="-52"/>
              </a:rPr>
              <a:t>реєстру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фізичних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осіб</a:t>
            </a:r>
            <a:r>
              <a:rPr lang="ru-RU" sz="1200" b="1" i="1" dirty="0">
                <a:latin typeface="e-Ukraine Light" pitchFamily="50" charset="-52"/>
              </a:rPr>
              <a:t> – </a:t>
            </a:r>
            <a:r>
              <a:rPr lang="ru-RU" sz="1200" b="1" i="1" dirty="0" err="1">
                <a:latin typeface="e-Ukraine Light" pitchFamily="50" charset="-52"/>
              </a:rPr>
              <a:t>платників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податків</a:t>
            </a:r>
            <a:r>
              <a:rPr lang="ru-RU" sz="1200" b="1" i="1" dirty="0">
                <a:latin typeface="e-Ukraine Light" pitchFamily="50" charset="-52"/>
              </a:rPr>
              <a:t> про </a:t>
            </a:r>
            <a:r>
              <a:rPr lang="ru-RU" sz="1200" b="1" i="1" dirty="0" err="1">
                <a:latin typeface="e-Ukraine Light" pitchFamily="50" charset="-52"/>
              </a:rPr>
              <a:t>суми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виплачених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доходів</a:t>
            </a:r>
            <a:r>
              <a:rPr lang="ru-RU" sz="1200" b="1" i="1" dirty="0">
                <a:latin typeface="e-Ukraine Light" pitchFamily="50" charset="-52"/>
              </a:rPr>
              <a:t> та </a:t>
            </a:r>
            <a:r>
              <a:rPr lang="ru-RU" sz="1200" b="1" i="1" dirty="0" err="1">
                <a:latin typeface="e-Ukraine Light" pitchFamily="50" charset="-52"/>
              </a:rPr>
              <a:t>утриманих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податків</a:t>
            </a:r>
            <a:r>
              <a:rPr lang="ru-RU" sz="1200" b="1" i="1" dirty="0">
                <a:latin typeface="e-Ukraine Light" pitchFamily="50" charset="-52"/>
              </a:rPr>
              <a:t>; 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b="1" i="1" dirty="0">
                <a:latin typeface="e-Ukraine Light" pitchFamily="50" charset="-52"/>
              </a:rPr>
              <a:t>-  </a:t>
            </a:r>
            <a:r>
              <a:rPr lang="ru-RU" sz="1200" b="1" i="1" dirty="0" err="1">
                <a:latin typeface="e-Ukraine Light" pitchFamily="50" charset="-52"/>
              </a:rPr>
              <a:t>інформація</a:t>
            </a:r>
            <a:r>
              <a:rPr lang="ru-RU" sz="1200" b="1" i="1" dirty="0">
                <a:latin typeface="e-Ukraine Light" pitchFamily="50" charset="-52"/>
              </a:rPr>
              <a:t> з ДРФО про </a:t>
            </a:r>
            <a:r>
              <a:rPr lang="ru-RU" sz="1200" b="1" i="1" dirty="0" err="1">
                <a:latin typeface="e-Ukraine Light" pitchFamily="50" charset="-52"/>
              </a:rPr>
              <a:t>джерела</a:t>
            </a:r>
            <a:r>
              <a:rPr lang="ru-RU" sz="1200" b="1" i="1" dirty="0">
                <a:latin typeface="e-Ukraine Light" pitchFamily="50" charset="-52"/>
              </a:rPr>
              <a:t>/</a:t>
            </a:r>
            <a:r>
              <a:rPr lang="ru-RU" sz="1200" b="1" i="1" dirty="0" err="1">
                <a:latin typeface="e-Ukraine Light" pitchFamily="50" charset="-52"/>
              </a:rPr>
              <a:t>суми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нарахованого</a:t>
            </a:r>
            <a:r>
              <a:rPr lang="ru-RU" sz="1200" b="1" i="1" dirty="0">
                <a:latin typeface="e-Ukraine Light" pitchFamily="50" charset="-52"/>
              </a:rPr>
              <a:t> доходу, </a:t>
            </a:r>
            <a:r>
              <a:rPr lang="ru-RU" sz="1200" b="1" i="1" dirty="0" err="1">
                <a:latin typeface="e-Ukraine Light" pitchFamily="50" charset="-52"/>
              </a:rPr>
              <a:t>утриманого</a:t>
            </a:r>
            <a:r>
              <a:rPr lang="ru-RU" sz="1200" b="1" i="1" dirty="0">
                <a:latin typeface="e-Ukraine Light" pitchFamily="50" charset="-52"/>
              </a:rPr>
              <a:t> та </a:t>
            </a:r>
            <a:r>
              <a:rPr lang="ru-RU" sz="1200" b="1" i="1" dirty="0" err="1">
                <a:latin typeface="e-Ukraine Light" pitchFamily="50" charset="-52"/>
              </a:rPr>
              <a:t>сплаченого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податку</a:t>
            </a:r>
            <a:r>
              <a:rPr lang="ru-RU" sz="1200" b="1" i="1" dirty="0">
                <a:latin typeface="e-Ukraine Light" pitchFamily="50" charset="-52"/>
              </a:rPr>
              <a:t> та </a:t>
            </a:r>
            <a:r>
              <a:rPr lang="ru-RU" sz="1200" b="1" i="1" dirty="0" err="1">
                <a:latin typeface="e-Ukraine Light" pitchFamily="50" charset="-52"/>
              </a:rPr>
              <a:t>військового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збору</a:t>
            </a:r>
            <a:r>
              <a:rPr lang="ru-RU" sz="1200" b="1" i="1" dirty="0">
                <a:latin typeface="e-Ukraine Light" pitchFamily="50" charset="-52"/>
              </a:rPr>
              <a:t>; 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b="1" i="1" dirty="0">
                <a:latin typeface="e-Ukraine Light" pitchFamily="50" charset="-52"/>
              </a:rPr>
              <a:t>-  </a:t>
            </a:r>
            <a:r>
              <a:rPr lang="ru-RU" sz="1200" b="1" i="1" dirty="0" err="1">
                <a:latin typeface="e-Ukraine Light" pitchFamily="50" charset="-52"/>
              </a:rPr>
              <a:t>листи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контролюючого</a:t>
            </a:r>
            <a:r>
              <a:rPr lang="ru-RU" sz="1200" b="1" i="1" dirty="0">
                <a:latin typeface="e-Ukraine Light" pitchFamily="50" charset="-52"/>
              </a:rPr>
              <a:t> органу.  </a:t>
            </a:r>
            <a:r>
              <a:rPr lang="ru-RU" sz="1200" b="1" i="1" dirty="0" err="1">
                <a:latin typeface="e-Ukraine Light" pitchFamily="50" charset="-52"/>
              </a:rPr>
              <a:t>Мобільний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застосунок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доповнюватиметься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новими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можливостями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відповідно</a:t>
            </a:r>
            <a:r>
              <a:rPr lang="ru-RU" sz="1200" b="1" i="1" dirty="0">
                <a:latin typeface="e-Ukraine Light" pitchFamily="50" charset="-52"/>
              </a:rPr>
              <a:t> до потреб </a:t>
            </a:r>
            <a:r>
              <a:rPr lang="ru-RU" sz="1200" b="1" i="1" dirty="0" err="1">
                <a:latin typeface="e-Ukraine Light" pitchFamily="50" charset="-52"/>
              </a:rPr>
              <a:t>платників</a:t>
            </a:r>
            <a:r>
              <a:rPr lang="ru-RU" sz="1200" b="1" i="1" dirty="0">
                <a:latin typeface="e-Ukraine Light" pitchFamily="50" charset="-52"/>
              </a:rPr>
              <a:t> </a:t>
            </a:r>
            <a:r>
              <a:rPr lang="ru-RU" sz="1200" b="1" i="1" dirty="0" err="1">
                <a:latin typeface="e-Ukraine Light" pitchFamily="50" charset="-52"/>
              </a:rPr>
              <a:t>податків</a:t>
            </a:r>
            <a:r>
              <a:rPr lang="ru-RU" sz="1200" b="1" i="1" dirty="0">
                <a:latin typeface="e-Ukraine Light" pitchFamily="50" charset="-52"/>
              </a:rPr>
              <a:t>. 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dirty="0" smtClean="0">
                <a:latin typeface="e-Ukraine Light" pitchFamily="50" charset="-52"/>
              </a:rPr>
              <a:t>	З </a:t>
            </a:r>
            <a:r>
              <a:rPr lang="ru-RU" sz="1200" dirty="0">
                <a:latin typeface="e-Ukraine Light" pitchFamily="50" charset="-52"/>
              </a:rPr>
              <a:t>метою </a:t>
            </a:r>
            <a:r>
              <a:rPr lang="ru-RU" sz="1200" dirty="0" err="1">
                <a:latin typeface="e-Ukraine Light" pitchFamily="50" charset="-52"/>
              </a:rPr>
              <a:t>вдосконалення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роботи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сервісів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мобільного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застосунку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запрошуємо</a:t>
            </a:r>
            <a:r>
              <a:rPr lang="ru-RU" sz="1200" dirty="0">
                <a:latin typeface="e-Ukraine Light" pitchFamily="50" charset="-52"/>
              </a:rPr>
              <a:t> активно </a:t>
            </a:r>
            <a:r>
              <a:rPr lang="ru-RU" sz="1200" dirty="0" err="1">
                <a:latin typeface="e-Ukraine Light" pitchFamily="50" charset="-52"/>
              </a:rPr>
              <a:t>брати</a:t>
            </a:r>
            <a:r>
              <a:rPr lang="ru-RU" sz="1200" dirty="0">
                <a:latin typeface="e-Ukraine Light" pitchFamily="50" charset="-52"/>
              </a:rPr>
              <a:t> участь у </a:t>
            </a:r>
            <a:r>
              <a:rPr lang="ru-RU" sz="1200" dirty="0" err="1">
                <a:latin typeface="e-Ukraine Light" pitchFamily="50" charset="-52"/>
              </a:rPr>
              <a:t>тестуванні</a:t>
            </a:r>
            <a:r>
              <a:rPr lang="ru-RU" sz="1200" dirty="0">
                <a:latin typeface="e-Ukraine Light" pitchFamily="50" charset="-52"/>
              </a:rPr>
              <a:t>. У </a:t>
            </a:r>
            <a:r>
              <a:rPr lang="ru-RU" sz="1200" dirty="0" err="1">
                <a:latin typeface="e-Ukraine Light" pitchFamily="50" charset="-52"/>
              </a:rPr>
              <a:t>разі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виникнення</a:t>
            </a:r>
            <a:r>
              <a:rPr lang="ru-RU" sz="1200" dirty="0">
                <a:latin typeface="e-Ukraine Light" pitchFamily="50" charset="-52"/>
              </a:rPr>
              <a:t> будь-</a:t>
            </a:r>
            <a:r>
              <a:rPr lang="ru-RU" sz="1200" dirty="0" err="1">
                <a:latin typeface="e-Ukraine Light" pitchFamily="50" charset="-52"/>
              </a:rPr>
              <a:t>яких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запитань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щодо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роботи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застосунку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наявності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пропозицій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щодо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вдосконалення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сервісів</a:t>
            </a:r>
            <a:r>
              <a:rPr lang="ru-RU" sz="1200" dirty="0">
                <a:latin typeface="e-Ukraine Light" pitchFamily="50" charset="-52"/>
              </a:rPr>
              <a:t>, просимо </a:t>
            </a:r>
            <a:r>
              <a:rPr lang="ru-RU" sz="1200" dirty="0" err="1">
                <a:latin typeface="e-Ukraine Light" pitchFamily="50" charset="-52"/>
              </a:rPr>
              <a:t>їх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надсилати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адресою</a:t>
            </a:r>
            <a:r>
              <a:rPr lang="ru-RU" sz="1200" dirty="0">
                <a:latin typeface="e-Ukraine Light" pitchFamily="50" charset="-52"/>
              </a:rPr>
              <a:t> infotax@tax.gov.ua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звертатися</a:t>
            </a:r>
            <a:r>
              <a:rPr lang="ru-RU" sz="1200" dirty="0">
                <a:latin typeface="e-Ukraine Light" pitchFamily="50" charset="-52"/>
              </a:rPr>
              <a:t> за телефоном 0 800 501 007.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dirty="0" smtClean="0">
                <a:latin typeface="e-Ukraine Light" pitchFamily="50" charset="-52"/>
              </a:rPr>
              <a:t>	«</a:t>
            </a:r>
            <a:r>
              <a:rPr lang="ru-RU" sz="1200" dirty="0">
                <a:latin typeface="e-Ukraine Light" pitchFamily="50" charset="-52"/>
              </a:rPr>
              <a:t>Моя </a:t>
            </a:r>
            <a:r>
              <a:rPr lang="ru-RU" sz="1200" dirty="0" err="1">
                <a:latin typeface="e-Ukraine Light" pitchFamily="50" charset="-52"/>
              </a:rPr>
              <a:t>податкова</a:t>
            </a:r>
            <a:r>
              <a:rPr lang="ru-RU" sz="1200" dirty="0">
                <a:latin typeface="e-Ukraine Light" pitchFamily="50" charset="-52"/>
              </a:rPr>
              <a:t>» - </a:t>
            </a:r>
            <a:r>
              <a:rPr lang="ru-RU" sz="1200" dirty="0" err="1">
                <a:latin typeface="e-Ukraine Light" pitchFamily="50" charset="-52"/>
              </a:rPr>
              <a:t>ще</a:t>
            </a:r>
            <a:r>
              <a:rPr lang="ru-RU" sz="1200" dirty="0">
                <a:latin typeface="e-Ukraine Light" pitchFamily="50" charset="-52"/>
              </a:rPr>
              <a:t> один </a:t>
            </a:r>
            <a:r>
              <a:rPr lang="ru-RU" sz="1200" dirty="0" err="1">
                <a:latin typeface="e-Ukraine Light" pitchFamily="50" charset="-52"/>
              </a:rPr>
              <a:t>крок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цифрової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цифровій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державі</a:t>
            </a:r>
            <a:r>
              <a:rPr lang="ru-RU" sz="1200" dirty="0">
                <a:latin typeface="e-Ukraine Light" pitchFamily="50" charset="-52"/>
              </a:rPr>
              <a:t>! </a:t>
            </a:r>
            <a:endParaRPr lang="en-US" sz="12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ru-RU" sz="9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1484</TotalTime>
  <Words>169</Words>
  <Application>Microsoft Office PowerPoint</Application>
  <PresentationFormat>Лист A4 (210x297 мм)</PresentationFormat>
  <Paragraphs>33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190</cp:revision>
  <dcterms:created xsi:type="dcterms:W3CDTF">2021-05-27T05:23:05Z</dcterms:created>
  <dcterms:modified xsi:type="dcterms:W3CDTF">2023-09-28T08:19:33Z</dcterms:modified>
</cp:coreProperties>
</file>