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04" y="-3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82316" y="0"/>
            <a:ext cx="4881163" cy="6850381"/>
            <a:chOff x="82316" y="0"/>
            <a:chExt cx="4881163" cy="6850381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169545" y="0"/>
              <a:ext cx="4793934" cy="6850381"/>
              <a:chOff x="169545" y="0"/>
              <a:chExt cx="4793934" cy="6850381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169545" y="0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7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617" y="436388"/>
              <a:ext cx="842883" cy="878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2143126"/>
              <a:ext cx="833358" cy="90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92" y="4107580"/>
              <a:ext cx="880983" cy="893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942350"/>
              <a:ext cx="479393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950" y="470454"/>
              <a:ext cx="2114550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канал ДПС «</a:t>
              </a:r>
              <a:r>
                <a:rPr kumimoji="0" lang="en-US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240025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32357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375" y="1340798"/>
            <a:ext cx="382905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err="1" smtClean="0">
                <a:latin typeface="e-Ukraine Light" pitchFamily="50" charset="-52"/>
              </a:rPr>
              <a:t>Вперше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подаємо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Звіт</a:t>
            </a:r>
            <a:r>
              <a:rPr lang="ru-RU" b="1" dirty="0" smtClean="0">
                <a:latin typeface="e-Ukraine Light" pitchFamily="50" charset="-52"/>
              </a:rPr>
              <a:t> у </a:t>
            </a:r>
            <a:r>
              <a:rPr lang="ru-RU" b="1" dirty="0" err="1" smtClean="0">
                <a:latin typeface="e-Ukraine Light" pitchFamily="50" charset="-52"/>
              </a:rPr>
              <a:t>розрізі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країн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міжнародної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групи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компаній</a:t>
            </a:r>
            <a:endParaRPr lang="ru-RU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жовтень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050" y="123825"/>
            <a:ext cx="31432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42875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112066" y="133350"/>
            <a:ext cx="4793934" cy="672465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6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46061" y="2476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700" y="171450"/>
            <a:ext cx="451485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latin typeface="e-Ukraine Light" pitchFamily="50" charset="-52"/>
              </a:rPr>
              <a:t>	Головне </a:t>
            </a:r>
            <a:r>
              <a:rPr lang="ru-RU" sz="1500" dirty="0" err="1" smtClean="0">
                <a:latin typeface="e-Ukraine Light" pitchFamily="50" charset="-52"/>
              </a:rPr>
              <a:t>управління</a:t>
            </a:r>
            <a:r>
              <a:rPr lang="ru-RU" sz="1500" dirty="0" smtClean="0">
                <a:latin typeface="e-Ukraine Light" pitchFamily="50" charset="-52"/>
              </a:rPr>
              <a:t> ДПС у м. </a:t>
            </a:r>
            <a:r>
              <a:rPr lang="ru-RU" sz="1500" dirty="0" err="1" smtClean="0">
                <a:latin typeface="e-Ukraine Light" pitchFamily="50" charset="-52"/>
              </a:rPr>
              <a:t>Києві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повідомляє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– </a:t>
            </a:r>
            <a:r>
              <a:rPr lang="ru-RU" sz="1500" dirty="0" err="1" smtClean="0">
                <a:latin typeface="e-Ukraine Light" pitchFamily="50" charset="-52"/>
              </a:rPr>
              <a:t>резиденти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України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належать до </a:t>
            </a:r>
            <a:r>
              <a:rPr lang="ru-RU" sz="1500" dirty="0" err="1" smtClean="0">
                <a:latin typeface="e-Ukraine Light" pitchFamily="50" charset="-52"/>
              </a:rPr>
              <a:t>міжнародної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групи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компаній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далі</a:t>
            </a:r>
            <a:r>
              <a:rPr lang="ru-RU" sz="1500" dirty="0" smtClean="0">
                <a:latin typeface="e-Ukraine Light" pitchFamily="50" charset="-52"/>
              </a:rPr>
              <a:t> – МГК), у </a:t>
            </a:r>
            <a:r>
              <a:rPr lang="ru-RU" sz="1500" dirty="0" err="1" smtClean="0">
                <a:latin typeface="e-Ukraine Light" pitchFamily="50" charset="-52"/>
              </a:rPr>
              <a:t>випадках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визначених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підпунктом</a:t>
            </a:r>
            <a:r>
              <a:rPr lang="ru-RU" sz="1500" dirty="0" smtClean="0">
                <a:latin typeface="e-Ukraine Light" pitchFamily="50" charset="-52"/>
              </a:rPr>
              <a:t> 39.4.10 пункту 39.4 </a:t>
            </a:r>
            <a:r>
              <a:rPr lang="ru-RU" sz="1500" dirty="0" err="1" smtClean="0">
                <a:latin typeface="e-Ukraine Light" pitchFamily="50" charset="-52"/>
              </a:rPr>
              <a:t>статті</a:t>
            </a:r>
            <a:r>
              <a:rPr lang="ru-RU" sz="1500" dirty="0" smtClean="0">
                <a:latin typeface="e-Ukraine Light" pitchFamily="50" charset="-52"/>
              </a:rPr>
              <a:t> 39 </a:t>
            </a:r>
            <a:r>
              <a:rPr lang="ru-RU" sz="1500" dirty="0" err="1" smtClean="0">
                <a:latin typeface="e-Ukraine Light" pitchFamily="50" charset="-52"/>
              </a:rPr>
              <a:t>Податкового</a:t>
            </a:r>
            <a:r>
              <a:rPr lang="ru-RU" sz="1500" dirty="0" smtClean="0">
                <a:latin typeface="e-Ukraine Light" pitchFamily="50" charset="-52"/>
              </a:rPr>
              <a:t> кодексу </a:t>
            </a:r>
            <a:r>
              <a:rPr lang="ru-RU" sz="1500" dirty="0" err="1" smtClean="0">
                <a:latin typeface="e-Ukraine Light" pitchFamily="50" charset="-52"/>
              </a:rPr>
              <a:t>України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далі</a:t>
            </a:r>
            <a:r>
              <a:rPr lang="ru-RU" sz="1500" dirty="0" smtClean="0">
                <a:latin typeface="e-Ukraine Light" pitchFamily="50" charset="-52"/>
              </a:rPr>
              <a:t> – Кодекс) </a:t>
            </a:r>
            <a:r>
              <a:rPr lang="ru-RU" sz="1500" dirty="0" err="1" smtClean="0">
                <a:latin typeface="e-Ukraine Light" pitchFamily="50" charset="-52"/>
              </a:rPr>
              <a:t>зобов’язані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подавати</a:t>
            </a:r>
            <a:r>
              <a:rPr lang="ru-RU" sz="1500" dirty="0" smtClean="0">
                <a:latin typeface="e-Ukraine Light" pitchFamily="50" charset="-52"/>
              </a:rPr>
              <a:t> до центрального органу </a:t>
            </a:r>
            <a:r>
              <a:rPr lang="ru-RU" sz="1500" dirty="0" err="1" smtClean="0">
                <a:latin typeface="e-Ukraine Light" pitchFamily="50" charset="-52"/>
              </a:rPr>
              <a:t>виконавчої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влади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реалізує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державну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політику</a:t>
            </a:r>
            <a:r>
              <a:rPr lang="ru-RU" sz="1500" dirty="0" smtClean="0">
                <a:latin typeface="e-Ukraine Light" pitchFamily="50" charset="-52"/>
              </a:rPr>
              <a:t>, в </a:t>
            </a:r>
            <a:r>
              <a:rPr lang="ru-RU" sz="1500" dirty="0" err="1" smtClean="0">
                <a:latin typeface="e-Ukraine Light" pitchFamily="50" charset="-52"/>
              </a:rPr>
              <a:t>електронній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формі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дотриманням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вимог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законів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України</a:t>
            </a:r>
            <a:r>
              <a:rPr lang="ru-RU" sz="1500" dirty="0" smtClean="0">
                <a:latin typeface="e-Ukraine Light" pitchFamily="50" charset="-52"/>
              </a:rPr>
              <a:t> «Про </a:t>
            </a:r>
            <a:r>
              <a:rPr lang="ru-RU" sz="1500" dirty="0" err="1" smtClean="0">
                <a:latin typeface="e-Ukraine Light" pitchFamily="50" charset="-52"/>
              </a:rPr>
              <a:t>електронні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документи</a:t>
            </a:r>
            <a:r>
              <a:rPr lang="ru-RU" sz="1500" dirty="0" smtClean="0">
                <a:latin typeface="e-Ukraine Light" pitchFamily="50" charset="-52"/>
              </a:rPr>
              <a:t> та </a:t>
            </a:r>
            <a:r>
              <a:rPr lang="ru-RU" sz="1500" dirty="0" err="1" smtClean="0">
                <a:latin typeface="e-Ukraine Light" pitchFamily="50" charset="-52"/>
              </a:rPr>
              <a:t>електронний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документообіг</a:t>
            </a:r>
            <a:r>
              <a:rPr lang="ru-RU" sz="1500" dirty="0" smtClean="0">
                <a:latin typeface="e-Ukraine Light" pitchFamily="50" charset="-52"/>
              </a:rPr>
              <a:t>» </a:t>
            </a:r>
            <a:r>
              <a:rPr lang="ru-RU" sz="1500" dirty="0" err="1" smtClean="0">
                <a:latin typeface="e-Ukraine Light" pitchFamily="50" charset="-52"/>
              </a:rPr>
              <a:t>та</a:t>
            </a:r>
            <a:r>
              <a:rPr lang="ru-RU" sz="1500" dirty="0" smtClean="0">
                <a:latin typeface="e-Ukraine Light" pitchFamily="50" charset="-52"/>
              </a:rPr>
              <a:t> «Про </a:t>
            </a:r>
            <a:r>
              <a:rPr lang="ru-RU" sz="1500" dirty="0" err="1" smtClean="0">
                <a:latin typeface="e-Ukraine Light" pitchFamily="50" charset="-52"/>
              </a:rPr>
              <a:t>електронні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довірчі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послуги</a:t>
            </a:r>
            <a:r>
              <a:rPr lang="ru-RU" sz="1500" dirty="0" smtClean="0">
                <a:latin typeface="e-Ukraine Light" pitchFamily="50" charset="-52"/>
              </a:rPr>
              <a:t>», </a:t>
            </a:r>
            <a:r>
              <a:rPr lang="ru-RU" sz="1500" dirty="0" err="1" smtClean="0">
                <a:latin typeface="e-Ukraine Light" pitchFamily="50" charset="-52"/>
              </a:rPr>
              <a:t>звіт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розрізі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країн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міжнародної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групи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компаній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далі</a:t>
            </a:r>
            <a:r>
              <a:rPr lang="ru-RU" sz="1500" dirty="0" smtClean="0">
                <a:latin typeface="e-Ukraine Light" pitchFamily="50" charset="-52"/>
              </a:rPr>
              <a:t> – </a:t>
            </a:r>
            <a:r>
              <a:rPr lang="ru-RU" sz="1500" dirty="0" err="1" smtClean="0">
                <a:latin typeface="e-Ukraine Light" pitchFamily="50" charset="-52"/>
              </a:rPr>
              <a:t>Звіт</a:t>
            </a:r>
            <a:r>
              <a:rPr lang="ru-RU" sz="1500" dirty="0" smtClean="0">
                <a:latin typeface="e-Ukraine Light" pitchFamily="50" charset="-52"/>
              </a:rPr>
              <a:t> МГК).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Звіт</a:t>
            </a:r>
            <a:r>
              <a:rPr lang="ru-RU" sz="1500" dirty="0" smtClean="0">
                <a:latin typeface="e-Ukraine Light" pitchFamily="50" charset="-52"/>
              </a:rPr>
              <a:t> МГК </a:t>
            </a:r>
            <a:r>
              <a:rPr lang="ru-RU" sz="1500" dirty="0" err="1" smtClean="0">
                <a:latin typeface="e-Ukraine Light" pitchFamily="50" charset="-52"/>
              </a:rPr>
              <a:t>подається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разі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якщо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сукупний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консолідований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дохід</a:t>
            </a:r>
            <a:r>
              <a:rPr lang="ru-RU" sz="1500" dirty="0" smtClean="0">
                <a:latin typeface="e-Ukraine Light" pitchFamily="50" charset="-52"/>
              </a:rPr>
              <a:t> МГК, до </a:t>
            </a:r>
            <a:r>
              <a:rPr lang="ru-RU" sz="1500" dirty="0" err="1" smtClean="0">
                <a:latin typeface="e-Ukraine Light" pitchFamily="50" charset="-52"/>
              </a:rPr>
              <a:t>якої</a:t>
            </a:r>
            <a:r>
              <a:rPr lang="ru-RU" sz="1500" dirty="0" smtClean="0">
                <a:latin typeface="e-Ukraine Light" pitchFamily="50" charset="-52"/>
              </a:rPr>
              <a:t> входить </a:t>
            </a:r>
            <a:r>
              <a:rPr lang="ru-RU" sz="1500" dirty="0" err="1" smtClean="0">
                <a:latin typeface="e-Ukraine Light" pitchFamily="50" charset="-52"/>
              </a:rPr>
              <a:t>платник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, за </a:t>
            </a:r>
            <a:r>
              <a:rPr lang="ru-RU" sz="1500" dirty="0" err="1" smtClean="0">
                <a:latin typeface="e-Ukraine Light" pitchFamily="50" charset="-52"/>
              </a:rPr>
              <a:t>фінансовий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рік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передує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звітному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розрахований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згідно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із</a:t>
            </a:r>
            <a:r>
              <a:rPr lang="ru-RU" sz="1500" dirty="0" smtClean="0">
                <a:latin typeface="e-Ukraine Light" pitchFamily="50" charset="-52"/>
              </a:rPr>
              <a:t> стандартами </a:t>
            </a:r>
            <a:r>
              <a:rPr lang="ru-RU" sz="1500" dirty="0" err="1" smtClean="0">
                <a:latin typeface="e-Ukraine Light" pitchFamily="50" charset="-52"/>
              </a:rPr>
              <a:t>бухгалтерського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обліку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які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застосовує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материнська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компанія</a:t>
            </a:r>
            <a:r>
              <a:rPr lang="ru-RU" sz="1500" dirty="0" smtClean="0">
                <a:latin typeface="e-Ukraine Light" pitchFamily="50" charset="-52"/>
              </a:rPr>
              <a:t> МГК (за </a:t>
            </a:r>
            <a:r>
              <a:rPr lang="ru-RU" sz="1500" dirty="0" err="1" smtClean="0">
                <a:latin typeface="e-Ukraine Light" pitchFamily="50" charset="-52"/>
              </a:rPr>
              <a:t>відсутності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інформації</a:t>
            </a:r>
            <a:r>
              <a:rPr lang="ru-RU" sz="1500" dirty="0" smtClean="0">
                <a:latin typeface="e-Ukraine Light" pitchFamily="50" charset="-52"/>
              </a:rPr>
              <a:t> – </a:t>
            </a:r>
            <a:r>
              <a:rPr lang="ru-RU" sz="1500" dirty="0" err="1" smtClean="0">
                <a:latin typeface="e-Ukraine Light" pitchFamily="50" charset="-52"/>
              </a:rPr>
              <a:t>відповідно</a:t>
            </a:r>
            <a:r>
              <a:rPr lang="ru-RU" sz="1500" dirty="0" smtClean="0">
                <a:latin typeface="e-Ukraine Light" pitchFamily="50" charset="-52"/>
              </a:rPr>
              <a:t> до </a:t>
            </a:r>
            <a:r>
              <a:rPr lang="ru-RU" sz="1500" dirty="0" err="1" smtClean="0">
                <a:latin typeface="e-Ukraine Light" pitchFamily="50" charset="-52"/>
              </a:rPr>
              <a:t>міжнародних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стандартів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бухгалтерського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обліку</a:t>
            </a:r>
            <a:r>
              <a:rPr lang="ru-RU" sz="1500" dirty="0" smtClean="0">
                <a:latin typeface="e-Ukraine Light" pitchFamily="50" charset="-52"/>
              </a:rPr>
              <a:t>), </a:t>
            </a:r>
            <a:r>
              <a:rPr lang="ru-RU" sz="1500" dirty="0" err="1" smtClean="0">
                <a:latin typeface="e-Ukraine Light" pitchFamily="50" charset="-52"/>
              </a:rPr>
              <a:t>дорівнює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перевищує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відповідний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показник</a:t>
            </a:r>
            <a:endParaRPr lang="ru-RU" sz="1500" dirty="0">
              <a:latin typeface="e-Ukraine Light" pitchFamily="50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38750" y="180975"/>
            <a:ext cx="466725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Слід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зауважити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тимчасово</a:t>
            </a:r>
            <a:r>
              <a:rPr lang="ru-RU" sz="1500" dirty="0" smtClean="0">
                <a:latin typeface="e-Ukraine Light" pitchFamily="50" charset="-52"/>
              </a:rPr>
              <a:t>, на </a:t>
            </a:r>
            <a:r>
              <a:rPr lang="ru-RU" sz="1500" dirty="0" err="1" smtClean="0">
                <a:latin typeface="e-Ukraine Light" pitchFamily="50" charset="-52"/>
              </a:rPr>
              <a:t>період</a:t>
            </a:r>
            <a:r>
              <a:rPr lang="ru-RU" sz="1500" dirty="0" smtClean="0">
                <a:latin typeface="e-Ukraine Light" pitchFamily="50" charset="-52"/>
              </a:rPr>
              <a:t> до </a:t>
            </a:r>
            <a:r>
              <a:rPr lang="ru-RU" sz="1500" dirty="0" err="1" smtClean="0">
                <a:latin typeface="e-Ukraine Light" pitchFamily="50" charset="-52"/>
              </a:rPr>
              <a:t>припинення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скасування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воєнного</a:t>
            </a:r>
            <a:r>
              <a:rPr lang="ru-RU" sz="1500" dirty="0" smtClean="0">
                <a:latin typeface="e-Ukraine Light" pitchFamily="50" charset="-52"/>
              </a:rPr>
              <a:t> стану, </a:t>
            </a:r>
            <a:r>
              <a:rPr lang="ru-RU" sz="1500" dirty="0" err="1" smtClean="0">
                <a:latin typeface="e-Ukraine Light" pitchFamily="50" charset="-52"/>
              </a:rPr>
              <a:t>діють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особливі</a:t>
            </a:r>
            <a:r>
              <a:rPr lang="ru-RU" sz="1500" dirty="0" smtClean="0">
                <a:latin typeface="e-Ukraine Light" pitchFamily="50" charset="-52"/>
              </a:rPr>
              <a:t> правила </a:t>
            </a:r>
            <a:r>
              <a:rPr lang="ru-RU" sz="1500" dirty="0" err="1" smtClean="0">
                <a:latin typeface="e-Ukraine Light" pitchFamily="50" charset="-52"/>
              </a:rPr>
              <a:t>притягнення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до </a:t>
            </a:r>
            <a:r>
              <a:rPr lang="ru-RU" sz="1500" dirty="0" err="1" smtClean="0">
                <a:latin typeface="e-Ukraine Light" pitchFamily="50" charset="-52"/>
              </a:rPr>
              <a:t>відповідальності</a:t>
            </a:r>
            <a:r>
              <a:rPr lang="ru-RU" sz="1500" dirty="0" smtClean="0">
                <a:latin typeface="e-Ukraine Light" pitchFamily="50" charset="-52"/>
              </a:rPr>
              <a:t> за </a:t>
            </a:r>
            <a:r>
              <a:rPr lang="ru-RU" sz="1500" dirty="0" err="1" smtClean="0">
                <a:latin typeface="e-Ukraine Light" pitchFamily="50" charset="-52"/>
              </a:rPr>
              <a:t>порушення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законодавства</a:t>
            </a:r>
            <a:r>
              <a:rPr lang="ru-RU" sz="1500" dirty="0" smtClean="0">
                <a:latin typeface="e-Ukraine Light" pitchFamily="50" charset="-52"/>
              </a:rPr>
              <a:t>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Нормами Кодексу (пункт 69 </a:t>
            </a:r>
            <a:r>
              <a:rPr lang="ru-RU" sz="1500" dirty="0" err="1" smtClean="0">
                <a:latin typeface="e-Ukraine Light" pitchFamily="50" charset="-52"/>
              </a:rPr>
              <a:t>підрозділу</a:t>
            </a:r>
            <a:r>
              <a:rPr lang="ru-RU" sz="1500" dirty="0" smtClean="0">
                <a:latin typeface="e-Ukraine Light" pitchFamily="50" charset="-52"/>
              </a:rPr>
              <a:t> 10 </a:t>
            </a:r>
            <a:r>
              <a:rPr lang="ru-RU" sz="1500" dirty="0" err="1" smtClean="0">
                <a:latin typeface="e-Ukraine Light" pitchFamily="50" charset="-52"/>
              </a:rPr>
              <a:t>розділу</a:t>
            </a:r>
            <a:r>
              <a:rPr lang="ru-RU" sz="1500" dirty="0" smtClean="0">
                <a:latin typeface="e-Ukraine Light" pitchFamily="50" charset="-52"/>
              </a:rPr>
              <a:t> ХХ «</a:t>
            </a:r>
            <a:r>
              <a:rPr lang="ru-RU" sz="1500" dirty="0" err="1" smtClean="0">
                <a:latin typeface="e-Ukraine Light" pitchFamily="50" charset="-52"/>
              </a:rPr>
              <a:t>Перехідних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положень</a:t>
            </a:r>
            <a:r>
              <a:rPr lang="ru-RU" sz="1500" dirty="0" smtClean="0">
                <a:latin typeface="e-Ukraine Light" pitchFamily="50" charset="-52"/>
              </a:rPr>
              <a:t>») </a:t>
            </a:r>
            <a:r>
              <a:rPr lang="ru-RU" sz="1500" dirty="0" err="1" smtClean="0">
                <a:latin typeface="e-Ukraine Light" pitchFamily="50" charset="-52"/>
              </a:rPr>
              <a:t>визначено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разі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відсутності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можливості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своєчасно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виконати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свій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обов’язок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зокрема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щодо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звітності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він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звільняється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передбаченої</a:t>
            </a:r>
            <a:r>
              <a:rPr lang="ru-RU" sz="1500" dirty="0" smtClean="0">
                <a:latin typeface="e-Ukraine Light" pitchFamily="50" charset="-52"/>
              </a:rPr>
              <a:t> Кодексом </a:t>
            </a:r>
            <a:r>
              <a:rPr lang="ru-RU" sz="1500" dirty="0" err="1" smtClean="0">
                <a:latin typeface="e-Ukraine Light" pitchFamily="50" charset="-52"/>
              </a:rPr>
              <a:t>відповідальності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обов’язковим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виконанням</a:t>
            </a:r>
            <a:r>
              <a:rPr lang="ru-RU" sz="1500" dirty="0" smtClean="0">
                <a:latin typeface="e-Ukraine Light" pitchFamily="50" charset="-52"/>
              </a:rPr>
              <a:t> таких </a:t>
            </a:r>
            <a:r>
              <a:rPr lang="ru-RU" sz="1500" dirty="0" err="1" smtClean="0">
                <a:latin typeface="e-Ukraine Light" pitchFamily="50" charset="-52"/>
              </a:rPr>
              <a:t>обов’язків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протягом</a:t>
            </a:r>
            <a:r>
              <a:rPr lang="ru-RU" sz="1500" dirty="0" smtClean="0">
                <a:latin typeface="e-Ukraine Light" pitchFamily="50" charset="-52"/>
              </a:rPr>
              <a:t> шести </a:t>
            </a:r>
            <a:r>
              <a:rPr lang="ru-RU" sz="1500" dirty="0" err="1" smtClean="0">
                <a:latin typeface="e-Ukraine Light" pitchFamily="50" charset="-52"/>
              </a:rPr>
              <a:t>місяців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після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припинення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скасування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воєнного</a:t>
            </a:r>
            <a:r>
              <a:rPr lang="ru-RU" sz="1500" dirty="0" smtClean="0">
                <a:latin typeface="e-Ukraine Light" pitchFamily="50" charset="-52"/>
              </a:rPr>
              <a:t> стану в </a:t>
            </a:r>
            <a:r>
              <a:rPr lang="ru-RU" sz="1500" dirty="0" err="1" smtClean="0">
                <a:latin typeface="e-Ukraine Light" pitchFamily="50" charset="-52"/>
              </a:rPr>
              <a:t>Україні</a:t>
            </a:r>
            <a:r>
              <a:rPr lang="ru-RU" sz="1500" dirty="0" smtClean="0">
                <a:latin typeface="e-Ukraine Light" pitchFamily="50" charset="-52"/>
              </a:rPr>
              <a:t>.  					Порядок </a:t>
            </a:r>
            <a:r>
              <a:rPr lang="ru-RU" sz="1500" dirty="0" err="1" smtClean="0">
                <a:latin typeface="e-Ukraine Light" pitchFamily="50" charset="-52"/>
              </a:rPr>
              <a:t>підтвердження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можливості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чи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неможливості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виконання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платником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обов’язків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визначених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підпунктом</a:t>
            </a:r>
            <a:r>
              <a:rPr lang="ru-RU" sz="1500" dirty="0" smtClean="0">
                <a:latin typeface="e-Ukraine Light" pitchFamily="50" charset="-52"/>
              </a:rPr>
              <a:t> 69.1 пункту 69 </a:t>
            </a:r>
            <a:r>
              <a:rPr lang="ru-RU" sz="1500" dirty="0" err="1" smtClean="0">
                <a:latin typeface="e-Ukraine Light" pitchFamily="50" charset="-52"/>
              </a:rPr>
              <a:t>підрозділу</a:t>
            </a:r>
            <a:r>
              <a:rPr lang="ru-RU" sz="1500" dirty="0" smtClean="0">
                <a:latin typeface="e-Ukraine Light" pitchFamily="50" charset="-52"/>
              </a:rPr>
              <a:t> 10 </a:t>
            </a:r>
            <a:r>
              <a:rPr lang="ru-RU" sz="1500" dirty="0" err="1" smtClean="0">
                <a:latin typeface="e-Ukraine Light" pitchFamily="50" charset="-52"/>
              </a:rPr>
              <a:t>розділу</a:t>
            </a:r>
            <a:r>
              <a:rPr lang="ru-RU" sz="1500" dirty="0" smtClean="0">
                <a:latin typeface="e-Ukraine Light" pitchFamily="50" charset="-52"/>
              </a:rPr>
              <a:t> ХХ «</a:t>
            </a:r>
            <a:r>
              <a:rPr lang="ru-RU" sz="1500" dirty="0" err="1" smtClean="0">
                <a:latin typeface="e-Ukraine Light" pitchFamily="50" charset="-52"/>
              </a:rPr>
              <a:t>Перехідні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положення</a:t>
            </a:r>
            <a:r>
              <a:rPr lang="ru-RU" sz="1500" dirty="0" smtClean="0">
                <a:latin typeface="e-Ukraine Light" pitchFamily="50" charset="-52"/>
              </a:rPr>
              <a:t>» Кодексу, та </a:t>
            </a:r>
            <a:r>
              <a:rPr lang="ru-RU" sz="1500" dirty="0" err="1" smtClean="0">
                <a:latin typeface="e-Ukraine Light" pitchFamily="50" charset="-52"/>
              </a:rPr>
              <a:t>перелік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документів</a:t>
            </a:r>
            <a:r>
              <a:rPr lang="ru-RU" sz="1500" dirty="0" smtClean="0">
                <a:latin typeface="e-Ukraine Light" pitchFamily="50" charset="-52"/>
              </a:rPr>
              <a:t> на </a:t>
            </a:r>
            <a:r>
              <a:rPr lang="ru-RU" sz="1500" dirty="0" err="1" smtClean="0">
                <a:latin typeface="e-Ukraine Light" pitchFamily="50" charset="-52"/>
              </a:rPr>
              <a:t>підтвердження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затверджено</a:t>
            </a:r>
            <a:r>
              <a:rPr lang="ru-RU" sz="1500" dirty="0" smtClean="0">
                <a:latin typeface="e-Ukraine Light" pitchFamily="50" charset="-52"/>
              </a:rPr>
              <a:t> наказом </a:t>
            </a:r>
            <a:r>
              <a:rPr lang="ru-RU" sz="1500" dirty="0" err="1" smtClean="0">
                <a:latin typeface="e-Ukraine Light" pitchFamily="50" charset="-52"/>
              </a:rPr>
              <a:t>Мінфіну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</a:t>
            </a:r>
            <a:r>
              <a:rPr lang="ru-RU" sz="1500" dirty="0" smtClean="0">
                <a:latin typeface="e-Ukraine Light" pitchFamily="50" charset="-52"/>
              </a:rPr>
              <a:t> 29.07.2022 № 225. </a:t>
            </a: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40970" y="209548"/>
            <a:ext cx="4793934" cy="6648451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3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155586" y="215287"/>
            <a:ext cx="4597988" cy="6642713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4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0E9D96F-3DE8-4417-9595-2A67DB70D5D3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B6365EE5-61B6-4672-AA2C-19B58DE21C70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19775" y="2183690"/>
            <a:ext cx="371474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81600" y="285750"/>
            <a:ext cx="45815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e-Ukraine Light" pitchFamily="50" charset="-52"/>
              </a:rPr>
              <a:t>	</a:t>
            </a:r>
          </a:p>
          <a:p>
            <a:pPr algn="just"/>
            <a:endParaRPr lang="ru-RU" sz="1400" dirty="0" smtClean="0">
              <a:latin typeface="e-Ukraine Light" pitchFamily="50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0500" y="314324"/>
            <a:ext cx="4714875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latin typeface="e-Ukraine Light" pitchFamily="50" charset="-52"/>
              </a:rPr>
              <a:t>року, за </a:t>
            </a:r>
            <a:r>
              <a:rPr lang="ru-RU" sz="1500" dirty="0" err="1" smtClean="0">
                <a:latin typeface="e-Ukraine Light" pitchFamily="50" charset="-52"/>
              </a:rPr>
              <a:t>який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має</a:t>
            </a:r>
            <a:r>
              <a:rPr lang="ru-RU" sz="1500" dirty="0" smtClean="0">
                <a:latin typeface="e-Ukraine Light" pitchFamily="50" charset="-52"/>
              </a:rPr>
              <a:t> бути </a:t>
            </a:r>
            <a:r>
              <a:rPr lang="ru-RU" sz="1500" dirty="0" err="1" smtClean="0">
                <a:latin typeface="e-Ukraine Light" pitchFamily="50" charset="-52"/>
              </a:rPr>
              <a:t>поданий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</a:t>
            </a:r>
            <a:r>
              <a:rPr lang="ru-RU" sz="1500" dirty="0" smtClean="0">
                <a:latin typeface="e-Ukraine Light" pitchFamily="50" charset="-52"/>
              </a:rPr>
              <a:t> МГК;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 </a:t>
            </a:r>
          </a:p>
          <a:p>
            <a:pPr algn="just">
              <a:buFontTx/>
              <a:buChar char="-"/>
            </a:pPr>
            <a:r>
              <a:rPr lang="ru-RU" sz="1500" dirty="0" err="1" smtClean="0">
                <a:latin typeface="e-Ukraine Light" pitchFamily="50" charset="-52"/>
              </a:rPr>
              <a:t>між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Україною</a:t>
            </a:r>
            <a:r>
              <a:rPr lang="ru-RU" sz="1500" dirty="0" smtClean="0">
                <a:latin typeface="e-Ukraine Light" pitchFamily="50" charset="-52"/>
              </a:rPr>
              <a:t> та </a:t>
            </a:r>
            <a:r>
              <a:rPr lang="ru-RU" sz="1500" dirty="0" err="1" smtClean="0">
                <a:latin typeface="e-Ukraine Light" pitchFamily="50" charset="-52"/>
              </a:rPr>
              <a:t>відповідною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іноземною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юрисдикцією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резидентства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материнської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компанії</a:t>
            </a:r>
            <a:r>
              <a:rPr lang="ru-RU" sz="1500" dirty="0" smtClean="0">
                <a:latin typeface="e-Ukraine Light" pitchFamily="50" charset="-52"/>
              </a:rPr>
              <a:t> МГК </a:t>
            </a:r>
            <a:r>
              <a:rPr lang="ru-RU" sz="1500" dirty="0" err="1" smtClean="0">
                <a:latin typeface="e-Ukraine Light" pitchFamily="50" charset="-52"/>
              </a:rPr>
              <a:t>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чинний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міжнародний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договір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містить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положення</a:t>
            </a:r>
            <a:r>
              <a:rPr lang="ru-RU" sz="1500" dirty="0" smtClean="0">
                <a:latin typeface="e-Ukraine Light" pitchFamily="50" charset="-52"/>
              </a:rPr>
              <a:t> про </a:t>
            </a:r>
            <a:r>
              <a:rPr lang="ru-RU" sz="1500" dirty="0" err="1" smtClean="0">
                <a:latin typeface="e-Ukraine Light" pitchFamily="50" charset="-52"/>
              </a:rPr>
              <a:t>обмін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інформацією</a:t>
            </a:r>
            <a:r>
              <a:rPr lang="ru-RU" sz="1500" dirty="0" smtClean="0">
                <a:latin typeface="e-Ukraine Light" pitchFamily="50" charset="-52"/>
              </a:rPr>
              <a:t> для </a:t>
            </a:r>
            <a:r>
              <a:rPr lang="ru-RU" sz="1500" dirty="0" err="1" smtClean="0">
                <a:latin typeface="e-Ukraine Light" pitchFamily="50" charset="-52"/>
              </a:rPr>
              <a:t>податкових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цілей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але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наявні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факти</a:t>
            </a:r>
            <a:r>
              <a:rPr lang="ru-RU" sz="1500" dirty="0" smtClean="0">
                <a:latin typeface="e-Ukraine Light" pitchFamily="50" charset="-52"/>
              </a:rPr>
              <a:t> системного </a:t>
            </a:r>
            <a:r>
              <a:rPr lang="ru-RU" sz="1500" dirty="0" err="1" smtClean="0">
                <a:latin typeface="e-Ukraine Light" pitchFamily="50" charset="-52"/>
              </a:rPr>
              <a:t>невиконання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відповідної</a:t>
            </a:r>
            <a:r>
              <a:rPr lang="ru-RU" sz="1500" dirty="0" smtClean="0">
                <a:latin typeface="e-Ukraine Light" pitchFamily="50" charset="-52"/>
              </a:rPr>
              <a:t> угоди </a:t>
            </a:r>
            <a:r>
              <a:rPr lang="en-US" sz="1500" dirty="0" smtClean="0">
                <a:latin typeface="e-Ukraine Light" pitchFamily="50" charset="-52"/>
              </a:rPr>
              <a:t>QCAA.</a:t>
            </a:r>
            <a:endParaRPr lang="uk-UA" sz="1500" dirty="0" smtClean="0">
              <a:latin typeface="e-Ukraine Light" pitchFamily="50" charset="-52"/>
            </a:endParaRPr>
          </a:p>
          <a:p>
            <a:pPr algn="just"/>
            <a:r>
              <a:rPr lang="en-US" sz="1500" dirty="0" smtClean="0">
                <a:latin typeface="e-Ukraine Light" pitchFamily="50" charset="-52"/>
              </a:rPr>
              <a:t>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Звіт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smtClean="0">
                <a:latin typeface="e-Ukraine Light" pitchFamily="50" charset="-52"/>
              </a:rPr>
              <a:t>МГК </a:t>
            </a:r>
            <a:r>
              <a:rPr lang="ru-RU" sz="1500" dirty="0" err="1" smtClean="0">
                <a:latin typeface="e-Ukraine Light" pitchFamily="50" charset="-52"/>
              </a:rPr>
              <a:t>складається</a:t>
            </a:r>
            <a:r>
              <a:rPr lang="ru-RU" sz="1500" dirty="0" smtClean="0">
                <a:latin typeface="e-Ukraine Light" pitchFamily="50" charset="-52"/>
              </a:rPr>
              <a:t> за </a:t>
            </a:r>
            <a:r>
              <a:rPr lang="ru-RU" sz="1500" dirty="0" err="1" smtClean="0">
                <a:latin typeface="e-Ukraine Light" pitchFamily="50" charset="-52"/>
              </a:rPr>
              <a:t>фінансовий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рік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встановлений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материнською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компанією</a:t>
            </a:r>
            <a:r>
              <a:rPr lang="ru-RU" sz="1500" dirty="0" smtClean="0">
                <a:latin typeface="e-Ukraine Light" pitchFamily="50" charset="-52"/>
              </a:rPr>
              <a:t> МГК,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може</a:t>
            </a:r>
            <a:r>
              <a:rPr lang="ru-RU" sz="1500" dirty="0" smtClean="0">
                <a:latin typeface="e-Ukraine Light" pitchFamily="50" charset="-52"/>
              </a:rPr>
              <a:t> не </a:t>
            </a:r>
            <a:r>
              <a:rPr lang="ru-RU" sz="1500" dirty="0" err="1" smtClean="0">
                <a:latin typeface="e-Ukraine Light" pitchFamily="50" charset="-52"/>
              </a:rPr>
              <a:t>збігатися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календарним</a:t>
            </a:r>
            <a:r>
              <a:rPr lang="ru-RU" sz="1500" dirty="0" smtClean="0">
                <a:latin typeface="e-Ukraine Light" pitchFamily="50" charset="-52"/>
              </a:rPr>
              <a:t> роком, та </a:t>
            </a:r>
            <a:r>
              <a:rPr lang="ru-RU" sz="1500" dirty="0" err="1" smtClean="0">
                <a:latin typeface="e-Ukraine Light" pitchFamily="50" charset="-52"/>
              </a:rPr>
              <a:t>подається</a:t>
            </a:r>
            <a:r>
              <a:rPr lang="ru-RU" sz="1500" dirty="0" smtClean="0">
                <a:latin typeface="e-Ukraine Light" pitchFamily="50" charset="-52"/>
              </a:rPr>
              <a:t> не </a:t>
            </a:r>
            <a:r>
              <a:rPr lang="ru-RU" sz="1500" dirty="0" err="1" smtClean="0">
                <a:latin typeface="e-Ukraine Light" pitchFamily="50" charset="-52"/>
              </a:rPr>
              <a:t>пізніше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дванадцяти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місяців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після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останнього</a:t>
            </a:r>
            <a:r>
              <a:rPr lang="ru-RU" sz="1500" dirty="0" smtClean="0">
                <a:latin typeface="e-Ukraine Light" pitchFamily="50" charset="-52"/>
              </a:rPr>
              <a:t> дня такого </a:t>
            </a:r>
            <a:r>
              <a:rPr lang="ru-RU" sz="1500" dirty="0" err="1" smtClean="0">
                <a:latin typeface="e-Ukraine Light" pitchFamily="50" charset="-52"/>
              </a:rPr>
              <a:t>фінансового</a:t>
            </a:r>
            <a:r>
              <a:rPr lang="ru-RU" sz="1500" dirty="0" smtClean="0">
                <a:latin typeface="e-Ukraine Light" pitchFamily="50" charset="-52"/>
              </a:rPr>
              <a:t> року</a:t>
            </a:r>
            <a:br>
              <a:rPr lang="ru-RU" sz="1500" dirty="0" smtClean="0">
                <a:latin typeface="e-Ukraine Light" pitchFamily="50" charset="-52"/>
              </a:rPr>
            </a:br>
            <a:r>
              <a:rPr lang="ru-RU" sz="1500" dirty="0" smtClean="0">
                <a:latin typeface="e-Ukraine Light" pitchFamily="50" charset="-52"/>
              </a:rPr>
              <a:t>(у </a:t>
            </a:r>
            <a:r>
              <a:rPr lang="ru-RU" sz="1500" dirty="0" err="1" smtClean="0">
                <a:latin typeface="e-Ukraine Light" pitchFamily="50" charset="-52"/>
              </a:rPr>
              <a:t>разі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відсутності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відомостей</a:t>
            </a:r>
            <a:r>
              <a:rPr lang="ru-RU" sz="1500" dirty="0" smtClean="0">
                <a:latin typeface="e-Ukraine Light" pitchFamily="50" charset="-52"/>
              </a:rPr>
              <a:t> про </a:t>
            </a:r>
            <a:r>
              <a:rPr lang="ru-RU" sz="1500" dirty="0" err="1" smtClean="0">
                <a:latin typeface="e-Ukraine Light" pitchFamily="50" charset="-52"/>
              </a:rPr>
              <a:t>встановлений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материнською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компанією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міжнародної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групи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фінансовий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рік</a:t>
            </a:r>
            <a:r>
              <a:rPr lang="ru-RU" sz="1500" dirty="0" smtClean="0">
                <a:latin typeface="e-Ukraine Light" pitchFamily="50" charset="-52"/>
              </a:rPr>
              <a:t> – </a:t>
            </a:r>
            <a:r>
              <a:rPr lang="ru-RU" sz="1500" dirty="0" err="1" smtClean="0">
                <a:latin typeface="e-Ukraine Light" pitchFamily="50" charset="-52"/>
              </a:rPr>
              <a:t>протягом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дванадцяти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місяців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після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закінчення</a:t>
            </a:r>
            <a:r>
              <a:rPr lang="ru-RU" sz="1500" dirty="0" smtClean="0">
                <a:latin typeface="e-Ukraine Light" pitchFamily="50" charset="-52"/>
              </a:rPr>
              <a:t> календарного року).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Першим </a:t>
            </a:r>
            <a:r>
              <a:rPr lang="ru-RU" sz="1500" dirty="0" err="1" smtClean="0">
                <a:latin typeface="e-Ukraine Light" pitchFamily="50" charset="-52"/>
              </a:rPr>
              <a:t>звітним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періодом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Звіту</a:t>
            </a:r>
            <a:r>
              <a:rPr lang="ru-RU" sz="1500" dirty="0" smtClean="0">
                <a:latin typeface="e-Ukraine Light" pitchFamily="50" charset="-52"/>
              </a:rPr>
              <a:t> МГК (пункт 53 </a:t>
            </a:r>
            <a:r>
              <a:rPr lang="ru-RU" sz="1500" dirty="0" err="1" smtClean="0">
                <a:latin typeface="e-Ukraine Light" pitchFamily="50" charset="-52"/>
              </a:rPr>
              <a:t>підрозділу</a:t>
            </a:r>
            <a:r>
              <a:rPr lang="ru-RU" sz="1500" dirty="0" smtClean="0">
                <a:latin typeface="e-Ukraine Light" pitchFamily="50" charset="-52"/>
              </a:rPr>
              <a:t> 10 </a:t>
            </a:r>
            <a:r>
              <a:rPr lang="ru-RU" sz="1500" dirty="0" err="1" smtClean="0">
                <a:latin typeface="e-Ukraine Light" pitchFamily="50" charset="-52"/>
              </a:rPr>
              <a:t>розділу</a:t>
            </a:r>
            <a:r>
              <a:rPr lang="ru-RU" sz="1500" dirty="0" smtClean="0">
                <a:latin typeface="e-Ukraine Light" pitchFamily="50" charset="-52"/>
              </a:rPr>
              <a:t> ХХ Кодексу) є: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для   </a:t>
            </a:r>
            <a:r>
              <a:rPr lang="ru-RU" sz="1500" dirty="0" err="1" smtClean="0">
                <a:latin typeface="e-Ukraine Light" pitchFamily="50" charset="-52"/>
              </a:rPr>
              <a:t>резидентів</a:t>
            </a:r>
            <a:r>
              <a:rPr lang="ru-RU" sz="1500" dirty="0" smtClean="0">
                <a:latin typeface="e-Ukraine Light" pitchFamily="50" charset="-52"/>
              </a:rPr>
              <a:t>  </a:t>
            </a:r>
            <a:r>
              <a:rPr lang="ru-RU" sz="1500" dirty="0" err="1" smtClean="0">
                <a:latin typeface="e-Ukraine Light" pitchFamily="50" charset="-52"/>
              </a:rPr>
              <a:t>України</a:t>
            </a:r>
            <a:r>
              <a:rPr lang="ru-RU" sz="1500" dirty="0" smtClean="0">
                <a:latin typeface="e-Ukraine Light" pitchFamily="50" charset="-52"/>
              </a:rPr>
              <a:t> – </a:t>
            </a:r>
            <a:r>
              <a:rPr lang="ru-RU" sz="1500" dirty="0" err="1" smtClean="0">
                <a:latin typeface="e-Ukraine Light" pitchFamily="50" charset="-52"/>
              </a:rPr>
              <a:t>материнських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компаній</a:t>
            </a:r>
            <a:r>
              <a:rPr lang="ru-RU" sz="1500" dirty="0" smtClean="0">
                <a:latin typeface="e-Ukraine Light" pitchFamily="50" charset="-52"/>
              </a:rPr>
              <a:t>  МГК –  </a:t>
            </a:r>
            <a:r>
              <a:rPr lang="ru-RU" sz="1500" dirty="0" err="1" smtClean="0">
                <a:latin typeface="e-Ukraine Light" pitchFamily="50" charset="-52"/>
              </a:rPr>
              <a:t>фінансовий</a:t>
            </a:r>
            <a:r>
              <a:rPr lang="ru-RU" sz="1500" dirty="0" smtClean="0">
                <a:latin typeface="e-Ukraine Light" pitchFamily="50" charset="-52"/>
              </a:rPr>
              <a:t>  </a:t>
            </a:r>
            <a:r>
              <a:rPr lang="ru-RU" sz="1500" dirty="0" err="1" smtClean="0">
                <a:latin typeface="e-Ukraine Light" pitchFamily="50" charset="-52"/>
              </a:rPr>
              <a:t>рік</a:t>
            </a:r>
            <a:r>
              <a:rPr lang="ru-RU" sz="1500" dirty="0" smtClean="0">
                <a:latin typeface="e-Ukraine Light" pitchFamily="50" charset="-52"/>
              </a:rPr>
              <a:t>,  </a:t>
            </a:r>
            <a:r>
              <a:rPr lang="ru-RU" sz="1500" dirty="0" err="1" smtClean="0">
                <a:latin typeface="e-Ukraine Light" pitchFamily="50" charset="-52"/>
              </a:rPr>
              <a:t>який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95900" y="285750"/>
            <a:ext cx="4343400" cy="6210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err="1" smtClean="0">
                <a:latin typeface="e-Ukraine Light" pitchFamily="50" charset="-52"/>
              </a:rPr>
              <a:t>закінчується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період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1 </a:t>
            </a:r>
            <a:r>
              <a:rPr lang="ru-RU" sz="1500" dirty="0" err="1" smtClean="0">
                <a:latin typeface="e-Ukraine Light" pitchFamily="50" charset="-52"/>
              </a:rPr>
              <a:t>січня</a:t>
            </a:r>
            <a:r>
              <a:rPr lang="ru-RU" sz="1500" dirty="0" smtClean="0">
                <a:latin typeface="e-Ukraine Light" pitchFamily="50" charset="-52"/>
              </a:rPr>
              <a:t> до 31 </a:t>
            </a:r>
            <a:r>
              <a:rPr lang="ru-RU" sz="1500" dirty="0" err="1" smtClean="0">
                <a:latin typeface="e-Ukraine Light" pitchFamily="50" charset="-52"/>
              </a:rPr>
              <a:t>грудня</a:t>
            </a:r>
            <a:r>
              <a:rPr lang="ru-RU" sz="1500" dirty="0" smtClean="0">
                <a:latin typeface="e-Ukraine Light" pitchFamily="50" charset="-52"/>
              </a:rPr>
              <a:t> 2022 року;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для </a:t>
            </a:r>
            <a:r>
              <a:rPr lang="ru-RU" sz="1500" dirty="0" err="1" smtClean="0">
                <a:latin typeface="e-Ukraine Light" pitchFamily="50" charset="-52"/>
              </a:rPr>
              <a:t>решти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– </a:t>
            </a:r>
            <a:r>
              <a:rPr lang="ru-RU" sz="1500" dirty="0" err="1" smtClean="0">
                <a:latin typeface="e-Ukraine Light" pitchFamily="50" charset="-52"/>
              </a:rPr>
              <a:t>фінансовий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рік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який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розпочинається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період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1 </a:t>
            </a:r>
            <a:r>
              <a:rPr lang="ru-RU" sz="1500" dirty="0" err="1" smtClean="0">
                <a:latin typeface="e-Ukraine Light" pitchFamily="50" charset="-52"/>
              </a:rPr>
              <a:t>січня</a:t>
            </a:r>
            <a:r>
              <a:rPr lang="ru-RU" sz="1500" dirty="0" smtClean="0">
                <a:latin typeface="e-Ukraine Light" pitchFamily="50" charset="-52"/>
              </a:rPr>
              <a:t> до 31 </a:t>
            </a:r>
            <a:r>
              <a:rPr lang="ru-RU" sz="1500" dirty="0" err="1" smtClean="0">
                <a:latin typeface="e-Ukraine Light" pitchFamily="50" charset="-52"/>
              </a:rPr>
              <a:t>грудня</a:t>
            </a:r>
            <a:r>
              <a:rPr lang="ru-RU" sz="1500" dirty="0" smtClean="0">
                <a:latin typeface="e-Ukraine Light" pitchFamily="50" charset="-52"/>
              </a:rPr>
              <a:t> року, в </a:t>
            </a:r>
            <a:r>
              <a:rPr lang="ru-RU" sz="1500" dirty="0" err="1" smtClean="0">
                <a:latin typeface="e-Ukraine Light" pitchFamily="50" charset="-52"/>
              </a:rPr>
              <a:t>якому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Багатостороння</a:t>
            </a:r>
            <a:r>
              <a:rPr lang="ru-RU" sz="1500" dirty="0" smtClean="0">
                <a:latin typeface="e-Ukraine Light" pitchFamily="50" charset="-52"/>
              </a:rPr>
              <a:t> угода </a:t>
            </a:r>
            <a:r>
              <a:rPr lang="ru-RU" sz="1500" dirty="0" err="1" smtClean="0">
                <a:latin typeface="e-Ukraine Light" pitchFamily="50" charset="-52"/>
              </a:rPr>
              <a:t>компетентних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органів</a:t>
            </a:r>
            <a:r>
              <a:rPr lang="ru-RU" sz="1500" dirty="0" smtClean="0">
                <a:latin typeface="e-Ukraine Light" pitchFamily="50" charset="-52"/>
              </a:rPr>
              <a:t> про </a:t>
            </a:r>
            <a:r>
              <a:rPr lang="ru-RU" sz="1500" dirty="0" err="1" smtClean="0">
                <a:latin typeface="e-Ukraine Light" pitchFamily="50" charset="-52"/>
              </a:rPr>
              <a:t>автоматичний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обмін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звітами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en-US" sz="1500" dirty="0" err="1" smtClean="0">
                <a:latin typeface="e-Ukraine Light" pitchFamily="50" charset="-52"/>
              </a:rPr>
              <a:t>CbC</a:t>
            </a:r>
            <a:r>
              <a:rPr lang="en-US" sz="1500" dirty="0" smtClean="0">
                <a:latin typeface="e-Ukraine Light" pitchFamily="50" charset="-52"/>
              </a:rPr>
              <a:t> (Multilateral Competent Authority Agreement on the Exchange of Country-by-Country Reports, </a:t>
            </a:r>
            <a:r>
              <a:rPr lang="ru-RU" sz="1500" dirty="0" err="1" smtClean="0">
                <a:latin typeface="e-Ukraine Light" pitchFamily="50" charset="-52"/>
              </a:rPr>
              <a:t>далі</a:t>
            </a:r>
            <a:r>
              <a:rPr lang="ru-RU" sz="1500" dirty="0" smtClean="0">
                <a:latin typeface="e-Ukraine Light" pitchFamily="50" charset="-52"/>
              </a:rPr>
              <a:t> – </a:t>
            </a:r>
            <a:r>
              <a:rPr lang="ru-RU" sz="1500" dirty="0" err="1" smtClean="0">
                <a:latin typeface="e-Ukraine Light" pitchFamily="50" charset="-52"/>
              </a:rPr>
              <a:t>Багатостороння</a:t>
            </a:r>
            <a:r>
              <a:rPr lang="ru-RU" sz="1500" dirty="0" smtClean="0">
                <a:latin typeface="e-Ukraine Light" pitchFamily="50" charset="-52"/>
              </a:rPr>
              <a:t> угода </a:t>
            </a:r>
            <a:r>
              <a:rPr lang="en-US" sz="1500" dirty="0" err="1" smtClean="0">
                <a:latin typeface="e-Ukraine Light" pitchFamily="50" charset="-52"/>
              </a:rPr>
              <a:t>CbC</a:t>
            </a:r>
            <a:r>
              <a:rPr lang="en-US" sz="1500" dirty="0" smtClean="0">
                <a:latin typeface="e-Ukraine Light" pitchFamily="50" charset="-52"/>
              </a:rPr>
              <a:t>) </a:t>
            </a:r>
            <a:r>
              <a:rPr lang="ru-RU" sz="1500" dirty="0" smtClean="0">
                <a:latin typeface="e-Ukraine Light" pitchFamily="50" charset="-52"/>
              </a:rPr>
              <a:t>набрала </a:t>
            </a:r>
            <a:r>
              <a:rPr lang="ru-RU" sz="1500" dirty="0" err="1" smtClean="0">
                <a:latin typeface="e-Ukraine Light" pitchFamily="50" charset="-52"/>
              </a:rPr>
              <a:t>чинності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щонайменше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однією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іноземною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юрисдикцією</a:t>
            </a:r>
            <a:r>
              <a:rPr lang="ru-RU" sz="1500" dirty="0" smtClean="0">
                <a:latin typeface="e-Ukraine Light" pitchFamily="50" charset="-52"/>
              </a:rPr>
              <a:t>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Тобто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smtClean="0">
                <a:latin typeface="e-Ukraine Light" pitchFamily="50" charset="-52"/>
              </a:rPr>
              <a:t>для </a:t>
            </a:r>
            <a:r>
              <a:rPr lang="ru-RU" sz="1500" dirty="0" err="1" smtClean="0">
                <a:latin typeface="e-Ukraine Light" pitchFamily="50" charset="-52"/>
              </a:rPr>
              <a:t>резидентів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України</a:t>
            </a:r>
            <a:r>
              <a:rPr lang="ru-RU" sz="1500" dirty="0" smtClean="0">
                <a:latin typeface="e-Ukraine Light" pitchFamily="50" charset="-52"/>
              </a:rPr>
              <a:t> – </a:t>
            </a:r>
            <a:r>
              <a:rPr lang="ru-RU" sz="1500" dirty="0" err="1" smtClean="0">
                <a:latin typeface="e-Ukraine Light" pitchFamily="50" charset="-52"/>
              </a:rPr>
              <a:t>материнських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компаній</a:t>
            </a:r>
            <a:r>
              <a:rPr lang="ru-RU" sz="1500" dirty="0" smtClean="0">
                <a:latin typeface="e-Ukraine Light" pitchFamily="50" charset="-52"/>
              </a:rPr>
              <a:t> МГК першим </a:t>
            </a:r>
            <a:r>
              <a:rPr lang="ru-RU" sz="1500" dirty="0" err="1" smtClean="0">
                <a:latin typeface="e-Ukraine Light" pitchFamily="50" charset="-52"/>
              </a:rPr>
              <a:t>звітним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періодом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є</a:t>
            </a:r>
            <a:r>
              <a:rPr lang="ru-RU" sz="1500" dirty="0" smtClean="0">
                <a:latin typeface="e-Ukraine Light" pitchFamily="50" charset="-52"/>
              </a:rPr>
              <a:t> 2022 </a:t>
            </a:r>
            <a:r>
              <a:rPr lang="ru-RU" sz="1500" dirty="0" err="1" smtClean="0">
                <a:latin typeface="e-Ukraine Light" pitchFamily="50" charset="-52"/>
              </a:rPr>
              <a:t>звітний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рік</a:t>
            </a:r>
            <a:r>
              <a:rPr lang="ru-RU" sz="1500" dirty="0" smtClean="0">
                <a:latin typeface="e-Ukraine Light" pitchFamily="50" charset="-52"/>
              </a:rPr>
              <a:t>, а </a:t>
            </a:r>
            <a:r>
              <a:rPr lang="ru-RU" sz="1500" dirty="0" err="1" smtClean="0">
                <a:latin typeface="e-Ukraine Light" pitchFamily="50" charset="-52"/>
              </a:rPr>
              <a:t>останнім</a:t>
            </a:r>
            <a:r>
              <a:rPr lang="ru-RU" sz="1500" dirty="0" smtClean="0">
                <a:latin typeface="e-Ukraine Light" pitchFamily="50" charset="-52"/>
              </a:rPr>
              <a:t> днем </a:t>
            </a:r>
            <a:r>
              <a:rPr lang="ru-RU" sz="1500" dirty="0" err="1" smtClean="0">
                <a:latin typeface="e-Ukraine Light" pitchFamily="50" charset="-52"/>
              </a:rPr>
              <a:t>подання</a:t>
            </a:r>
            <a:r>
              <a:rPr lang="ru-RU" sz="1500" dirty="0" smtClean="0">
                <a:latin typeface="e-Ukraine Light" pitchFamily="50" charset="-52"/>
              </a:rPr>
              <a:t> – 1 </a:t>
            </a:r>
            <a:r>
              <a:rPr lang="ru-RU" sz="1500" dirty="0" err="1" smtClean="0">
                <a:latin typeface="e-Ukraine Light" pitchFamily="50" charset="-52"/>
              </a:rPr>
              <a:t>січня</a:t>
            </a:r>
            <a:r>
              <a:rPr lang="ru-RU" sz="1500" dirty="0" smtClean="0">
                <a:latin typeface="e-Ukraine Light" pitchFamily="50" charset="-52"/>
              </a:rPr>
              <a:t> 2024 року (</a:t>
            </a:r>
            <a:r>
              <a:rPr lang="ru-RU" sz="1500" dirty="0" err="1" smtClean="0">
                <a:latin typeface="e-Ukraine Light" pitchFamily="50" charset="-52"/>
              </a:rPr>
              <a:t>враховуючи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граничний</a:t>
            </a:r>
            <a:r>
              <a:rPr lang="ru-RU" sz="1500" dirty="0" smtClean="0">
                <a:latin typeface="e-Ukraine Light" pitchFamily="50" charset="-52"/>
              </a:rPr>
              <a:t> строк </a:t>
            </a:r>
            <a:r>
              <a:rPr lang="ru-RU" sz="1500" dirty="0" err="1" smtClean="0">
                <a:latin typeface="e-Ukraine Light" pitchFamily="50" charset="-52"/>
              </a:rPr>
              <a:t>припадає</a:t>
            </a:r>
            <a:r>
              <a:rPr lang="ru-RU" sz="1500" dirty="0" smtClean="0">
                <a:latin typeface="e-Ukraine Light" pitchFamily="50" charset="-52"/>
              </a:rPr>
              <a:t> на </a:t>
            </a:r>
            <a:r>
              <a:rPr lang="ru-RU" sz="1500" dirty="0" err="1" smtClean="0">
                <a:latin typeface="e-Ukraine Light" pitchFamily="50" charset="-52"/>
              </a:rPr>
              <a:t>вихідний</a:t>
            </a:r>
            <a:r>
              <a:rPr lang="ru-RU" sz="1500" dirty="0" smtClean="0">
                <a:latin typeface="e-Ukraine Light" pitchFamily="50" charset="-52"/>
              </a:rPr>
              <a:t> день).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Форма </a:t>
            </a:r>
            <a:r>
              <a:rPr lang="ru-RU" sz="1500" dirty="0" err="1" smtClean="0">
                <a:latin typeface="e-Ukraine Light" pitchFamily="50" charset="-52"/>
              </a:rPr>
              <a:t>Звіту</a:t>
            </a:r>
            <a:r>
              <a:rPr lang="ru-RU" sz="1500" dirty="0" smtClean="0">
                <a:latin typeface="e-Ukraine Light" pitchFamily="50" charset="-52"/>
              </a:rPr>
              <a:t> МГК та порядок </a:t>
            </a:r>
            <a:r>
              <a:rPr lang="ru-RU" sz="1500" dirty="0" err="1" smtClean="0">
                <a:latin typeface="e-Ukraine Light" pitchFamily="50" charset="-52"/>
              </a:rPr>
              <a:t>його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заповнення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затверджено</a:t>
            </a:r>
            <a:r>
              <a:rPr lang="ru-RU" sz="1500" dirty="0" smtClean="0">
                <a:latin typeface="e-Ukraine Light" pitchFamily="50" charset="-52"/>
              </a:rPr>
              <a:t> наказом </a:t>
            </a:r>
            <a:r>
              <a:rPr lang="ru-RU" sz="1500" dirty="0" err="1" smtClean="0">
                <a:latin typeface="e-Ukraine Light" pitchFamily="50" charset="-52"/>
              </a:rPr>
              <a:t>Мінфіну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</a:t>
            </a:r>
            <a:r>
              <a:rPr lang="ru-RU" sz="1500" dirty="0" smtClean="0">
                <a:latin typeface="e-Ukraine Light" pitchFamily="50" charset="-52"/>
              </a:rPr>
              <a:t> 14.12.2020 № 764 «Про </a:t>
            </a:r>
            <a:r>
              <a:rPr lang="ru-RU" sz="1500" dirty="0" err="1" smtClean="0">
                <a:latin typeface="e-Ukraine Light" pitchFamily="50" charset="-52"/>
              </a:rPr>
              <a:t>затвердження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форми</a:t>
            </a:r>
            <a:r>
              <a:rPr lang="ru-RU" sz="1500" dirty="0" smtClean="0">
                <a:latin typeface="e-Ukraine Light" pitchFamily="50" charset="-52"/>
              </a:rPr>
              <a:t> та Порядку </a:t>
            </a:r>
            <a:r>
              <a:rPr lang="ru-RU" sz="1500" dirty="0" err="1" smtClean="0">
                <a:latin typeface="e-Ukraine Light" pitchFamily="50" charset="-52"/>
              </a:rPr>
              <a:t>заповнення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Звіту</a:t>
            </a:r>
            <a:r>
              <a:rPr lang="ru-RU" sz="1500" dirty="0" smtClean="0">
                <a:latin typeface="e-Ukraine Light" pitchFamily="50" charset="-52"/>
              </a:rPr>
              <a:t> в </a:t>
            </a:r>
            <a:r>
              <a:rPr lang="ru-RU" sz="1500" dirty="0" err="1" smtClean="0">
                <a:latin typeface="e-Ukraine Light" pitchFamily="50" charset="-52"/>
              </a:rPr>
              <a:t>розрізі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країн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міжнародної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групи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компаній</a:t>
            </a:r>
            <a:r>
              <a:rPr lang="ru-RU" sz="1500" dirty="0" smtClean="0">
                <a:latin typeface="e-Ukraine Light" pitchFamily="50" charset="-52"/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xmlns="" val="261763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36682" y="183294"/>
            <a:ext cx="4793934" cy="6674706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5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5569" y="209549"/>
            <a:ext cx="4793934" cy="657225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AF92371-AAAD-4CE7-9946-D3225F950A0A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E3BEA56-B2F6-43C2-8AE0-D93D94EA7E9A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95874" y="219074"/>
            <a:ext cx="449580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latin typeface="e-Ukraine Light" pitchFamily="50" charset="-52"/>
              </a:rPr>
              <a:t>	</a:t>
            </a:r>
            <a:endParaRPr lang="ru-RU" sz="1300" dirty="0">
              <a:latin typeface="e-Ukraine Light" pitchFamily="50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011" y="323850"/>
            <a:ext cx="4588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	</a:t>
            </a:r>
          </a:p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	</a:t>
            </a:r>
            <a:endParaRPr lang="ru-RU" sz="14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53026" y="209550"/>
            <a:ext cx="4495799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err="1" smtClean="0">
                <a:latin typeface="e-Ukraine Light" pitchFamily="50" charset="-52"/>
              </a:rPr>
              <a:t>мінімального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розміру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сукупного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консолідованого</a:t>
            </a:r>
            <a:r>
              <a:rPr lang="ru-RU" sz="1500" dirty="0" smtClean="0">
                <a:latin typeface="e-Ukraine Light" pitchFamily="50" charset="-52"/>
              </a:rPr>
              <a:t> доходу, </a:t>
            </a:r>
            <a:r>
              <a:rPr lang="ru-RU" sz="1500" dirty="0" err="1" smtClean="0">
                <a:latin typeface="e-Ukraine Light" pitchFamily="50" charset="-52"/>
              </a:rPr>
              <a:t>визначений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підпунктом</a:t>
            </a:r>
            <a:r>
              <a:rPr lang="ru-RU" sz="1500" dirty="0" smtClean="0">
                <a:latin typeface="e-Ukraine Light" pitchFamily="50" charset="-52"/>
              </a:rPr>
              <a:t> 39.4.102 пункту 39.4 </a:t>
            </a:r>
            <a:r>
              <a:rPr lang="ru-RU" sz="1500" dirty="0" err="1" smtClean="0">
                <a:latin typeface="e-Ukraine Light" pitchFamily="50" charset="-52"/>
              </a:rPr>
              <a:t>статті</a:t>
            </a:r>
            <a:r>
              <a:rPr lang="ru-RU" sz="1500" dirty="0" smtClean="0">
                <a:latin typeface="e-Ukraine Light" pitchFamily="50" charset="-52"/>
              </a:rPr>
              <a:t> 39Кодексу, </a:t>
            </a:r>
            <a:r>
              <a:rPr lang="ru-RU" sz="1500" dirty="0" err="1" smtClean="0">
                <a:latin typeface="e-Ukraine Light" pitchFamily="50" charset="-52"/>
              </a:rPr>
              <a:t>зокрема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еквівалент</a:t>
            </a:r>
            <a:r>
              <a:rPr lang="ru-RU" sz="1500" dirty="0" smtClean="0">
                <a:latin typeface="e-Ukraine Light" pitchFamily="50" charset="-52"/>
              </a:rPr>
              <a:t> 750 </a:t>
            </a:r>
            <a:r>
              <a:rPr lang="ru-RU" sz="1500" dirty="0" err="1" smtClean="0">
                <a:latin typeface="e-Ukraine Light" pitchFamily="50" charset="-52"/>
              </a:rPr>
              <a:t>мільйонів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євро</a:t>
            </a:r>
            <a:r>
              <a:rPr lang="ru-RU" sz="1500" dirty="0" smtClean="0">
                <a:latin typeface="e-Ukraine Light" pitchFamily="50" charset="-52"/>
              </a:rPr>
              <a:t> та </a:t>
            </a:r>
            <a:r>
              <a:rPr lang="ru-RU" sz="1500" dirty="0" err="1" smtClean="0">
                <a:latin typeface="e-Ukraine Light" pitchFamily="50" charset="-52"/>
              </a:rPr>
              <a:t>більше</a:t>
            </a:r>
            <a:r>
              <a:rPr lang="ru-RU" sz="1500" dirty="0" smtClean="0">
                <a:latin typeface="e-Ukraine Light" pitchFamily="50" charset="-52"/>
              </a:rPr>
              <a:t>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Обставини</a:t>
            </a:r>
            <a:r>
              <a:rPr lang="ru-RU" sz="1500" dirty="0" smtClean="0">
                <a:latin typeface="e-Ukraine Light" pitchFamily="50" charset="-52"/>
              </a:rPr>
              <a:t>, за </a:t>
            </a:r>
            <a:r>
              <a:rPr lang="ru-RU" sz="1500" dirty="0" err="1" smtClean="0">
                <a:latin typeface="e-Ukraine Light" pitchFamily="50" charset="-52"/>
              </a:rPr>
              <a:t>наявності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яких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подається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</a:t>
            </a:r>
            <a:r>
              <a:rPr lang="ru-RU" sz="1500" dirty="0" smtClean="0">
                <a:latin typeface="e-Ukraine Light" pitchFamily="50" charset="-52"/>
              </a:rPr>
              <a:t> МГК, </a:t>
            </a:r>
            <a:r>
              <a:rPr lang="ru-RU" sz="1500" dirty="0" err="1" smtClean="0">
                <a:latin typeface="e-Ukraine Light" pitchFamily="50" charset="-52"/>
              </a:rPr>
              <a:t>зокрема</a:t>
            </a:r>
            <a:r>
              <a:rPr lang="ru-RU" sz="1500" dirty="0" smtClean="0">
                <a:latin typeface="e-Ukraine Light" pitchFamily="50" charset="-52"/>
              </a:rPr>
              <a:t>: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- </a:t>
            </a:r>
            <a:r>
              <a:rPr lang="ru-RU" sz="1500" dirty="0" err="1" smtClean="0">
                <a:latin typeface="e-Ukraine Light" pitchFamily="50" charset="-52"/>
              </a:rPr>
              <a:t>платник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материнською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компанією</a:t>
            </a:r>
            <a:r>
              <a:rPr lang="ru-RU" sz="1500" dirty="0" smtClean="0">
                <a:latin typeface="e-Ukraine Light" pitchFamily="50" charset="-52"/>
              </a:rPr>
              <a:t> МГК;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- </a:t>
            </a:r>
            <a:r>
              <a:rPr lang="ru-RU" sz="1500" dirty="0" err="1" smtClean="0">
                <a:latin typeface="e-Ukraine Light" pitchFamily="50" charset="-52"/>
              </a:rPr>
              <a:t>материнська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компанія</a:t>
            </a:r>
            <a:r>
              <a:rPr lang="ru-RU" sz="1500" dirty="0" smtClean="0">
                <a:latin typeface="e-Ukraine Light" pitchFamily="50" charset="-52"/>
              </a:rPr>
              <a:t> МГК </a:t>
            </a:r>
            <a:r>
              <a:rPr lang="ru-RU" sz="1500" dirty="0" err="1" smtClean="0">
                <a:latin typeface="e-Ukraine Light" pitchFamily="50" charset="-52"/>
              </a:rPr>
              <a:t>уповноважує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– резидента </a:t>
            </a:r>
            <a:r>
              <a:rPr lang="ru-RU" sz="1500" dirty="0" err="1" smtClean="0">
                <a:latin typeface="e-Ukraine Light" pitchFamily="50" charset="-52"/>
              </a:rPr>
              <a:t>України</a:t>
            </a:r>
            <a:r>
              <a:rPr lang="ru-RU" sz="1500" dirty="0" smtClean="0">
                <a:latin typeface="e-Ukraine Light" pitchFamily="50" charset="-52"/>
              </a:rPr>
              <a:t> на </a:t>
            </a:r>
            <a:r>
              <a:rPr lang="ru-RU" sz="1500" dirty="0" err="1" smtClean="0">
                <a:latin typeface="e-Ukraine Light" pitchFamily="50" charset="-52"/>
              </a:rPr>
              <a:t>подання</a:t>
            </a:r>
            <a:r>
              <a:rPr lang="ru-RU" sz="1500" dirty="0" smtClean="0">
                <a:latin typeface="e-Ukraine Light" pitchFamily="50" charset="-52"/>
              </a:rPr>
              <a:t> такого </a:t>
            </a:r>
            <a:r>
              <a:rPr lang="ru-RU" sz="1500" dirty="0" err="1" smtClean="0">
                <a:latin typeface="e-Ukraine Light" pitchFamily="50" charset="-52"/>
              </a:rPr>
              <a:t>Звіту</a:t>
            </a:r>
            <a:r>
              <a:rPr lang="ru-RU" sz="1500" dirty="0" smtClean="0">
                <a:latin typeface="e-Ukraine Light" pitchFamily="50" charset="-52"/>
              </a:rPr>
              <a:t> МГК;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- </a:t>
            </a:r>
            <a:r>
              <a:rPr lang="ru-RU" sz="1500" dirty="0" err="1" smtClean="0">
                <a:latin typeface="e-Ukraine Light" pitchFamily="50" charset="-52"/>
              </a:rPr>
              <a:t>законодавство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юрисдикції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резидентства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материнської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компанії</a:t>
            </a:r>
            <a:r>
              <a:rPr lang="ru-RU" sz="1500" dirty="0" smtClean="0">
                <a:latin typeface="e-Ukraine Light" pitchFamily="50" charset="-52"/>
              </a:rPr>
              <a:t> не </a:t>
            </a:r>
            <a:r>
              <a:rPr lang="ru-RU" sz="1500" dirty="0" err="1" smtClean="0">
                <a:latin typeface="e-Ukraine Light" pitchFamily="50" charset="-52"/>
              </a:rPr>
              <a:t>вимагає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Звіту</a:t>
            </a:r>
            <a:r>
              <a:rPr lang="ru-RU" sz="1500" dirty="0" smtClean="0">
                <a:latin typeface="e-Ukraine Light" pitchFamily="50" charset="-52"/>
              </a:rPr>
              <a:t> МГК </a:t>
            </a:r>
            <a:r>
              <a:rPr lang="ru-RU" sz="1500" dirty="0" err="1" smtClean="0">
                <a:latin typeface="e-Ukraine Light" pitchFamily="50" charset="-52"/>
              </a:rPr>
              <a:t>від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такої</a:t>
            </a:r>
            <a:r>
              <a:rPr lang="ru-RU" sz="1500" dirty="0" smtClean="0">
                <a:latin typeface="e-Ukraine Light" pitchFamily="50" charset="-52"/>
              </a:rPr>
              <a:t> МГК;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- </a:t>
            </a:r>
            <a:r>
              <a:rPr lang="ru-RU" sz="1500" dirty="0" err="1" smtClean="0">
                <a:latin typeface="e-Ukraine Light" pitchFamily="50" charset="-52"/>
              </a:rPr>
              <a:t>між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Україною</a:t>
            </a:r>
            <a:r>
              <a:rPr lang="ru-RU" sz="1500" dirty="0" smtClean="0">
                <a:latin typeface="e-Ukraine Light" pitchFamily="50" charset="-52"/>
              </a:rPr>
              <a:t> та </a:t>
            </a:r>
            <a:r>
              <a:rPr lang="ru-RU" sz="1500" dirty="0" err="1" smtClean="0">
                <a:latin typeface="e-Ukraine Light" pitchFamily="50" charset="-52"/>
              </a:rPr>
              <a:t>відповідною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іноземною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юрисдикцією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резидентства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материнської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компанії</a:t>
            </a:r>
            <a:r>
              <a:rPr lang="ru-RU" sz="1500" dirty="0" smtClean="0">
                <a:latin typeface="e-Ukraine Light" pitchFamily="50" charset="-52"/>
              </a:rPr>
              <a:t> МГК </a:t>
            </a:r>
            <a:r>
              <a:rPr lang="ru-RU" sz="1500" dirty="0" err="1" smtClean="0">
                <a:latin typeface="e-Ukraine Light" pitchFamily="50" charset="-52"/>
              </a:rPr>
              <a:t>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чинний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міжнародний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договір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містить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положення</a:t>
            </a:r>
            <a:r>
              <a:rPr lang="ru-RU" sz="1500" dirty="0" smtClean="0">
                <a:latin typeface="e-Ukraine Light" pitchFamily="50" charset="-52"/>
              </a:rPr>
              <a:t> про </a:t>
            </a:r>
            <a:r>
              <a:rPr lang="ru-RU" sz="1500" dirty="0" err="1" smtClean="0">
                <a:latin typeface="e-Ukraine Light" pitchFamily="50" charset="-52"/>
              </a:rPr>
              <a:t>обмін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інформацією</a:t>
            </a:r>
            <a:r>
              <a:rPr lang="ru-RU" sz="1500" dirty="0" smtClean="0">
                <a:latin typeface="e-Ukraine Light" pitchFamily="50" charset="-52"/>
              </a:rPr>
              <a:t> для </a:t>
            </a:r>
            <a:r>
              <a:rPr lang="ru-RU" sz="1500" dirty="0" err="1" smtClean="0">
                <a:latin typeface="e-Ukraine Light" pitchFamily="50" charset="-52"/>
              </a:rPr>
              <a:t>податкових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цілей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але</a:t>
            </a:r>
            <a:r>
              <a:rPr lang="ru-RU" sz="1500" dirty="0" smtClean="0">
                <a:latin typeface="e-Ukraine Light" pitchFamily="50" charset="-52"/>
              </a:rPr>
              <a:t> не набрала </a:t>
            </a:r>
            <a:r>
              <a:rPr lang="ru-RU" sz="1500" dirty="0" err="1" smtClean="0">
                <a:latin typeface="e-Ukraine Light" pitchFamily="50" charset="-52"/>
              </a:rPr>
              <a:t>чинності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відповідна</a:t>
            </a:r>
            <a:r>
              <a:rPr lang="ru-RU" sz="1500" dirty="0" smtClean="0">
                <a:latin typeface="e-Ukraine Light" pitchFamily="50" charset="-52"/>
              </a:rPr>
              <a:t> угода </a:t>
            </a:r>
            <a:r>
              <a:rPr lang="en-US" sz="1500" dirty="0" smtClean="0">
                <a:latin typeface="e-Ukraine Light" pitchFamily="50" charset="-52"/>
              </a:rPr>
              <a:t>QCAA (</a:t>
            </a:r>
            <a:r>
              <a:rPr lang="ru-RU" sz="1500" dirty="0" err="1" smtClean="0">
                <a:latin typeface="e-Ukraine Light" pitchFamily="50" charset="-52"/>
              </a:rPr>
              <a:t>договір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передбачає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автоматичний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обмін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Звітами</a:t>
            </a:r>
            <a:r>
              <a:rPr lang="ru-RU" sz="1500" dirty="0" smtClean="0">
                <a:latin typeface="e-Ukraine Light" pitchFamily="50" charset="-52"/>
              </a:rPr>
              <a:t> МГК) станом на дату </a:t>
            </a:r>
            <a:r>
              <a:rPr lang="ru-RU" sz="1500" dirty="0" err="1" smtClean="0">
                <a:latin typeface="e-Ukraine Light" pitchFamily="50" charset="-52"/>
              </a:rPr>
              <a:t>закінчення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фінансового</a:t>
            </a:r>
            <a:endParaRPr lang="ru-RU" sz="1500" dirty="0" smtClean="0">
              <a:latin typeface="e-Ukraine Light" pitchFamily="50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0500" y="228600"/>
            <a:ext cx="4572000" cy="6641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Відповідальність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за </a:t>
            </a:r>
            <a:r>
              <a:rPr lang="ru-RU" sz="1500" dirty="0" err="1" smtClean="0">
                <a:latin typeface="e-Ukraine Light" pitchFamily="50" charset="-52"/>
              </a:rPr>
              <a:t>неподання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несвоєчасне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подання</a:t>
            </a:r>
            <a:r>
              <a:rPr lang="ru-RU" sz="1500" dirty="0" smtClean="0">
                <a:latin typeface="e-Ukraine Light" pitchFamily="50" charset="-52"/>
              </a:rPr>
              <a:t>) </a:t>
            </a:r>
            <a:r>
              <a:rPr lang="ru-RU" sz="1500" dirty="0" err="1" smtClean="0">
                <a:latin typeface="e-Ukraine Light" pitchFamily="50" charset="-52"/>
              </a:rPr>
              <a:t>Звіту</a:t>
            </a:r>
            <a:r>
              <a:rPr lang="ru-RU" sz="1500" dirty="0" smtClean="0">
                <a:latin typeface="e-Ukraine Light" pitchFamily="50" charset="-52"/>
              </a:rPr>
              <a:t> МГК, у тому </a:t>
            </a:r>
            <a:r>
              <a:rPr lang="ru-RU" sz="1500" dirty="0" err="1" smtClean="0">
                <a:latin typeface="e-Ukraine Light" pitchFamily="50" charset="-52"/>
              </a:rPr>
              <a:t>числі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уточнюючого</a:t>
            </a:r>
            <a:r>
              <a:rPr lang="ru-RU" sz="1500" dirty="0" smtClean="0">
                <a:latin typeface="e-Ukraine Light" pitchFamily="50" charset="-52"/>
              </a:rPr>
              <a:t> та/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за </a:t>
            </a:r>
            <a:r>
              <a:rPr lang="ru-RU" sz="1500" dirty="0" err="1" smtClean="0">
                <a:latin typeface="e-Ukraine Light" pitchFamily="50" charset="-52"/>
              </a:rPr>
              <a:t>надання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недостовірної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інформації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передбачена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статтею</a:t>
            </a:r>
            <a:r>
              <a:rPr lang="ru-RU" sz="1500" dirty="0" smtClean="0">
                <a:latin typeface="e-Ukraine Light" pitchFamily="50" charset="-52"/>
              </a:rPr>
              <a:t> 120 Кодексу.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Як приклад, </a:t>
            </a:r>
            <a:r>
              <a:rPr lang="ru-RU" sz="1500" dirty="0" err="1" smtClean="0">
                <a:latin typeface="e-Ukraine Light" pitchFamily="50" charset="-52"/>
              </a:rPr>
              <a:t>штрафні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санкції</a:t>
            </a:r>
            <a:r>
              <a:rPr lang="ru-RU" sz="1500" dirty="0" smtClean="0">
                <a:latin typeface="e-Ukraine Light" pitchFamily="50" charset="-52"/>
              </a:rPr>
              <a:t> за </a:t>
            </a:r>
            <a:r>
              <a:rPr lang="ru-RU" sz="1500" dirty="0" err="1" smtClean="0">
                <a:latin typeface="e-Ukraine Light" pitchFamily="50" charset="-52"/>
              </a:rPr>
              <a:t>неподання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платником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Звіту</a:t>
            </a:r>
            <a:r>
              <a:rPr lang="ru-RU" sz="1500" dirty="0" smtClean="0">
                <a:latin typeface="e-Ukraine Light" pitchFamily="50" charset="-52"/>
              </a:rPr>
              <a:t> МГК за 2022 </a:t>
            </a:r>
            <a:r>
              <a:rPr lang="ru-RU" sz="1500" dirty="0" err="1" smtClean="0">
                <a:latin typeface="e-Ukraine Light" pitchFamily="50" charset="-52"/>
              </a:rPr>
              <a:t>рік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становлять</a:t>
            </a:r>
            <a:r>
              <a:rPr lang="ru-RU" sz="1500" dirty="0" smtClean="0">
                <a:latin typeface="e-Ukraine Light" pitchFamily="50" charset="-52"/>
              </a:rPr>
              <a:t> 2 481 тис. </a:t>
            </a:r>
            <a:r>
              <a:rPr lang="ru-RU" sz="1500" dirty="0" err="1" smtClean="0">
                <a:latin typeface="e-Ukraine Light" pitchFamily="50" charset="-52"/>
              </a:rPr>
              <a:t>гривень</a:t>
            </a:r>
            <a:r>
              <a:rPr lang="ru-RU" sz="1500" dirty="0" smtClean="0">
                <a:latin typeface="e-Ukraine Light" pitchFamily="50" charset="-52"/>
              </a:rPr>
              <a:t>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Слід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звернути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увагу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разі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виявлення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контролюючим</a:t>
            </a:r>
            <a:r>
              <a:rPr lang="ru-RU" sz="1500" dirty="0" smtClean="0">
                <a:latin typeface="e-Ukraine Light" pitchFamily="50" charset="-52"/>
              </a:rPr>
              <a:t> органом </a:t>
            </a:r>
            <a:r>
              <a:rPr lang="ru-RU" sz="1500" dirty="0" err="1" smtClean="0">
                <a:latin typeface="e-Ukraine Light" pitchFamily="50" charset="-52"/>
              </a:rPr>
              <a:t>помилки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поданому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Звіті</a:t>
            </a:r>
            <a:r>
              <a:rPr lang="ru-RU" sz="1500" dirty="0" smtClean="0">
                <a:latin typeface="e-Ukraine Light" pitchFamily="50" charset="-52"/>
              </a:rPr>
              <a:t> МГК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отримання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повідомлення</a:t>
            </a:r>
            <a:r>
              <a:rPr lang="ru-RU" sz="1500" dirty="0" smtClean="0">
                <a:latin typeface="e-Ukraine Light" pitchFamily="50" charset="-52"/>
              </a:rPr>
              <a:t> про </a:t>
            </a:r>
            <a:r>
              <a:rPr lang="ru-RU" sz="1500" dirty="0" err="1" smtClean="0">
                <a:latin typeface="e-Ukraine Light" pitchFamily="50" charset="-52"/>
              </a:rPr>
              <a:t>такі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помилки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</a:t>
            </a:r>
            <a:r>
              <a:rPr lang="ru-RU" sz="1500" dirty="0" smtClean="0">
                <a:latin typeface="e-Ukraine Light" pitchFamily="50" charset="-52"/>
              </a:rPr>
              <a:t> компетентного органу </a:t>
            </a:r>
            <a:r>
              <a:rPr lang="ru-RU" sz="1500" dirty="0" err="1" smtClean="0">
                <a:latin typeface="e-Ukraine Light" pitchFamily="50" charset="-52"/>
              </a:rPr>
              <a:t>іншої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юрисдикції</a:t>
            </a:r>
            <a:r>
              <a:rPr lang="ru-RU" sz="1500" dirty="0" smtClean="0">
                <a:latin typeface="e-Ukraine Light" pitchFamily="50" charset="-52"/>
              </a:rPr>
              <a:t> на </a:t>
            </a:r>
            <a:r>
              <a:rPr lang="ru-RU" sz="1500" dirty="0" err="1" smtClean="0">
                <a:latin typeface="e-Ukraine Light" pitchFamily="50" charset="-52"/>
              </a:rPr>
              <a:t>підставі</a:t>
            </a:r>
            <a:r>
              <a:rPr lang="ru-RU" sz="1500" dirty="0" smtClean="0">
                <a:latin typeface="e-Ukraine Light" pitchFamily="50" charset="-52"/>
              </a:rPr>
              <a:t> угоди </a:t>
            </a:r>
            <a:r>
              <a:rPr lang="en-US" sz="1500" dirty="0" smtClean="0">
                <a:latin typeface="e-Ukraine Light" pitchFamily="50" charset="-52"/>
              </a:rPr>
              <a:t>QCAA, </a:t>
            </a:r>
            <a:r>
              <a:rPr lang="ru-RU" sz="1500" dirty="0" err="1" smtClean="0">
                <a:latin typeface="e-Ukraine Light" pitchFamily="50" charset="-52"/>
              </a:rPr>
              <a:t>він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повідомляє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про </a:t>
            </a:r>
            <a:r>
              <a:rPr lang="ru-RU" sz="1500" dirty="0" err="1" smtClean="0">
                <a:latin typeface="e-Ukraine Light" pitchFamily="50" charset="-52"/>
              </a:rPr>
              <a:t>необхідність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виправлення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помилок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уточнення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інформації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поданому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Звіті</a:t>
            </a:r>
            <a:r>
              <a:rPr lang="ru-RU" sz="1500" dirty="0" smtClean="0">
                <a:latin typeface="e-Ukraine Light" pitchFamily="50" charset="-52"/>
              </a:rPr>
              <a:t> МГК. У такому </a:t>
            </a:r>
            <a:r>
              <a:rPr lang="ru-RU" sz="1500" dirty="0" err="1" smtClean="0">
                <a:latin typeface="e-Ukraine Light" pitchFamily="50" charset="-52"/>
              </a:rPr>
              <a:t>випадку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зобов’язаний</a:t>
            </a:r>
            <a:r>
              <a:rPr lang="ru-RU" sz="1500" dirty="0" smtClean="0">
                <a:latin typeface="e-Ukraine Light" pitchFamily="50" charset="-52"/>
              </a:rPr>
              <a:t> подати уточнений </a:t>
            </a:r>
            <a:r>
              <a:rPr lang="ru-RU" sz="1500" dirty="0" err="1" smtClean="0">
                <a:latin typeface="e-Ukraine Light" pitchFamily="50" charset="-52"/>
              </a:rPr>
              <a:t>Звіт</a:t>
            </a:r>
            <a:r>
              <a:rPr lang="ru-RU" sz="1500" dirty="0" smtClean="0">
                <a:latin typeface="e-Ukraine Light" pitchFamily="50" charset="-52"/>
              </a:rPr>
              <a:t> МГК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відповідними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виправленнями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надати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пояснення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засобами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електронного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зв’язку</a:t>
            </a:r>
            <a:r>
              <a:rPr lang="ru-RU" sz="1500" dirty="0" smtClean="0">
                <a:latin typeface="e-Ukraine Light" pitchFamily="50" charset="-52"/>
              </a:rPr>
              <a:t> в порядку, </a:t>
            </a:r>
            <a:r>
              <a:rPr lang="ru-RU" sz="1500" dirty="0" err="1" smtClean="0">
                <a:latin typeface="e-Ukraine Light" pitchFamily="50" charset="-52"/>
              </a:rPr>
              <a:t>передбаченому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статтею</a:t>
            </a:r>
            <a:r>
              <a:rPr lang="ru-RU" sz="1500" dirty="0" smtClean="0">
                <a:latin typeface="e-Ukraine Light" pitchFamily="50" charset="-52"/>
              </a:rPr>
              <a:t> 42 Кодексу, не </a:t>
            </a:r>
            <a:r>
              <a:rPr lang="ru-RU" sz="1500" dirty="0" err="1" smtClean="0">
                <a:latin typeface="e-Ukraine Light" pitchFamily="50" charset="-52"/>
              </a:rPr>
              <a:t>пізніше</a:t>
            </a:r>
            <a:r>
              <a:rPr lang="ru-RU" sz="1500" dirty="0" smtClean="0">
                <a:latin typeface="e-Ukraine Light" pitchFamily="50" charset="-52"/>
              </a:rPr>
              <a:t> 30 </a:t>
            </a:r>
            <a:r>
              <a:rPr lang="ru-RU" sz="1500" dirty="0" err="1" smtClean="0">
                <a:latin typeface="e-Ukraine Light" pitchFamily="50" charset="-52"/>
              </a:rPr>
              <a:t>календарних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днів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дня </a:t>
            </a:r>
            <a:r>
              <a:rPr lang="ru-RU" sz="1500" dirty="0" err="1" smtClean="0">
                <a:latin typeface="e-Ukraine Light" pitchFamily="50" charset="-52"/>
              </a:rPr>
              <a:t>отримання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повідомлення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контролюючого</a:t>
            </a:r>
            <a:r>
              <a:rPr lang="ru-RU" sz="1500" dirty="0" smtClean="0">
                <a:latin typeface="e-Ukraine Light" pitchFamily="50" charset="-52"/>
              </a:rPr>
              <a:t> органу. </a:t>
            </a:r>
          </a:p>
        </p:txBody>
      </p:sp>
    </p:spTree>
    <p:extLst>
      <p:ext uri="{BB962C8B-B14F-4D97-AF65-F5344CB8AC3E}">
        <p14:creationId xmlns:p14="http://schemas.microsoft.com/office/powerpoint/2010/main" xmlns="" val="36751738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</TotalTime>
  <Words>202</Words>
  <Application>Microsoft Office PowerPoint</Application>
  <PresentationFormat>Лист A4 (210x297 мм)</PresentationFormat>
  <Paragraphs>50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115</cp:revision>
  <dcterms:created xsi:type="dcterms:W3CDTF">2021-05-27T05:23:05Z</dcterms:created>
  <dcterms:modified xsi:type="dcterms:W3CDTF">2023-10-26T13:22:27Z</dcterms:modified>
</cp:coreProperties>
</file>