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f.gov.ua/uk/crs-578" TargetMode="External"/><Relationship Id="rId2" Type="http://schemas.openxmlformats.org/officeDocument/2006/relationships/hyperlink" Target="https://tax.gov.ua/data/material/000/579/695725/InfoList5_2023.pdf)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ax.gov.ua/baneryi/cr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1090-2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82316" y="0"/>
            <a:ext cx="4881163" cy="6850381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375" y="1479297"/>
            <a:ext cx="382905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latin typeface="e-Ukraine Light" pitchFamily="50" charset="-52"/>
              </a:rPr>
              <a:t>До </a:t>
            </a:r>
            <a:r>
              <a:rPr lang="ru-RU" b="1" dirty="0" err="1" smtClean="0">
                <a:latin typeface="e-Ukraine Light" pitchFamily="50" charset="-52"/>
              </a:rPr>
              <a:t>уваги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підзвітних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фінансових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установ</a:t>
            </a:r>
            <a:r>
              <a:rPr lang="ru-RU" b="1" dirty="0" smtClean="0">
                <a:latin typeface="e-Ukraine Light" pitchFamily="50" charset="-52"/>
              </a:rPr>
              <a:t>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жовтень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50" y="123825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2875" y="76200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112066" y="133350"/>
            <a:ext cx="4793934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700" y="171450"/>
            <a:ext cx="451485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e-Ukraine" pitchFamily="50" charset="-52"/>
              </a:rPr>
              <a:t>	</a:t>
            </a:r>
            <a:r>
              <a:rPr lang="ru-RU" sz="1400" dirty="0" smtClean="0">
                <a:latin typeface="e-Ukraine Light" pitchFamily="50" charset="-52"/>
              </a:rPr>
              <a:t>Головне </a:t>
            </a:r>
            <a:r>
              <a:rPr lang="ru-RU" sz="1400" dirty="0" err="1" smtClean="0">
                <a:latin typeface="e-Ukraine Light" pitchFamily="50" charset="-52"/>
              </a:rPr>
              <a:t>управління</a:t>
            </a:r>
            <a:r>
              <a:rPr lang="ru-RU" sz="1400" dirty="0" smtClean="0">
                <a:latin typeface="e-Ukraine Light" pitchFamily="50" charset="-52"/>
              </a:rPr>
              <a:t> ДПС у м. </a:t>
            </a:r>
            <a:r>
              <a:rPr lang="ru-RU" sz="1400" dirty="0" err="1" smtClean="0">
                <a:latin typeface="e-Ukraine Light" pitchFamily="50" charset="-52"/>
              </a:rPr>
              <a:t>Києві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повідомляє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b="1" dirty="0" smtClean="0">
                <a:latin typeface="e-Ukraine Light" pitchFamily="50" charset="-52"/>
              </a:rPr>
              <a:t>набрав </a:t>
            </a:r>
            <a:r>
              <a:rPr lang="ru-RU" sz="1400" b="1" dirty="0" err="1" smtClean="0">
                <a:latin typeface="e-Ukraine Light" pitchFamily="50" charset="-52"/>
              </a:rPr>
              <a:t>чинності</a:t>
            </a:r>
            <a:r>
              <a:rPr lang="ru-RU" sz="1400" b="1" dirty="0" smtClean="0">
                <a:latin typeface="e-Ukraine Light" pitchFamily="50" charset="-52"/>
              </a:rPr>
              <a:t> Порядок </a:t>
            </a:r>
            <a:r>
              <a:rPr lang="ru-RU" sz="1400" b="1" dirty="0" err="1" smtClean="0">
                <a:latin typeface="e-Ukraine Light" pitchFamily="50" charset="-52"/>
              </a:rPr>
              <a:t>взяття</a:t>
            </a:r>
            <a:r>
              <a:rPr lang="ru-RU" sz="1400" b="1" dirty="0" smtClean="0">
                <a:latin typeface="e-Ukraine Light" pitchFamily="50" charset="-52"/>
              </a:rPr>
              <a:t> на </a:t>
            </a:r>
            <a:r>
              <a:rPr lang="ru-RU" sz="1400" b="1" dirty="0" err="1" smtClean="0">
                <a:latin typeface="e-Ukraine Light" pitchFamily="50" charset="-52"/>
              </a:rPr>
              <a:t>облік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підзвітних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фінансових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установ</a:t>
            </a:r>
            <a:r>
              <a:rPr lang="ru-RU" sz="1400" b="1" dirty="0" smtClean="0">
                <a:latin typeface="e-Ukraine Light" pitchFamily="50" charset="-52"/>
              </a:rPr>
              <a:t> для </a:t>
            </a:r>
            <a:r>
              <a:rPr lang="ru-RU" sz="1400" b="1" dirty="0" err="1" smtClean="0">
                <a:latin typeface="e-Ukraine Light" pitchFamily="50" charset="-52"/>
              </a:rPr>
              <a:t>цілей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Загального</a:t>
            </a:r>
            <a:r>
              <a:rPr lang="ru-RU" sz="1400" b="1" dirty="0" smtClean="0">
                <a:latin typeface="e-Ukraine Light" pitchFamily="50" charset="-52"/>
              </a:rPr>
              <a:t> стандарту </a:t>
            </a:r>
            <a:r>
              <a:rPr lang="ru-RU" sz="1400" b="1" dirty="0" err="1" smtClean="0">
                <a:latin typeface="e-Ukraine Light" pitchFamily="50" charset="-52"/>
              </a:rPr>
              <a:t>звітності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en-US" sz="1400" b="1" dirty="0" smtClean="0">
                <a:latin typeface="e-Ukraine Light" pitchFamily="50" charset="-52"/>
              </a:rPr>
              <a:t>CRS</a:t>
            </a:r>
            <a:r>
              <a:rPr lang="en-US" sz="14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r>
              <a:rPr lang="en-US" sz="1400" dirty="0" smtClean="0">
                <a:latin typeface="e-Ukraine Light" pitchFamily="50" charset="-52"/>
              </a:rPr>
              <a:t>10 </a:t>
            </a:r>
            <a:r>
              <a:rPr lang="ru-RU" sz="1400" dirty="0" err="1" smtClean="0">
                <a:latin typeface="e-Ukraine Light" pitchFamily="50" charset="-52"/>
              </a:rPr>
              <a:t>жовтня</a:t>
            </a:r>
            <a:r>
              <a:rPr lang="ru-RU" sz="1400" dirty="0" smtClean="0">
                <a:latin typeface="e-Ukraine Light" pitchFamily="50" charset="-52"/>
              </a:rPr>
              <a:t> 2023 року набрав </a:t>
            </a:r>
            <a:r>
              <a:rPr lang="ru-RU" sz="1400" dirty="0" err="1" smtClean="0">
                <a:latin typeface="e-Ukraine Light" pitchFamily="50" charset="-52"/>
              </a:rPr>
              <a:t>чинності</a:t>
            </a:r>
            <a:r>
              <a:rPr lang="ru-RU" sz="1400" dirty="0" smtClean="0">
                <a:latin typeface="e-Ukraine Light" pitchFamily="50" charset="-52"/>
              </a:rPr>
              <a:t> наказ </a:t>
            </a:r>
            <a:r>
              <a:rPr lang="ru-RU" sz="1400" dirty="0" err="1" smtClean="0">
                <a:latin typeface="e-Ukraine Light" pitchFamily="50" charset="-52"/>
              </a:rPr>
              <a:t>Мінфіну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30 </a:t>
            </a:r>
            <a:r>
              <a:rPr lang="ru-RU" sz="1400" dirty="0" err="1" smtClean="0">
                <a:latin typeface="e-Ukraine Light" pitchFamily="50" charset="-52"/>
              </a:rPr>
              <a:t>серпня</a:t>
            </a:r>
            <a:r>
              <a:rPr lang="ru-RU" sz="1400" dirty="0" smtClean="0">
                <a:latin typeface="e-Ukraine Light" pitchFamily="50" charset="-52"/>
              </a:rPr>
              <a:t> 2023 року  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№ 468 «Про </a:t>
            </a:r>
            <a:r>
              <a:rPr lang="ru-RU" sz="1400" dirty="0" err="1" smtClean="0">
                <a:latin typeface="e-Ukraine Light" pitchFamily="50" charset="-52"/>
              </a:rPr>
              <a:t>затвердження</a:t>
            </a:r>
            <a:r>
              <a:rPr lang="ru-RU" sz="1400" dirty="0" smtClean="0">
                <a:latin typeface="e-Ukraine Light" pitchFamily="50" charset="-52"/>
              </a:rPr>
              <a:t> Порядку </a:t>
            </a:r>
            <a:r>
              <a:rPr lang="ru-RU" sz="1400" dirty="0" err="1" smtClean="0">
                <a:latin typeface="e-Ukraine Light" pitchFamily="50" charset="-52"/>
              </a:rPr>
              <a:t>взяття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облік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зняття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обліку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фінансових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агентів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підзвітними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фінансовими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установами</a:t>
            </a:r>
            <a:r>
              <a:rPr lang="ru-RU" sz="1400" dirty="0" smtClean="0">
                <a:latin typeface="e-Ukraine Light" pitchFamily="50" charset="-52"/>
              </a:rPr>
              <a:t> для </a:t>
            </a:r>
            <a:r>
              <a:rPr lang="ru-RU" sz="1400" dirty="0" err="1" smtClean="0">
                <a:latin typeface="e-Ukraine Light" pitchFamily="50" charset="-52"/>
              </a:rPr>
              <a:t>цілей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багатосторонньої</a:t>
            </a:r>
            <a:r>
              <a:rPr lang="ru-RU" sz="1400" dirty="0" smtClean="0">
                <a:latin typeface="e-Ukraine Light" pitchFamily="50" charset="-52"/>
              </a:rPr>
              <a:t> угоди </a:t>
            </a:r>
            <a:r>
              <a:rPr lang="ru-RU" sz="1400" dirty="0" err="1" smtClean="0">
                <a:latin typeface="e-Ukraine Light" pitchFamily="50" charset="-52"/>
              </a:rPr>
              <a:t>компетентних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органів</a:t>
            </a:r>
            <a:r>
              <a:rPr lang="ru-RU" sz="1400" dirty="0" smtClean="0">
                <a:latin typeface="e-Ukraine Light" pitchFamily="50" charset="-52"/>
              </a:rPr>
              <a:t> про </a:t>
            </a:r>
            <a:r>
              <a:rPr lang="ru-RU" sz="1400" dirty="0" err="1" smtClean="0">
                <a:latin typeface="e-Ukraine Light" pitchFamily="50" charset="-52"/>
              </a:rPr>
              <a:t>автоматичний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обмін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інформацією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фінансові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рахунки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загального</a:t>
            </a:r>
            <a:r>
              <a:rPr lang="ru-RU" sz="1400" dirty="0" smtClean="0">
                <a:latin typeface="e-Ukraine Light" pitchFamily="50" charset="-52"/>
              </a:rPr>
              <a:t> стандарту </a:t>
            </a:r>
            <a:r>
              <a:rPr lang="ru-RU" sz="1400" dirty="0" err="1" smtClean="0">
                <a:latin typeface="e-Ukraine Light" pitchFamily="50" charset="-52"/>
              </a:rPr>
              <a:t>звітності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належної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перевірки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інформації</a:t>
            </a:r>
            <a:r>
              <a:rPr lang="ru-RU" sz="1400" dirty="0" smtClean="0">
                <a:latin typeface="e-Ukraine Light" pitchFamily="50" charset="-52"/>
              </a:rPr>
              <a:t> про </a:t>
            </a:r>
            <a:r>
              <a:rPr lang="ru-RU" sz="1400" dirty="0" err="1" smtClean="0">
                <a:latin typeface="e-Ukraine Light" pitchFamily="50" charset="-52"/>
              </a:rPr>
              <a:t>фінансові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рахунки</a:t>
            </a:r>
            <a:r>
              <a:rPr lang="ru-RU" sz="1400" dirty="0" smtClean="0">
                <a:latin typeface="e-Ukraine Light" pitchFamily="50" charset="-52"/>
              </a:rPr>
              <a:t>» (</a:t>
            </a:r>
            <a:r>
              <a:rPr lang="ru-RU" sz="1400" dirty="0" err="1" smtClean="0">
                <a:latin typeface="e-Ukraine Light" pitchFamily="50" charset="-52"/>
              </a:rPr>
              <a:t>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змінами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внесеними</a:t>
            </a:r>
            <a:r>
              <a:rPr lang="ru-RU" sz="1400" dirty="0" smtClean="0">
                <a:latin typeface="e-Ukraine Light" pitchFamily="50" charset="-52"/>
              </a:rPr>
              <a:t> наказом </a:t>
            </a:r>
            <a:r>
              <a:rPr lang="ru-RU" sz="1400" dirty="0" err="1" smtClean="0">
                <a:latin typeface="e-Ukraine Light" pitchFamily="50" charset="-52"/>
              </a:rPr>
              <a:t>Мінфіну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20 </a:t>
            </a:r>
            <a:r>
              <a:rPr lang="ru-RU" sz="1400" dirty="0" err="1" smtClean="0">
                <a:latin typeface="e-Ukraine Light" pitchFamily="50" charset="-52"/>
              </a:rPr>
              <a:t>вересня</a:t>
            </a:r>
            <a:r>
              <a:rPr lang="ru-RU" sz="1400" dirty="0" smtClean="0">
                <a:latin typeface="e-Ukraine Light" pitchFamily="50" charset="-52"/>
              </a:rPr>
              <a:t> 2023 року № 505)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Порядок </a:t>
            </a:r>
            <a:r>
              <a:rPr lang="ru-RU" sz="1400" dirty="0" err="1" smtClean="0">
                <a:latin typeface="e-Ukraine Light" pitchFamily="50" charset="-52"/>
              </a:rPr>
              <a:t>реєстрації</a:t>
            </a:r>
            <a:r>
              <a:rPr lang="ru-RU" sz="1400" dirty="0" smtClean="0">
                <a:latin typeface="e-Ukraine Light" pitchFamily="50" charset="-52"/>
              </a:rPr>
              <a:t>). 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Взяттю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облік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Державній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службі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підлягають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усі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фінансові</a:t>
            </a:r>
            <a:r>
              <a:rPr lang="ru-RU" sz="1400" dirty="0" smtClean="0">
                <a:latin typeface="e-Ukraine Light" pitchFamily="50" charset="-52"/>
              </a:rPr>
              <a:t> установи,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підзвітними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фінансовими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установами</a:t>
            </a:r>
            <a:r>
              <a:rPr lang="ru-RU" sz="1400" dirty="0" smtClean="0">
                <a:latin typeface="e-Ukraine Light" pitchFamily="50" charset="-52"/>
              </a:rPr>
              <a:t> для </a:t>
            </a:r>
            <a:r>
              <a:rPr lang="ru-RU" sz="1400" dirty="0" err="1" smtClean="0">
                <a:latin typeface="e-Ukraine Light" pitchFamily="50" charset="-52"/>
              </a:rPr>
              <a:t>цілей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Багатосторонньої</a:t>
            </a:r>
            <a:r>
              <a:rPr lang="ru-RU" sz="1400" dirty="0" smtClean="0">
                <a:latin typeface="e-Ukraine Light" pitchFamily="50" charset="-52"/>
              </a:rPr>
              <a:t> угоди </a:t>
            </a:r>
            <a:r>
              <a:rPr lang="en-US" sz="1400" dirty="0" smtClean="0">
                <a:latin typeface="e-Ukraine Light" pitchFamily="50" charset="-52"/>
              </a:rPr>
              <a:t>CRS </a:t>
            </a:r>
            <a:r>
              <a:rPr lang="ru-RU" sz="1400" dirty="0" smtClean="0">
                <a:latin typeface="e-Ukraine Light" pitchFamily="50" charset="-52"/>
              </a:rPr>
              <a:t>та </a:t>
            </a:r>
            <a:r>
              <a:rPr lang="ru-RU" sz="1400" dirty="0" err="1" smtClean="0">
                <a:latin typeface="e-Ukraine Light" pitchFamily="50" charset="-52"/>
              </a:rPr>
              <a:t>Загального</a:t>
            </a:r>
            <a:r>
              <a:rPr lang="ru-RU" sz="1400" dirty="0" smtClean="0">
                <a:latin typeface="e-Ukraine Light" pitchFamily="50" charset="-52"/>
              </a:rPr>
              <a:t> стандарту </a:t>
            </a:r>
            <a:r>
              <a:rPr lang="ru-RU" sz="1400" dirty="0" err="1" smtClean="0">
                <a:latin typeface="e-Ukraine Light" pitchFamily="50" charset="-52"/>
              </a:rPr>
              <a:t>звітності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en-US" sz="1400" dirty="0" smtClean="0">
                <a:latin typeface="e-Ukraine Light" pitchFamily="50" charset="-52"/>
              </a:rPr>
              <a:t>CRS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ПФУ). 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Порядок </a:t>
            </a:r>
            <a:r>
              <a:rPr lang="ru-RU" sz="1400" dirty="0" err="1" smtClean="0">
                <a:latin typeface="e-Ukraine Light" pitchFamily="50" charset="-52"/>
              </a:rPr>
              <a:t>реєстрації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встановлює</a:t>
            </a:r>
            <a:r>
              <a:rPr lang="ru-RU" sz="14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- </a:t>
            </a:r>
            <a:r>
              <a:rPr lang="ru-RU" sz="1400" dirty="0" err="1" smtClean="0">
                <a:latin typeface="e-Ukraine Light" pitchFamily="50" charset="-52"/>
              </a:rPr>
              <a:t>процедури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взяття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облік</a:t>
            </a:r>
            <a:r>
              <a:rPr lang="ru-RU" sz="1400" dirty="0" smtClean="0">
                <a:latin typeface="e-Ukraine Light" pitchFamily="50" charset="-52"/>
              </a:rPr>
              <a:t> ПФУ, </a:t>
            </a:r>
            <a:r>
              <a:rPr lang="ru-RU" sz="1400" dirty="0" err="1" smtClean="0">
                <a:latin typeface="e-Ukraine Light" pitchFamily="50" charset="-52"/>
              </a:rPr>
              <a:t>зняття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їх</a:t>
            </a:r>
            <a:endParaRPr lang="ru-RU" sz="1400" dirty="0" smtClean="0">
              <a:latin typeface="e-Ukraine Light" pitchFamily="50" charset="-52"/>
            </a:endParaRPr>
          </a:p>
          <a:p>
            <a:pPr algn="just"/>
            <a:endParaRPr lang="ru-RU" sz="1400" dirty="0" smtClean="0">
              <a:latin typeface="e-Ukraine Light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="" xmlns:a16="http://schemas.microsoft.com/office/drawing/2014/main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248150"/>
            <a:ext cx="2324100" cy="205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372099" y="914400"/>
            <a:ext cx="43719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4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4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4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4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4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4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4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400" dirty="0" smtClean="0">
              <a:latin typeface="e-Ukraine Light" panose="000004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0970" y="209548"/>
            <a:ext cx="4793934" cy="6648451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155586" y="215287"/>
            <a:ext cx="4597988" cy="6642713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19775" y="2183690"/>
            <a:ext cx="37147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e-Ukraine Light" pitchFamily="50" charset="-52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e-Ukraine Light" pitchFamily="50" charset="-52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81600" y="285750"/>
            <a:ext cx="4581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50" y="295275"/>
            <a:ext cx="4572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e-Ukraine Light" pitchFamily="50" charset="-52"/>
              </a:rPr>
              <a:t>Як подати </a:t>
            </a:r>
            <a:r>
              <a:rPr lang="ru-RU" sz="1400" b="1" dirty="0" err="1" smtClean="0">
                <a:latin typeface="e-Ukraine Light" pitchFamily="50" charset="-52"/>
              </a:rPr>
              <a:t>заяву</a:t>
            </a:r>
            <a:r>
              <a:rPr lang="ru-RU" sz="1400" dirty="0" smtClean="0">
                <a:latin typeface="e-Ukraine Light" pitchFamily="50" charset="-52"/>
              </a:rPr>
              <a:t> 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Реєстрація</a:t>
            </a:r>
            <a:r>
              <a:rPr lang="ru-RU" sz="1400" dirty="0" smtClean="0">
                <a:latin typeface="e-Ukraine Light" pitchFamily="50" charset="-52"/>
              </a:rPr>
              <a:t> ПФУ </a:t>
            </a:r>
            <a:r>
              <a:rPr lang="ru-RU" sz="1400" dirty="0" err="1" smtClean="0">
                <a:latin typeface="e-Ukraine Light" pitchFamily="50" charset="-52"/>
              </a:rPr>
              <a:t>здійснюється</a:t>
            </a:r>
            <a:r>
              <a:rPr lang="ru-RU" sz="1400" dirty="0" smtClean="0">
                <a:latin typeface="e-Ukraine Light" pitchFamily="50" charset="-52"/>
              </a:rPr>
              <a:t> шляхом </a:t>
            </a:r>
            <a:r>
              <a:rPr lang="ru-RU" sz="1400" dirty="0" err="1" smtClean="0">
                <a:latin typeface="e-Ukraine Light" pitchFamily="50" charset="-52"/>
              </a:rPr>
              <a:t>подання</a:t>
            </a:r>
            <a:r>
              <a:rPr lang="ru-RU" sz="1400" dirty="0" smtClean="0">
                <a:latin typeface="e-Ukraine Light" pitchFamily="50" charset="-52"/>
              </a:rPr>
              <a:t> заяви в </a:t>
            </a:r>
            <a:r>
              <a:rPr lang="ru-RU" sz="1400" dirty="0" err="1" smtClean="0">
                <a:latin typeface="e-Ukraine Light" pitchFamily="50" charset="-52"/>
              </a:rPr>
              <a:t>електронній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формі</a:t>
            </a:r>
            <a:r>
              <a:rPr lang="ru-RU" sz="1400" dirty="0" smtClean="0">
                <a:latin typeface="e-Ukraine Light" pitchFamily="50" charset="-52"/>
              </a:rPr>
              <a:t> через </a:t>
            </a:r>
            <a:r>
              <a:rPr lang="ru-RU" sz="1400" dirty="0" err="1" smtClean="0">
                <a:latin typeface="e-Ukraine Light" pitchFamily="50" charset="-52"/>
              </a:rPr>
              <a:t>електронний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кабінет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іншими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засобами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зв’язку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ПФУ,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подаватимуть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звіти</a:t>
            </a:r>
            <a:r>
              <a:rPr lang="ru-RU" sz="1400" dirty="0" smtClean="0">
                <a:latin typeface="e-Ukraine Light" pitchFamily="50" charset="-52"/>
              </a:rPr>
              <a:t> про </a:t>
            </a:r>
            <a:r>
              <a:rPr lang="ru-RU" sz="1400" dirty="0" err="1" smtClean="0">
                <a:latin typeface="e-Ukraine Light" pitchFamily="50" charset="-52"/>
              </a:rPr>
              <a:t>підзвітні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рахунки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виключно</a:t>
            </a:r>
            <a:r>
              <a:rPr lang="ru-RU" sz="1400" dirty="0" smtClean="0">
                <a:latin typeface="e-Ukraine Light" pitchFamily="50" charset="-52"/>
              </a:rPr>
              <a:t> за себе (</a:t>
            </a:r>
            <a:r>
              <a:rPr lang="ru-RU" sz="1400" dirty="0" err="1" smtClean="0">
                <a:latin typeface="e-Ukraine Light" pitchFamily="50" charset="-52"/>
              </a:rPr>
              <a:t>наприклад</a:t>
            </a:r>
            <a:r>
              <a:rPr lang="ru-RU" sz="1400" dirty="0" smtClean="0">
                <a:latin typeface="e-Ukraine Light" pitchFamily="50" charset="-52"/>
              </a:rPr>
              <a:t>, банки, страховики, </a:t>
            </a:r>
            <a:r>
              <a:rPr lang="ru-RU" sz="1400" dirty="0" err="1" smtClean="0">
                <a:latin typeface="e-Ukraine Light" pitchFamily="50" charset="-52"/>
              </a:rPr>
              <a:t>недержавні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пенсійні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фонди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кредитні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спілки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тощо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стають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облік</a:t>
            </a:r>
            <a:r>
              <a:rPr lang="ru-RU" sz="1400" dirty="0" smtClean="0">
                <a:latin typeface="e-Ukraine Light" pitchFamily="50" charset="-52"/>
              </a:rPr>
              <a:t> один раз. </a:t>
            </a: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Якщо</a:t>
            </a:r>
            <a:r>
              <a:rPr lang="ru-RU" sz="1400" dirty="0" smtClean="0">
                <a:latin typeface="e-Ukraine Light" pitchFamily="50" charset="-52"/>
              </a:rPr>
              <a:t> ПФУ </a:t>
            </a:r>
            <a:r>
              <a:rPr lang="ru-RU" sz="1400" dirty="0" err="1" smtClean="0">
                <a:latin typeface="e-Ukraine Light" pitchFamily="50" charset="-52"/>
              </a:rPr>
              <a:t>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інститутом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спільного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інвестування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ІСІ), то за </a:t>
            </a:r>
            <a:r>
              <a:rPr lang="ru-RU" sz="1400" dirty="0" err="1" smtClean="0">
                <a:latin typeface="e-Ukraine Light" pitchFamily="50" charset="-52"/>
              </a:rPr>
              <a:t>таку</a:t>
            </a:r>
            <a:r>
              <a:rPr lang="ru-RU" sz="1400" dirty="0" smtClean="0">
                <a:latin typeface="e-Ukraine Light" pitchFamily="50" charset="-52"/>
              </a:rPr>
              <a:t> ПФУ </a:t>
            </a:r>
            <a:r>
              <a:rPr lang="ru-RU" sz="1400" dirty="0" err="1" smtClean="0">
                <a:latin typeface="e-Ukraine Light" pitchFamily="50" charset="-52"/>
              </a:rPr>
              <a:t>звітність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компанія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управління</a:t>
            </a:r>
            <a:r>
              <a:rPr lang="ru-RU" sz="1400" dirty="0" smtClean="0">
                <a:latin typeface="e-Ukraine Light" pitchFamily="50" charset="-52"/>
              </a:rPr>
              <a:t> активами, яка </a:t>
            </a:r>
            <a:r>
              <a:rPr lang="ru-RU" sz="1400" dirty="0" err="1" smtClean="0">
                <a:latin typeface="e-Ukraine Light" pitchFamily="50" charset="-52"/>
              </a:rPr>
              <a:t>здійснює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управління</a:t>
            </a:r>
            <a:r>
              <a:rPr lang="ru-RU" sz="1400" dirty="0" smtClean="0">
                <a:latin typeface="e-Ukraine Light" pitchFamily="50" charset="-52"/>
              </a:rPr>
              <a:t> активами </a:t>
            </a:r>
            <a:r>
              <a:rPr lang="ru-RU" sz="1400" dirty="0" err="1" smtClean="0">
                <a:latin typeface="e-Ukraine Light" pitchFamily="50" charset="-52"/>
              </a:rPr>
              <a:t>відповідного</a:t>
            </a:r>
            <a:r>
              <a:rPr lang="ru-RU" sz="1400" dirty="0" smtClean="0">
                <a:latin typeface="e-Ukraine Light" pitchFamily="50" charset="-52"/>
              </a:rPr>
              <a:t> ІСІ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КУА). КУА </a:t>
            </a:r>
            <a:r>
              <a:rPr lang="ru-RU" sz="1400" dirty="0" err="1" smtClean="0">
                <a:latin typeface="e-Ukraine Light" pitchFamily="50" charset="-52"/>
              </a:rPr>
              <a:t>стає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облік</a:t>
            </a:r>
            <a:r>
              <a:rPr lang="ru-RU" sz="1400" dirty="0" smtClean="0">
                <a:latin typeface="e-Ukraine Light" pitchFamily="50" charset="-52"/>
              </a:rPr>
              <a:t> як ПФУ за себе та </a:t>
            </a:r>
            <a:r>
              <a:rPr lang="ru-RU" sz="1400" dirty="0" err="1" smtClean="0">
                <a:latin typeface="e-Ukraine Light" pitchFamily="50" charset="-52"/>
              </a:rPr>
              <a:t>додатково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кожен</a:t>
            </a:r>
            <a:r>
              <a:rPr lang="ru-RU" sz="1400" dirty="0" smtClean="0">
                <a:latin typeface="e-Ukraine Light" pitchFamily="50" charset="-52"/>
              </a:rPr>
              <a:t> ІСІ – ПФУ. </a:t>
            </a:r>
          </a:p>
          <a:p>
            <a:pPr algn="just"/>
            <a:endParaRPr lang="ru-RU" sz="1400" b="1" dirty="0" smtClean="0">
              <a:latin typeface="e-Ukraine Light" pitchFamily="50" charset="-52"/>
            </a:endParaRPr>
          </a:p>
          <a:p>
            <a:pPr algn="just"/>
            <a:r>
              <a:rPr lang="ru-RU" sz="1400" b="1" dirty="0" err="1" smtClean="0">
                <a:latin typeface="e-Ukraine Light" pitchFamily="50" charset="-52"/>
              </a:rPr>
              <a:t>Перелік</a:t>
            </a:r>
            <a:r>
              <a:rPr lang="ru-RU" sz="1400" b="1" dirty="0" smtClean="0">
                <a:latin typeface="e-Ukraine Light" pitchFamily="50" charset="-52"/>
              </a:rPr>
              <a:t> ПФУ</a:t>
            </a:r>
            <a:r>
              <a:rPr lang="ru-RU" sz="1400" dirty="0" smtClean="0">
                <a:latin typeface="e-Ukraine Light" pitchFamily="50" charset="-52"/>
              </a:rPr>
              <a:t> 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Відомості</a:t>
            </a:r>
            <a:r>
              <a:rPr lang="ru-RU" sz="1400" dirty="0" smtClean="0">
                <a:latin typeface="e-Ukraine Light" pitchFamily="50" charset="-52"/>
              </a:rPr>
              <a:t> про </a:t>
            </a:r>
            <a:r>
              <a:rPr lang="ru-RU" sz="1400" dirty="0" err="1" smtClean="0">
                <a:latin typeface="e-Ukraine Light" pitchFamily="50" charset="-52"/>
              </a:rPr>
              <a:t>усі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зареєстровані</a:t>
            </a:r>
            <a:r>
              <a:rPr lang="ru-RU" sz="1400" dirty="0" smtClean="0">
                <a:latin typeface="e-Ukraine Light" pitchFamily="50" charset="-52"/>
              </a:rPr>
              <a:t> ПФУ </a:t>
            </a:r>
            <a:r>
              <a:rPr lang="ru-RU" sz="1400" dirty="0" err="1" smtClean="0">
                <a:latin typeface="e-Ukraine Light" pitchFamily="50" charset="-52"/>
              </a:rPr>
              <a:t>вносяться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Переліку</a:t>
            </a:r>
            <a:r>
              <a:rPr lang="ru-RU" sz="1400" dirty="0" smtClean="0">
                <a:latin typeface="e-Ukraine Light" pitchFamily="50" charset="-52"/>
              </a:rPr>
              <a:t> ПФУ, </a:t>
            </a:r>
            <a:r>
              <a:rPr lang="ru-RU" sz="1400" dirty="0" err="1" smtClean="0">
                <a:latin typeface="e-Ukraine Light" pitchFamily="50" charset="-52"/>
              </a:rPr>
              <a:t>який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веде</a:t>
            </a:r>
            <a:r>
              <a:rPr lang="ru-RU" sz="1400" dirty="0" smtClean="0">
                <a:latin typeface="e-Ukraine Light" pitchFamily="50" charset="-52"/>
              </a:rPr>
              <a:t> ДПС. </a:t>
            </a:r>
            <a:r>
              <a:rPr lang="ru-RU" sz="1400" dirty="0" err="1" smtClean="0">
                <a:latin typeface="e-Ukraine Light" pitchFamily="50" charset="-52"/>
              </a:rPr>
              <a:t>Реєстраційні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дані</a:t>
            </a:r>
            <a:r>
              <a:rPr lang="ru-RU" sz="1400" dirty="0" smtClean="0">
                <a:latin typeface="e-Ukraine Light" pitchFamily="50" charset="-52"/>
              </a:rPr>
              <a:t> про ПФУ </a:t>
            </a:r>
            <a:r>
              <a:rPr lang="ru-RU" sz="1400" dirty="0" err="1" smtClean="0">
                <a:latin typeface="e-Ukraine Light" pitchFamily="50" charset="-52"/>
              </a:rPr>
              <a:t>будуть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оприлюднюватись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вебпорталі</a:t>
            </a:r>
            <a:r>
              <a:rPr lang="ru-RU" sz="1400" dirty="0" smtClean="0">
                <a:latin typeface="e-Ukraine Light" pitchFamily="50" charset="-52"/>
              </a:rPr>
              <a:t> ДПС. ПФУ,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ведуть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фінансові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рахунки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зможуть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покладатись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відомості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Переліку</a:t>
            </a:r>
            <a:r>
              <a:rPr lang="ru-RU" sz="1400" dirty="0" smtClean="0">
                <a:latin typeface="e-Ukraine Light" pitchFamily="50" charset="-52"/>
              </a:rPr>
              <a:t> ПФУ для </a:t>
            </a:r>
            <a:r>
              <a:rPr lang="ru-RU" sz="1400" dirty="0" err="1" smtClean="0">
                <a:latin typeface="e-Ukraine Light" pitchFamily="50" charset="-52"/>
              </a:rPr>
              <a:t>визначення</a:t>
            </a:r>
            <a:r>
              <a:rPr lang="ru-RU" sz="1400" dirty="0" smtClean="0">
                <a:latin typeface="e-Ukraine Light" pitchFamily="50" charset="-52"/>
              </a:rPr>
              <a:t> статусу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67324" y="285750"/>
            <a:ext cx="439102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власника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рахунку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</a:t>
            </a:r>
            <a:r>
              <a:rPr lang="ru-RU" sz="1400" dirty="0" smtClean="0">
                <a:latin typeface="e-Ukraine Light" pitchFamily="50" charset="-52"/>
              </a:rPr>
              <a:t> час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заходів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належної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комплексної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перевірки</a:t>
            </a:r>
            <a:r>
              <a:rPr lang="ru-RU" sz="1400" dirty="0" smtClean="0">
                <a:latin typeface="e-Ukraine Light" pitchFamily="50" charset="-52"/>
              </a:rPr>
              <a:t>. </a:t>
            </a:r>
            <a:r>
              <a:rPr lang="ru-RU" sz="1400" dirty="0" err="1" smtClean="0">
                <a:latin typeface="e-Ukraine Light" pitchFamily="50" charset="-52"/>
              </a:rPr>
              <a:t>Нагадуємо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якщо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власником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рахунку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інша</a:t>
            </a:r>
            <a:r>
              <a:rPr lang="ru-RU" sz="1400" dirty="0" smtClean="0">
                <a:latin typeface="e-Ukraine Light" pitchFamily="50" charset="-52"/>
              </a:rPr>
              <a:t> ПФУ, то </a:t>
            </a:r>
            <a:r>
              <a:rPr lang="ru-RU" sz="1400" dirty="0" err="1" smtClean="0">
                <a:latin typeface="e-Ukraine Light" pitchFamily="50" charset="-52"/>
              </a:rPr>
              <a:t>такий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рахунок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може</a:t>
            </a:r>
            <a:r>
              <a:rPr lang="ru-RU" sz="1400" dirty="0" smtClean="0">
                <a:latin typeface="e-Ukraine Light" pitchFamily="50" charset="-52"/>
              </a:rPr>
              <a:t> бути </a:t>
            </a:r>
            <a:r>
              <a:rPr lang="ru-RU" sz="1400" dirty="0" err="1" smtClean="0">
                <a:latin typeface="e-Ukraine Light" pitchFamily="50" charset="-52"/>
              </a:rPr>
              <a:t>підзвітним</a:t>
            </a:r>
            <a:r>
              <a:rPr lang="ru-RU" sz="1400" dirty="0" smtClean="0">
                <a:latin typeface="e-Ukraine Light" pitchFamily="50" charset="-52"/>
              </a:rPr>
              <a:t>, а тому не </a:t>
            </a:r>
            <a:r>
              <a:rPr lang="ru-RU" sz="1400" dirty="0" err="1" smtClean="0">
                <a:latin typeface="e-Ukraine Light" pitchFamily="50" charset="-52"/>
              </a:rPr>
              <a:t>підлягає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належній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комплексній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перевірці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звітуванню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b="1" dirty="0" err="1" smtClean="0">
                <a:latin typeface="e-Ukraine Light" pitchFamily="50" charset="-52"/>
              </a:rPr>
              <a:t>Роз’яснення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питань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en-US" sz="1400" b="1" dirty="0" smtClean="0">
                <a:latin typeface="e-Ukraine Light" pitchFamily="50" charset="-52"/>
              </a:rPr>
              <a:t>CRS </a:t>
            </a:r>
            <a:endParaRPr lang="uk-UA" sz="1400" b="1" dirty="0" smtClean="0">
              <a:latin typeface="e-Ukraine Light" pitchFamily="50" charset="-52"/>
            </a:endParaRPr>
          </a:p>
          <a:p>
            <a:pPr algn="just"/>
            <a:endParaRPr lang="en-US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З метою </a:t>
            </a:r>
            <a:r>
              <a:rPr lang="ru-RU" sz="1400" dirty="0" err="1" smtClean="0">
                <a:latin typeface="e-Ukraine Light" pitchFamily="50" charset="-52"/>
              </a:rPr>
              <a:t>забезпечення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належної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інформаційно-роз’яснювальної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кампанії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питань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імплементації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Загального</a:t>
            </a:r>
            <a:r>
              <a:rPr lang="ru-RU" sz="1400" dirty="0" smtClean="0">
                <a:latin typeface="e-Ukraine Light" pitchFamily="50" charset="-52"/>
              </a:rPr>
              <a:t> стандарту </a:t>
            </a:r>
            <a:r>
              <a:rPr lang="ru-RU" sz="1400" dirty="0" err="1" smtClean="0">
                <a:latin typeface="e-Ukraine Light" pitchFamily="50" charset="-52"/>
              </a:rPr>
              <a:t>звітності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en-US" sz="1400" dirty="0" smtClean="0">
                <a:latin typeface="e-Ukraine Light" pitchFamily="50" charset="-52"/>
              </a:rPr>
              <a:t>CRS </a:t>
            </a:r>
            <a:r>
              <a:rPr lang="ru-RU" sz="1400" dirty="0" err="1" smtClean="0">
                <a:latin typeface="e-Ukraine Light" pitchFamily="50" charset="-52"/>
              </a:rPr>
              <a:t>Мінфін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спільно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із</a:t>
            </a:r>
            <a:r>
              <a:rPr lang="ru-RU" sz="1400" dirty="0" smtClean="0">
                <a:latin typeface="e-Ukraine Light" pitchFamily="50" charset="-52"/>
              </a:rPr>
              <a:t> ДПС </a:t>
            </a:r>
            <a:r>
              <a:rPr lang="ru-RU" sz="1400" dirty="0" err="1" smtClean="0">
                <a:latin typeface="e-Ukraine Light" pitchFamily="50" charset="-52"/>
              </a:rPr>
              <a:t>надали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роз’яснення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щодо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практичних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питань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тлумачення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окремих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термінів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Загального</a:t>
            </a:r>
            <a:r>
              <a:rPr lang="ru-RU" sz="1400" dirty="0" smtClean="0">
                <a:latin typeface="e-Ukraine Light" pitchFamily="50" charset="-52"/>
              </a:rPr>
              <a:t> стандарту </a:t>
            </a:r>
            <a:r>
              <a:rPr lang="ru-RU" sz="1400" dirty="0" err="1" smtClean="0">
                <a:latin typeface="e-Ukraine Light" pitchFamily="50" charset="-52"/>
              </a:rPr>
              <a:t>звітності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en-US" sz="1400" dirty="0" smtClean="0">
                <a:latin typeface="e-Ukraine Light" pitchFamily="50" charset="-52"/>
              </a:rPr>
              <a:t>CRS,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включає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питання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тлумачення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терміну</a:t>
            </a:r>
            <a:r>
              <a:rPr lang="ru-RU" sz="1400" dirty="0" smtClean="0">
                <a:latin typeface="e-Ukraine Light" pitchFamily="50" charset="-52"/>
              </a:rPr>
              <a:t> «</a:t>
            </a:r>
            <a:r>
              <a:rPr lang="ru-RU" sz="1400" dirty="0" err="1" smtClean="0">
                <a:latin typeface="e-Ukraine Light" pitchFamily="50" charset="-52"/>
              </a:rPr>
              <a:t>Фінансова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Установа</a:t>
            </a:r>
            <a:r>
              <a:rPr lang="ru-RU" sz="1400" dirty="0" smtClean="0">
                <a:latin typeface="e-Ukraine Light" pitchFamily="50" charset="-52"/>
              </a:rPr>
              <a:t>» (</a:t>
            </a:r>
            <a:r>
              <a:rPr lang="en-US" sz="1400" dirty="0" smtClean="0">
                <a:latin typeface="e-Ukraine Light" pitchFamily="50" charset="-52"/>
                <a:hlinkClick r:id="rId2"/>
              </a:rPr>
              <a:t>https://tax.gov.ua/data/material/000/579/695725/InfoList5_2023.pdf)</a:t>
            </a:r>
            <a:r>
              <a:rPr lang="en-US" sz="1400" dirty="0" smtClean="0">
                <a:latin typeface="e-Ukraine Light" pitchFamily="50" charset="-52"/>
              </a:rPr>
              <a:t>. </a:t>
            </a:r>
            <a:endParaRPr lang="uk-UA" sz="1400" dirty="0" smtClean="0">
              <a:latin typeface="e-Ukraine Light" pitchFamily="50" charset="-52"/>
            </a:endParaRPr>
          </a:p>
          <a:p>
            <a:pPr algn="just"/>
            <a:endParaRPr lang="uk-UA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Текст </a:t>
            </a:r>
            <a:r>
              <a:rPr lang="ru-RU" sz="1400" dirty="0" err="1" smtClean="0">
                <a:latin typeface="e-Ukraine Light" pitchFamily="50" charset="-52"/>
              </a:rPr>
              <a:t>коментаря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Загального</a:t>
            </a:r>
            <a:r>
              <a:rPr lang="ru-RU" sz="1400" dirty="0" smtClean="0">
                <a:latin typeface="e-Ukraine Light" pitchFamily="50" charset="-52"/>
              </a:rPr>
              <a:t> стандарту </a:t>
            </a:r>
            <a:r>
              <a:rPr lang="ru-RU" sz="1400" dirty="0" err="1" smtClean="0">
                <a:latin typeface="e-Ukraine Light" pitchFamily="50" charset="-52"/>
              </a:rPr>
              <a:t>звітності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en-US" sz="1400" dirty="0" smtClean="0">
                <a:latin typeface="e-Ukraine Light" pitchFamily="50" charset="-52"/>
              </a:rPr>
              <a:t>CRS </a:t>
            </a:r>
            <a:r>
              <a:rPr lang="ru-RU" sz="1400" dirty="0" err="1" smtClean="0">
                <a:latin typeface="e-Ukraine Light" pitchFamily="50" charset="-52"/>
              </a:rPr>
              <a:t>українською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англійською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мовами</a:t>
            </a:r>
            <a:r>
              <a:rPr lang="ru-RU" sz="1400" dirty="0" smtClean="0">
                <a:latin typeface="e-Ukraine Light" pitchFamily="50" charset="-52"/>
              </a:rPr>
              <a:t>, а </a:t>
            </a:r>
            <a:r>
              <a:rPr lang="ru-RU" sz="1400" dirty="0" err="1" smtClean="0">
                <a:latin typeface="e-Ukraine Light" pitchFamily="50" charset="-52"/>
              </a:rPr>
              <a:t>також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роз’яснення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розміщено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офіційному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сайті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  <a:hlinkClick r:id="rId3"/>
              </a:rPr>
              <a:t>Мінфіну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вебпорталі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smtClean="0">
                <a:latin typeface="e-Ukraine Light" pitchFamily="50" charset="-52"/>
                <a:hlinkClick r:id="rId4"/>
              </a:rPr>
              <a:t>ДПС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endParaRPr lang="en-US" sz="1400" dirty="0" smtClean="0">
              <a:latin typeface="e-Ukraine Light" pitchFamily="50" charset="-52"/>
            </a:endParaRPr>
          </a:p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endParaRPr lang="ru-RU" sz="14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6682" y="183294"/>
            <a:ext cx="4793934" cy="6674706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5569" y="209549"/>
            <a:ext cx="4793934" cy="65722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95874" y="219074"/>
            <a:ext cx="449580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endParaRPr lang="ru-RU" sz="1300" dirty="0">
              <a:latin typeface="e-Ukraine Light" pitchFamily="50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011" y="323850"/>
            <a:ext cx="4588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400" dirty="0" smtClean="0">
                <a:latin typeface="e-Ukraine Light" pitchFamily="50" charset="-52"/>
              </a:rPr>
              <a:t>	</a:t>
            </a:r>
          </a:p>
          <a:p>
            <a:pPr algn="just" fontAlgn="base"/>
            <a:r>
              <a:rPr lang="ru-RU" sz="1400" dirty="0" smtClean="0">
                <a:latin typeface="e-Ukraine Light" pitchFamily="50" charset="-52"/>
              </a:rPr>
              <a:t>	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6824" y="304800"/>
            <a:ext cx="4714875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обліку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внесення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змін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відомостей</a:t>
            </a:r>
            <a:r>
              <a:rPr lang="ru-RU" sz="1400" dirty="0" smtClean="0">
                <a:latin typeface="e-Ukraine Light" pitchFamily="50" charset="-52"/>
              </a:rPr>
              <a:t> про ПФУ;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dirty="0" smtClean="0">
                <a:latin typeface="e-Ukraine Light" pitchFamily="50" charset="-52"/>
              </a:rPr>
              <a:t>- </a:t>
            </a:r>
            <a:r>
              <a:rPr lang="ru-RU" sz="1400" dirty="0" err="1" smtClean="0">
                <a:latin typeface="e-Ukraine Light" pitchFamily="50" charset="-52"/>
              </a:rPr>
              <a:t>форми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відповідних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заяв</a:t>
            </a:r>
            <a:r>
              <a:rPr lang="ru-RU" sz="1400" dirty="0" smtClean="0">
                <a:latin typeface="e-Ukraine Light" pitchFamily="50" charset="-52"/>
              </a:rPr>
              <a:t> та порядок </a:t>
            </a:r>
            <a:r>
              <a:rPr lang="ru-RU" sz="1400" dirty="0" err="1" smtClean="0">
                <a:latin typeface="e-Ukraine Light" pitchFamily="50" charset="-52"/>
              </a:rPr>
              <a:t>їх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заповнення</a:t>
            </a:r>
            <a:r>
              <a:rPr lang="ru-RU" sz="14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- </a:t>
            </a:r>
            <a:r>
              <a:rPr lang="ru-RU" sz="1400" dirty="0" err="1" smtClean="0">
                <a:latin typeface="e-Ukraine Light" pitchFamily="50" charset="-52"/>
              </a:rPr>
              <a:t>особливості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реєстрації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інститутів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спільного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інвестування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інших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організацій</a:t>
            </a:r>
            <a:r>
              <a:rPr lang="ru-RU" sz="1400" dirty="0" smtClean="0">
                <a:latin typeface="e-Ukraine Light" pitchFamily="50" charset="-52"/>
              </a:rPr>
              <a:t>, за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звітність</a:t>
            </a:r>
            <a:r>
              <a:rPr lang="ru-RU" sz="1400" dirty="0" smtClean="0">
                <a:latin typeface="e-Ukraine Light" pitchFamily="50" charset="-52"/>
              </a:rPr>
              <a:t> про </a:t>
            </a:r>
            <a:r>
              <a:rPr lang="ru-RU" sz="1400" dirty="0" err="1" smtClean="0">
                <a:latin typeface="e-Ukraine Light" pitchFamily="50" charset="-52"/>
              </a:rPr>
              <a:t>підзвітні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рахунки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подають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інші</a:t>
            </a:r>
            <a:r>
              <a:rPr lang="ru-RU" sz="1400" dirty="0" smtClean="0">
                <a:latin typeface="e-Ukraine Light" pitchFamily="50" charset="-52"/>
              </a:rPr>
              <a:t> особи. </a:t>
            </a:r>
          </a:p>
          <a:p>
            <a:pPr algn="just"/>
            <a:r>
              <a:rPr lang="ru-RU" sz="1400" b="1" dirty="0" smtClean="0">
                <a:latin typeface="e-Ukraine Light" pitchFamily="50" charset="-52"/>
              </a:rPr>
              <a:t>	</a:t>
            </a:r>
          </a:p>
          <a:p>
            <a:pPr algn="ctr"/>
            <a:r>
              <a:rPr lang="ru-RU" sz="1400" b="1" dirty="0" smtClean="0">
                <a:latin typeface="e-Ukraine Light" pitchFamily="50" charset="-52"/>
              </a:rPr>
              <a:t>Строки </a:t>
            </a:r>
            <a:r>
              <a:rPr lang="ru-RU" sz="1400" b="1" dirty="0" err="1" smtClean="0">
                <a:latin typeface="e-Ukraine Light" pitchFamily="50" charset="-52"/>
              </a:rPr>
              <a:t>подання</a:t>
            </a:r>
            <a:r>
              <a:rPr lang="ru-RU" sz="1400" b="1" dirty="0" smtClean="0">
                <a:latin typeface="e-Ukraine Light" pitchFamily="50" charset="-52"/>
              </a:rPr>
              <a:t> заяви про </a:t>
            </a:r>
            <a:r>
              <a:rPr lang="ru-RU" sz="1400" b="1" dirty="0" err="1" smtClean="0">
                <a:latin typeface="e-Ukraine Light" pitchFamily="50" charset="-52"/>
              </a:rPr>
              <a:t>взяття</a:t>
            </a:r>
            <a:r>
              <a:rPr lang="ru-RU" sz="1400" b="1" dirty="0" smtClean="0">
                <a:latin typeface="e-Ukraine Light" pitchFamily="50" charset="-52"/>
              </a:rPr>
              <a:t> на </a:t>
            </a:r>
            <a:r>
              <a:rPr lang="ru-RU" sz="1400" b="1" dirty="0" err="1" smtClean="0">
                <a:latin typeface="e-Ukraine Light" pitchFamily="50" charset="-52"/>
              </a:rPr>
              <a:t>облік</a:t>
            </a:r>
            <a:r>
              <a:rPr lang="ru-RU" sz="1400" dirty="0" smtClean="0">
                <a:latin typeface="e-Ukraine Light" pitchFamily="50" charset="-52"/>
              </a:rPr>
              <a:t> </a:t>
            </a:r>
          </a:p>
          <a:p>
            <a:pPr algn="ctr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Організації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мали</a:t>
            </a:r>
            <a:r>
              <a:rPr lang="ru-RU" sz="1400" dirty="0" smtClean="0">
                <a:latin typeface="e-Ukraine Light" pitchFamily="50" charset="-52"/>
              </a:rPr>
              <a:t> статус ПФУ станом на 30 </a:t>
            </a:r>
            <a:r>
              <a:rPr lang="ru-RU" sz="1400" dirty="0" err="1" smtClean="0">
                <a:latin typeface="e-Ukraine Light" pitchFamily="50" charset="-52"/>
              </a:rPr>
              <a:t>червня</a:t>
            </a:r>
            <a:r>
              <a:rPr lang="ru-RU" sz="1400" dirty="0" smtClean="0">
                <a:latin typeface="e-Ukraine Light" pitchFamily="50" charset="-52"/>
              </a:rPr>
              <a:t> 2023 року, </a:t>
            </a:r>
            <a:r>
              <a:rPr lang="ru-RU" sz="1400" dirty="0" err="1" smtClean="0">
                <a:latin typeface="e-Ukraine Light" pitchFamily="50" charset="-52"/>
              </a:rPr>
              <a:t>зобов’язані</a:t>
            </a:r>
            <a:r>
              <a:rPr lang="ru-RU" sz="1400" dirty="0" smtClean="0">
                <a:latin typeface="e-Ukraine Light" pitchFamily="50" charset="-52"/>
              </a:rPr>
              <a:t> стати на </a:t>
            </a:r>
            <a:r>
              <a:rPr lang="ru-RU" sz="1400" dirty="0" err="1" smtClean="0">
                <a:latin typeface="e-Ukraine Light" pitchFamily="50" charset="-52"/>
              </a:rPr>
              <a:t>облік</a:t>
            </a:r>
            <a:r>
              <a:rPr lang="ru-RU" sz="1400" dirty="0" smtClean="0">
                <a:latin typeface="e-Ukraine Light" pitchFamily="50" charset="-52"/>
              </a:rPr>
              <a:t> у ДПС до 31 </a:t>
            </a:r>
            <a:r>
              <a:rPr lang="ru-RU" sz="1400" dirty="0" err="1" smtClean="0">
                <a:latin typeface="e-Ukraine Light" pitchFamily="50" charset="-52"/>
              </a:rPr>
              <a:t>грудня</a:t>
            </a:r>
            <a:r>
              <a:rPr lang="ru-RU" sz="1400" dirty="0" smtClean="0">
                <a:latin typeface="e-Ukraine Light" pitchFamily="50" charset="-52"/>
              </a:rPr>
              <a:t> 2023 року. </a:t>
            </a: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Якщо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організація</a:t>
            </a:r>
            <a:r>
              <a:rPr lang="ru-RU" sz="1400" dirty="0" smtClean="0">
                <a:latin typeface="e-Ukraine Light" pitchFamily="50" charset="-52"/>
              </a:rPr>
              <a:t> не мала статусу ПФУ станом на 30 </a:t>
            </a:r>
            <a:r>
              <a:rPr lang="ru-RU" sz="1400" dirty="0" err="1" smtClean="0">
                <a:latin typeface="e-Ukraine Light" pitchFamily="50" charset="-52"/>
              </a:rPr>
              <a:t>червня</a:t>
            </a:r>
            <a:r>
              <a:rPr lang="ru-RU" sz="1400" dirty="0" smtClean="0">
                <a:latin typeface="e-Ukraine Light" pitchFamily="50" charset="-52"/>
              </a:rPr>
              <a:t> 2023 року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була</a:t>
            </a:r>
            <a:r>
              <a:rPr lang="ru-RU" sz="1400" dirty="0" smtClean="0">
                <a:latin typeface="e-Ukraine Light" pitchFamily="50" charset="-52"/>
              </a:rPr>
              <a:t> створена (</a:t>
            </a:r>
            <a:r>
              <a:rPr lang="ru-RU" sz="1400" dirty="0" err="1" smtClean="0">
                <a:latin typeface="e-Ukraine Light" pitchFamily="50" charset="-52"/>
              </a:rPr>
              <a:t>зареєстрована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починаючи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1 </a:t>
            </a:r>
            <a:r>
              <a:rPr lang="ru-RU" sz="1400" dirty="0" err="1" smtClean="0">
                <a:latin typeface="e-Ukraine Light" pitchFamily="50" charset="-52"/>
              </a:rPr>
              <a:t>липня</a:t>
            </a:r>
            <a:r>
              <a:rPr lang="ru-RU" sz="1400" dirty="0" smtClean="0">
                <a:latin typeface="e-Ukraine Light" pitchFamily="50" charset="-52"/>
              </a:rPr>
              <a:t> 2023 року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пізніше</a:t>
            </a:r>
            <a:r>
              <a:rPr lang="ru-RU" sz="1400" dirty="0" smtClean="0">
                <a:latin typeface="e-Ukraine Light" pitchFamily="50" charset="-52"/>
              </a:rPr>
              <a:t>, вона </a:t>
            </a:r>
            <a:r>
              <a:rPr lang="ru-RU" sz="1400" dirty="0" err="1" smtClean="0">
                <a:latin typeface="e-Ukraine Light" pitchFamily="50" charset="-52"/>
              </a:rPr>
              <a:t>подає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заяву</a:t>
            </a:r>
            <a:r>
              <a:rPr lang="ru-RU" sz="1400" dirty="0" smtClean="0">
                <a:latin typeface="e-Ukraine Light" pitchFamily="50" charset="-52"/>
              </a:rPr>
              <a:t> про </a:t>
            </a:r>
            <a:r>
              <a:rPr lang="ru-RU" sz="1400" dirty="0" err="1" smtClean="0">
                <a:latin typeface="e-Ukraine Light" pitchFamily="50" charset="-52"/>
              </a:rPr>
              <a:t>взяття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її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облік</a:t>
            </a:r>
            <a:r>
              <a:rPr lang="ru-RU" sz="1400" dirty="0" smtClean="0">
                <a:latin typeface="e-Ukraine Light" pitchFamily="50" charset="-52"/>
              </a:rPr>
              <a:t> у ДПС як ПФУ </a:t>
            </a:r>
            <a:r>
              <a:rPr lang="ru-RU" sz="1400" dirty="0" err="1" smtClean="0">
                <a:latin typeface="e-Ukraine Light" pitchFamily="50" charset="-52"/>
              </a:rPr>
              <a:t>протягом</a:t>
            </a:r>
            <a:r>
              <a:rPr lang="ru-RU" sz="1400" dirty="0" smtClean="0">
                <a:latin typeface="e-Ukraine Light" pitchFamily="50" charset="-52"/>
              </a:rPr>
              <a:t> 60 </a:t>
            </a:r>
            <a:r>
              <a:rPr lang="ru-RU" sz="1400" dirty="0" err="1" smtClean="0">
                <a:latin typeface="e-Ukraine Light" pitchFamily="50" charset="-52"/>
              </a:rPr>
              <a:t>календарних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днів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після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встановлення</a:t>
            </a:r>
            <a:r>
              <a:rPr lang="ru-RU" sz="1400" dirty="0" smtClean="0">
                <a:latin typeface="e-Ukraine Light" pitchFamily="50" charset="-52"/>
              </a:rPr>
              <a:t> нею статусу ПФУ. </a:t>
            </a:r>
            <a:r>
              <a:rPr lang="ru-RU" sz="1400" dirty="0" err="1" smtClean="0">
                <a:latin typeface="e-Ukraine Light" pitchFamily="50" charset="-52"/>
              </a:rPr>
              <a:t>Нагадуємо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дата </a:t>
            </a:r>
            <a:r>
              <a:rPr lang="ru-RU" sz="1400" dirty="0" err="1" smtClean="0">
                <a:latin typeface="e-Ukraine Light" pitchFamily="50" charset="-52"/>
              </a:rPr>
              <a:t>встановлення</a:t>
            </a:r>
            <a:r>
              <a:rPr lang="ru-RU" sz="1400" dirty="0" smtClean="0">
                <a:latin typeface="e-Ukraine Light" pitchFamily="50" charset="-52"/>
              </a:rPr>
              <a:t> статусу ПФУ,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якої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відраховується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термін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подання</a:t>
            </a:r>
            <a:r>
              <a:rPr lang="ru-RU" sz="1400" dirty="0" smtClean="0">
                <a:latin typeface="e-Ukraine Light" pitchFamily="50" charset="-52"/>
              </a:rPr>
              <a:t> заяви для </a:t>
            </a:r>
            <a:r>
              <a:rPr lang="ru-RU" sz="1400" dirty="0" err="1" smtClean="0">
                <a:latin typeface="e-Ukraine Light" pitchFamily="50" charset="-52"/>
              </a:rPr>
              <a:t>взяття</a:t>
            </a:r>
            <a:r>
              <a:rPr lang="ru-RU" sz="1400" dirty="0" smtClean="0">
                <a:latin typeface="e-Ukraine Light" pitchFamily="50" charset="-52"/>
              </a:rPr>
              <a:t> ПФУ на </a:t>
            </a:r>
            <a:r>
              <a:rPr lang="ru-RU" sz="1400" dirty="0" err="1" smtClean="0">
                <a:latin typeface="e-Ukraine Light" pitchFamily="50" charset="-52"/>
              </a:rPr>
              <a:t>облік</a:t>
            </a:r>
            <a:r>
              <a:rPr lang="ru-RU" sz="1400" dirty="0" smtClean="0">
                <a:latin typeface="e-Ukraine Light" pitchFamily="50" charset="-52"/>
              </a:rPr>
              <a:t> у ДПС, </a:t>
            </a:r>
            <a:r>
              <a:rPr lang="ru-RU" sz="1400" dirty="0" err="1" smtClean="0">
                <a:latin typeface="e-Ukraine Light" pitchFamily="50" charset="-52"/>
              </a:rPr>
              <a:t>визначається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розділі</a:t>
            </a:r>
            <a:r>
              <a:rPr lang="ru-RU" sz="1400" dirty="0" smtClean="0">
                <a:latin typeface="e-Ukraine Light" pitchFamily="50" charset="-52"/>
              </a:rPr>
              <a:t> ХІ </a:t>
            </a:r>
            <a:r>
              <a:rPr lang="ru-RU" sz="1400" dirty="0" smtClean="0">
                <a:latin typeface="e-Ukraine Light" pitchFamily="50" charset="-52"/>
                <a:hlinkClick r:id="rId2"/>
              </a:rPr>
              <a:t>Порядку </a:t>
            </a:r>
            <a:r>
              <a:rPr lang="ru-RU" sz="1400" dirty="0" err="1" smtClean="0">
                <a:latin typeface="e-Ukraine Light" pitchFamily="50" charset="-52"/>
                <a:hlinkClick r:id="rId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400" dirty="0" err="1" smtClean="0">
                <a:latin typeface="e-Ukraine Light" pitchFamily="50" charset="-52"/>
                <a:hlinkClick r:id="rId2"/>
              </a:rPr>
              <a:t>Загального</a:t>
            </a:r>
            <a:r>
              <a:rPr lang="ru-RU" sz="1400" dirty="0" smtClean="0">
                <a:latin typeface="e-Ukraine Light" pitchFamily="50" charset="-52"/>
                <a:hlinkClick r:id="rId2"/>
              </a:rPr>
              <a:t> стандарту </a:t>
            </a:r>
            <a:r>
              <a:rPr lang="ru-RU" sz="1400" dirty="0" err="1" smtClean="0">
                <a:latin typeface="e-Ukraine Light" pitchFamily="50" charset="-52"/>
                <a:hlinkClick r:id="rId2"/>
              </a:rPr>
              <a:t>звітності</a:t>
            </a:r>
            <a:r>
              <a:rPr lang="ru-RU" sz="1400" dirty="0" smtClean="0">
                <a:latin typeface="e-Ukraine Light" pitchFamily="50" charset="-52"/>
                <a:hlinkClick r:id="rId2"/>
              </a:rPr>
              <a:t> </a:t>
            </a:r>
            <a:r>
              <a:rPr lang="en-US" sz="1400" dirty="0" smtClean="0">
                <a:latin typeface="e-Ukraine Light" pitchFamily="50" charset="-52"/>
                <a:hlinkClick r:id="rId2"/>
              </a:rPr>
              <a:t>CRS, </a:t>
            </a:r>
            <a:r>
              <a:rPr lang="ru-RU" sz="1400" dirty="0" err="1" smtClean="0">
                <a:latin typeface="e-Ukraine Light" pitchFamily="50" charset="-52"/>
                <a:hlinkClick r:id="rId2"/>
              </a:rPr>
              <a:t>затвердженого</a:t>
            </a:r>
            <a:r>
              <a:rPr lang="ru-RU" sz="1400" dirty="0" smtClean="0">
                <a:latin typeface="e-Ukraine Light" pitchFamily="50" charset="-52"/>
                <a:hlinkClick r:id="rId2"/>
              </a:rPr>
              <a:t> наказом </a:t>
            </a:r>
            <a:r>
              <a:rPr lang="ru-RU" sz="1400" dirty="0" err="1" smtClean="0">
                <a:latin typeface="e-Ukraine Light" pitchFamily="50" charset="-52"/>
                <a:hlinkClick r:id="rId2"/>
              </a:rPr>
              <a:t>Мінфіну</a:t>
            </a:r>
            <a:r>
              <a:rPr lang="ru-RU" sz="14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400" dirty="0" err="1" smtClean="0">
                <a:latin typeface="e-Ukraine Light" pitchFamily="50" charset="-52"/>
                <a:hlinkClick r:id="rId2"/>
              </a:rPr>
              <a:t>від</a:t>
            </a:r>
            <a:r>
              <a:rPr lang="ru-RU" sz="1400" dirty="0" smtClean="0">
                <a:latin typeface="e-Ukraine Light" pitchFamily="50" charset="-52"/>
                <a:hlinkClick r:id="rId2"/>
              </a:rPr>
              <a:t> 26.05.2023 № 282.</a:t>
            </a:r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7175" y="257175"/>
            <a:ext cx="46005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Впровадження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міжнародного</a:t>
            </a:r>
            <a:r>
              <a:rPr lang="ru-RU" sz="1400" dirty="0" smtClean="0">
                <a:latin typeface="e-Ukraine Light" pitchFamily="50" charset="-52"/>
              </a:rPr>
              <a:t> стандарту автоматичного </a:t>
            </a:r>
            <a:r>
              <a:rPr lang="ru-RU" sz="1400" dirty="0" err="1" smtClean="0">
                <a:latin typeface="e-Ukraine Light" pitchFamily="50" charset="-52"/>
              </a:rPr>
              <a:t>обміну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інформацією</a:t>
            </a:r>
            <a:r>
              <a:rPr lang="ru-RU" sz="1400" dirty="0" smtClean="0">
                <a:latin typeface="e-Ukraine Light" pitchFamily="50" charset="-52"/>
              </a:rPr>
              <a:t> про </a:t>
            </a:r>
            <a:r>
              <a:rPr lang="ru-RU" sz="1400" dirty="0" err="1" smtClean="0">
                <a:latin typeface="e-Ukraine Light" pitchFamily="50" charset="-52"/>
              </a:rPr>
              <a:t>фінансові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рахунки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українське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законодавство</a:t>
            </a:r>
            <a:r>
              <a:rPr lang="ru-RU" sz="1400" dirty="0" smtClean="0">
                <a:latin typeface="e-Ukraine Light" pitchFamily="50" charset="-52"/>
              </a:rPr>
              <a:t> та практику </a:t>
            </a:r>
            <a:r>
              <a:rPr lang="ru-RU" sz="1400" dirty="0" err="1" smtClean="0">
                <a:latin typeface="e-Ukraine Light" pitchFamily="50" charset="-52"/>
              </a:rPr>
              <a:t>здійснюється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підтримки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Програми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Європейського</a:t>
            </a:r>
            <a:r>
              <a:rPr lang="ru-RU" sz="1400" dirty="0" smtClean="0">
                <a:latin typeface="e-Ukraine Light" pitchFamily="50" charset="-52"/>
              </a:rPr>
              <a:t> Союзу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підтримки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управління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державними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фінансами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Україні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en-US" sz="1400" dirty="0" smtClean="0">
                <a:latin typeface="e-Ukraine Light" pitchFamily="50" charset="-52"/>
              </a:rPr>
              <a:t>EU4PFM).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888</TotalTime>
  <Words>409</Words>
  <Application>Microsoft Office PowerPoint</Application>
  <PresentationFormat>Лист A4 (210x297 мм)</PresentationFormat>
  <Paragraphs>64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110</cp:revision>
  <dcterms:created xsi:type="dcterms:W3CDTF">2021-05-27T05:23:05Z</dcterms:created>
  <dcterms:modified xsi:type="dcterms:W3CDTF">2023-10-27T07:45:25Z</dcterms:modified>
</cp:coreProperties>
</file>