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ax.gov.ua/zakonodavstvo/podatkove-zakonodavstvo/nakazi/78535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254456"/>
            <a:ext cx="360000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e-Ukraine Light" pitchFamily="50" charset="-52"/>
              </a:rPr>
              <a:t>Про </a:t>
            </a:r>
            <a:r>
              <a:rPr lang="ru-RU" sz="1600" b="1" dirty="0" err="1" smtClean="0">
                <a:latin typeface="e-Ukraine Light" pitchFamily="50" charset="-52"/>
              </a:rPr>
              <a:t>затвердження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змін</a:t>
            </a:r>
            <a:r>
              <a:rPr lang="ru-RU" sz="1600" b="1" dirty="0" smtClean="0">
                <a:latin typeface="e-Ukraine Light" pitchFamily="50" charset="-52"/>
              </a:rPr>
              <a:t> до Порядку </a:t>
            </a:r>
            <a:r>
              <a:rPr lang="ru-RU" sz="1600" b="1" dirty="0" err="1" smtClean="0">
                <a:latin typeface="e-Ukraine Light" pitchFamily="50" charset="-52"/>
              </a:rPr>
              <a:t>обліку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платників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податків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і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зборів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жо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втень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4" y="117828"/>
            <a:ext cx="441007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Головне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інформує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smtClean="0">
                <a:latin typeface="e-Ukraine Light" pitchFamily="50" charset="-52"/>
              </a:rPr>
              <a:t>про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наказом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фінансів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України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від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17.07.2023 № 396 «Про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затвердження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Змін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до Порядку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обліку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платників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податків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і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зборів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»,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зареєстрованим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в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Міністерстві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юстиції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100" dirty="0" err="1" smtClean="0">
                <a:latin typeface="e-Ukraine Light" pitchFamily="50" charset="-52"/>
                <a:hlinkClick r:id="rId2"/>
              </a:rPr>
              <a:t>України</a:t>
            </a:r>
            <a:r>
              <a:rPr lang="ru-RU" sz="1100" dirty="0" smtClean="0">
                <a:latin typeface="e-Ukraine Light" pitchFamily="50" charset="-52"/>
                <a:hlinkClick r:id="rId2"/>
              </a:rPr>
              <a:t> 29.08.2023 за № 1506/40562</a:t>
            </a:r>
            <a:r>
              <a:rPr lang="ru-RU" sz="1100" dirty="0" smtClean="0">
                <a:latin typeface="e-Ukraine Light" pitchFamily="50" charset="-52"/>
              </a:rPr>
              <a:t>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Наказ).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Наказом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 Порядку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затвердженого</a:t>
            </a:r>
            <a:r>
              <a:rPr lang="ru-RU" sz="1100" dirty="0" smtClean="0">
                <a:latin typeface="e-Ukraine Light" pitchFamily="50" charset="-52"/>
              </a:rPr>
              <a:t> наказом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09.12.2011 № 1588, </a:t>
            </a:r>
            <a:r>
              <a:rPr lang="ru-RU" sz="1100" dirty="0" err="1" smtClean="0">
                <a:latin typeface="e-Ukraine Light" pitchFamily="50" charset="-52"/>
              </a:rPr>
              <a:t>зареєстрованого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Міністерстві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юстиції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29.12.2011 за № 1562/20300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Порядок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), </a:t>
            </a:r>
            <a:r>
              <a:rPr lang="ru-RU" sz="1100" dirty="0" err="1" smtClean="0">
                <a:latin typeface="e-Ukraine Light" pitchFamily="50" charset="-52"/>
              </a:rPr>
              <a:t>приводяться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відповідність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Законів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15 лютого 2022 року № 2042-</a:t>
            </a:r>
            <a:r>
              <a:rPr lang="en-US" sz="1100" dirty="0" smtClean="0">
                <a:latin typeface="e-Ukraine Light" pitchFamily="50" charset="-52"/>
              </a:rPr>
              <a:t>IX «</a:t>
            </a:r>
            <a:r>
              <a:rPr lang="ru-RU" sz="1100" dirty="0" smtClean="0">
                <a:latin typeface="e-Ukraine Light" pitchFamily="50" charset="-52"/>
              </a:rPr>
              <a:t>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Бюджетного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Закон № 2042-</a:t>
            </a:r>
            <a:r>
              <a:rPr lang="en-US" sz="1100" dirty="0" smtClean="0">
                <a:latin typeface="e-Ukraine Light" pitchFamily="50" charset="-52"/>
              </a:rPr>
              <a:t>IX),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12 </a:t>
            </a:r>
            <a:r>
              <a:rPr lang="ru-RU" sz="1100" dirty="0" err="1" smtClean="0">
                <a:latin typeface="e-Ukraine Light" pitchFamily="50" charset="-52"/>
              </a:rPr>
              <a:t>січня</a:t>
            </a:r>
            <a:r>
              <a:rPr lang="ru-RU" sz="1100" dirty="0" smtClean="0">
                <a:latin typeface="e-Ukraine Light" pitchFamily="50" charset="-52"/>
              </a:rPr>
              <a:t> 2023 року № 2888-</a:t>
            </a:r>
            <a:r>
              <a:rPr lang="en-US" sz="1100" dirty="0" smtClean="0">
                <a:latin typeface="e-Ukraine Light" pitchFamily="50" charset="-52"/>
              </a:rPr>
              <a:t>IX «</a:t>
            </a:r>
            <a:r>
              <a:rPr lang="ru-RU" sz="1100" dirty="0" smtClean="0">
                <a:latin typeface="e-Ukraine Light" pitchFamily="50" charset="-52"/>
              </a:rPr>
              <a:t>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Закон № 2888-</a:t>
            </a:r>
            <a:r>
              <a:rPr lang="en-US" sz="1100" dirty="0" smtClean="0">
                <a:latin typeface="e-Ukraine Light" pitchFamily="50" charset="-52"/>
              </a:rPr>
              <a:t>IX), </a:t>
            </a:r>
            <a:r>
              <a:rPr lang="ru-RU" sz="1100" dirty="0" smtClean="0">
                <a:latin typeface="e-Ukraine Light" pitchFamily="50" charset="-52"/>
              </a:rPr>
              <a:t>а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удосконалюються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окремі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питання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контролюючих</a:t>
            </a:r>
            <a:r>
              <a:rPr lang="ru-RU" sz="1100" dirty="0" smtClean="0">
                <a:latin typeface="e-Ukraine Light" pitchFamily="50" charset="-52"/>
              </a:rPr>
              <a:t> органах.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Основні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полягають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наступному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норми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Порядку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стосуються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відкриття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рахунків</a:t>
            </a:r>
            <a:r>
              <a:rPr lang="ru-RU" sz="1100" dirty="0" smtClean="0">
                <a:latin typeface="e-Ukraine Light" pitchFamily="50" charset="-52"/>
              </a:rPr>
              <a:t> у банках та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установах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доповнюються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аналогічними</a:t>
            </a:r>
            <a:r>
              <a:rPr lang="ru-RU" sz="1100" dirty="0" smtClean="0">
                <a:latin typeface="e-Ukraine Light" pitchFamily="50" charset="-52"/>
              </a:rPr>
              <a:t> нормами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відкриття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рахунків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небанківських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надавачів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гаманців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емітентів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грошей;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Порядку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номера </a:t>
            </a:r>
            <a:r>
              <a:rPr lang="ru-RU" sz="1100" dirty="0" err="1" smtClean="0">
                <a:latin typeface="e-Ukraine Light" pitchFamily="50" charset="-52"/>
              </a:rPr>
              <a:t>приводяться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відповідність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редакції</a:t>
            </a:r>
            <a:r>
              <a:rPr lang="ru-RU" sz="1100" dirty="0" smtClean="0">
                <a:latin typeface="e-Ukraine Light" pitchFamily="50" charset="-52"/>
              </a:rPr>
              <a:t> пункту 63.6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63 Кодексу;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уточнюються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 Порядку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частині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місцезнаходження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зокрема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зазначається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місцезнаходження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як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новим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57775" y="161926"/>
            <a:ext cx="462915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err="1" smtClean="0">
                <a:latin typeface="e-Ukraine Light" pitchFamily="50" charset="-52"/>
              </a:rPr>
              <a:t>місцезнаходженням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законодавством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загальнодержавних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розподіляються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державним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місцевими</a:t>
            </a:r>
            <a:r>
              <a:rPr lang="ru-RU" sz="1100" dirty="0" smtClean="0">
                <a:latin typeface="e-Ukraine Light" pitchFamily="50" charset="-52"/>
              </a:rPr>
              <a:t> бюджетами, та </a:t>
            </a:r>
            <a:r>
              <a:rPr lang="ru-RU" sz="1100" dirty="0" err="1" smtClean="0">
                <a:latin typeface="e-Ukraine Light" pitchFamily="50" charset="-52"/>
              </a:rPr>
              <a:t>місцевих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здійснюється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місцем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попередньої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закінчення</a:t>
            </a:r>
            <a:r>
              <a:rPr lang="ru-RU" sz="1100" dirty="0" smtClean="0">
                <a:latin typeface="e-Ukraine Light" pitchFamily="50" charset="-52"/>
              </a:rPr>
              <a:t> поточного бюджетного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внесених</a:t>
            </a:r>
            <a:r>
              <a:rPr lang="ru-RU" sz="1100" dirty="0" smtClean="0">
                <a:latin typeface="e-Ukraine Light" pitchFamily="50" charset="-52"/>
              </a:rPr>
              <a:t> Законом 2042-</a:t>
            </a:r>
            <a:r>
              <a:rPr lang="en-US" sz="1100" dirty="0" smtClean="0">
                <a:latin typeface="e-Ukraine Light" pitchFamily="50" charset="-52"/>
              </a:rPr>
              <a:t>IX </a:t>
            </a:r>
            <a:r>
              <a:rPr lang="ru-RU" sz="1100" dirty="0" smtClean="0">
                <a:latin typeface="e-Ukraine Light" pitchFamily="50" charset="-52"/>
              </a:rPr>
              <a:t>до </a:t>
            </a:r>
            <a:r>
              <a:rPr lang="ru-RU" sz="1100" dirty="0" err="1" smtClean="0">
                <a:latin typeface="e-Ukraine Light" pitchFamily="50" charset="-52"/>
              </a:rPr>
              <a:t>частини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восьмої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45 та </a:t>
            </a:r>
            <a:r>
              <a:rPr lang="ru-RU" sz="1100" dirty="0" err="1" smtClean="0">
                <a:latin typeface="e-Ukraine Light" pitchFamily="50" charset="-52"/>
              </a:rPr>
              <a:t>частини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п’ятої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78 Бюджетного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);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усунене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дублювання</a:t>
            </a:r>
            <a:r>
              <a:rPr lang="ru-RU" sz="1100" dirty="0" smtClean="0">
                <a:latin typeface="e-Ukraine Light" pitchFamily="50" charset="-52"/>
              </a:rPr>
              <a:t> процедур та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взяття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облік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іноземної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компанії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, коли </a:t>
            </a:r>
            <a:r>
              <a:rPr lang="ru-RU" sz="1100" dirty="0" err="1" smtClean="0">
                <a:latin typeface="e-Ukraine Light" pitchFamily="50" charset="-52"/>
              </a:rPr>
              <a:t>єдиною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першою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підставою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взяття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облік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підстава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іноземною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компанією</a:t>
            </a:r>
            <a:r>
              <a:rPr lang="ru-RU" sz="1100" dirty="0" smtClean="0">
                <a:latin typeface="e-Ukraine Light" pitchFamily="50" charset="-52"/>
              </a:rPr>
              <a:t> статусу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резидента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здійснюється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Порядком </a:t>
            </a:r>
            <a:r>
              <a:rPr lang="ru-RU" sz="1100" dirty="0" err="1" smtClean="0">
                <a:latin typeface="e-Ukraine Light" pitchFamily="50" charset="-52"/>
              </a:rPr>
              <a:t>взяття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облік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зняття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іноземної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компанії</a:t>
            </a:r>
            <a:r>
              <a:rPr lang="ru-RU" sz="1100" dirty="0" smtClean="0">
                <a:latin typeface="e-Ukraine Light" pitchFamily="50" charset="-52"/>
              </a:rPr>
              <a:t> як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прибуток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підприємств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зі</a:t>
            </a:r>
            <a:r>
              <a:rPr lang="ru-RU" sz="1100" dirty="0" smtClean="0">
                <a:latin typeface="e-Ukraine Light" pitchFamily="50" charset="-52"/>
              </a:rPr>
              <a:t> статусом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резидента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затвердженим</a:t>
            </a:r>
            <a:r>
              <a:rPr lang="ru-RU" sz="1100" dirty="0" smtClean="0">
                <a:latin typeface="e-Ukraine Light" pitchFamily="50" charset="-52"/>
              </a:rPr>
              <a:t> наказом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13.12.2021 </a:t>
            </a:r>
            <a:r>
              <a:rPr lang="ru-RU" sz="1100" dirty="0" smtClean="0">
                <a:latin typeface="e-Ukraine Light" pitchFamily="50" charset="-52"/>
              </a:rPr>
              <a:t>   № </a:t>
            </a:r>
            <a:r>
              <a:rPr lang="ru-RU" sz="1100" dirty="0" smtClean="0">
                <a:latin typeface="e-Ukraine Light" pitchFamily="50" charset="-52"/>
              </a:rPr>
              <a:t>663, </a:t>
            </a:r>
            <a:r>
              <a:rPr lang="ru-RU" sz="1100" dirty="0" err="1" smtClean="0">
                <a:latin typeface="e-Ukraine Light" pitchFamily="50" charset="-52"/>
              </a:rPr>
              <a:t>зареєстрованим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Міністерстві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юстиції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21.01.2022 за № 67/37403 (</a:t>
            </a:r>
            <a:r>
              <a:rPr lang="ru-RU" sz="1100" dirty="0" err="1" smtClean="0">
                <a:latin typeface="e-Ukraine Light" pitchFamily="50" charset="-52"/>
              </a:rPr>
              <a:t>зміни</a:t>
            </a:r>
            <a:r>
              <a:rPr lang="ru-RU" sz="1100" dirty="0" smtClean="0">
                <a:latin typeface="e-Ukraine Light" pitchFamily="50" charset="-52"/>
              </a:rPr>
              <a:t> до пункту 5.4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Порядку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);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передбачено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заяву</a:t>
            </a:r>
            <a:r>
              <a:rPr lang="ru-RU" sz="1100" dirty="0" smtClean="0">
                <a:latin typeface="e-Ukraine Light" pitchFamily="50" charset="-52"/>
              </a:rPr>
              <a:t> за формою № 8-ОПП </a:t>
            </a:r>
            <a:r>
              <a:rPr lang="ru-RU" sz="1100" dirty="0" err="1" smtClean="0">
                <a:latin typeface="e-Ukraine Light" pitchFamily="50" charset="-52"/>
              </a:rPr>
              <a:t>можливо</a:t>
            </a:r>
            <a:r>
              <a:rPr lang="ru-RU" sz="1100" dirty="0" smtClean="0">
                <a:latin typeface="e-Ukraine Light" pitchFamily="50" charset="-52"/>
              </a:rPr>
              <a:t> подати </a:t>
            </a:r>
            <a:r>
              <a:rPr lang="ru-RU" sz="1100" dirty="0" err="1" smtClean="0">
                <a:latin typeface="e-Ukraine Light" pitchFamily="50" charset="-52"/>
              </a:rPr>
              <a:t>особисто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представником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уповноваженою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це</a:t>
            </a:r>
            <a:r>
              <a:rPr lang="ru-RU" sz="1100" dirty="0" smtClean="0">
                <a:latin typeface="e-Ukraine Light" pitchFamily="50" charset="-52"/>
              </a:rPr>
              <a:t> особою, </a:t>
            </a:r>
            <a:r>
              <a:rPr lang="ru-RU" sz="1100" dirty="0" err="1" smtClean="0">
                <a:latin typeface="e-Ukraine Light" pitchFamily="50" charset="-52"/>
              </a:rPr>
              <a:t>поштою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формі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зміни</a:t>
            </a:r>
            <a:r>
              <a:rPr lang="ru-RU" sz="1100" dirty="0" smtClean="0">
                <a:latin typeface="e-Ukraine Light" pitchFamily="50" charset="-52"/>
              </a:rPr>
              <a:t> до пункту 11.2 </a:t>
            </a:r>
            <a:r>
              <a:rPr lang="ru-RU" sz="1100" dirty="0" err="1" smtClean="0">
                <a:latin typeface="e-Ukraine Light" pitchFamily="50" charset="-52"/>
              </a:rPr>
              <a:t>розділ</a:t>
            </a:r>
            <a:r>
              <a:rPr lang="ru-RU" sz="1100" dirty="0" smtClean="0">
                <a:latin typeface="e-Ukraine Light" pitchFamily="50" charset="-52"/>
              </a:rPr>
              <a:t> ХІ Порядку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);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удосконалено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форму заяви про </a:t>
            </a:r>
            <a:r>
              <a:rPr lang="ru-RU" sz="1100" dirty="0" err="1" smtClean="0">
                <a:latin typeface="e-Ukraine Light" pitchFamily="50" charset="-52"/>
              </a:rPr>
              <a:t>взяття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облік</a:t>
            </a:r>
            <a:r>
              <a:rPr lang="ru-RU" sz="1100" dirty="0" smtClean="0">
                <a:latin typeface="e-Ukraine Light" pitchFamily="50" charset="-52"/>
              </a:rPr>
              <a:t> нерезидента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відокремленого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(форма № 1-ОПН). 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1162</TotalTime>
  <Words>314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156</cp:revision>
  <dcterms:created xsi:type="dcterms:W3CDTF">2021-05-27T05:23:05Z</dcterms:created>
  <dcterms:modified xsi:type="dcterms:W3CDTF">2023-10-23T12:10:01Z</dcterms:modified>
</cp:coreProperties>
</file>