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00" d="100"/>
          <a:sy n="100" d="100"/>
        </p:scale>
        <p:origin x="-2004" y="-36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23.10.2023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23.10.2023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23.10.2023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23.10.2023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23.10.2023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23.10.2023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23.10.2023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23.10.2023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23.10.2023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23.10.2023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23.10.2023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23.10.2023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utt.ly/UgBni5e" TargetMode="External"/><Relationship Id="rId2" Type="http://schemas.openxmlformats.org/officeDocument/2006/relationships/hyperlink" Target="https://tax.gov.ua/media-tsentr/novini/713019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t.me/tax_gov_ua" TargetMode="External"/><Relationship Id="rId4" Type="http://schemas.openxmlformats.org/officeDocument/2006/relationships/hyperlink" Target="mailto:kyiv.ikc@tax.gov.u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8247" y="114300"/>
            <a:ext cx="4763453" cy="6743700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:a16="http://schemas.microsoft.com/office/drawing/2014/main" xmlns="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:a16="http://schemas.microsoft.com/office/drawing/2014/main" xmlns="" id="{5B1F3CBD-8D08-499F-BE54-1DF3C9FE8E21}"/>
              </a:ext>
            </a:extLst>
          </p:cNvPr>
          <p:cNvGrpSpPr/>
          <p:nvPr/>
        </p:nvGrpSpPr>
        <p:grpSpPr>
          <a:xfrm>
            <a:off x="106282" y="114300"/>
            <a:ext cx="4820999" cy="6743700"/>
            <a:chOff x="64808" y="106681"/>
            <a:chExt cx="4811442" cy="6743700"/>
          </a:xfrm>
        </p:grpSpPr>
        <p:grpSp>
          <p:nvGrpSpPr>
            <p:cNvPr id="9" name="Группа 8">
              <a:extLst>
                <a:ext uri="{FF2B5EF4-FFF2-40B4-BE49-F238E27FC236}">
                  <a16:creationId xmlns:a16="http://schemas.microsoft.com/office/drawing/2014/main" xmlns="" id="{4A6F6DA5-6ACE-429E-B52A-AC44102F0184}"/>
                </a:ext>
              </a:extLst>
            </p:cNvPr>
            <p:cNvGrpSpPr/>
            <p:nvPr/>
          </p:nvGrpSpPr>
          <p:grpSpPr>
            <a:xfrm>
              <a:off x="64808" y="106681"/>
              <a:ext cx="4793934" cy="6743700"/>
              <a:chOff x="64808" y="106681"/>
              <a:chExt cx="4793934" cy="6743700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xmlns="" id="{09A0A77F-376C-47B9-BB79-353299E74E74}"/>
                  </a:ext>
                </a:extLst>
              </p:cNvPr>
              <p:cNvSpPr/>
              <p:nvPr/>
            </p:nvSpPr>
            <p:spPr>
              <a:xfrm>
                <a:off x="64808" y="106681"/>
                <a:ext cx="4793934" cy="65913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:a16="http://schemas.microsoft.com/office/drawing/2014/main" xmlns="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sz="1100" dirty="0" smtClean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3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100" name="Рисунок 10" descr="https://chart.googleapis.com/chart?cht=qr&amp;chl=https%3A%2F%2Ft.me%2FinfoTAXbot&amp;chld=L|0&amp;chs=150">
              <a:extLst>
                <a:ext uri="{FF2B5EF4-FFF2-40B4-BE49-F238E27FC236}">
                  <a16:creationId xmlns:a16="http://schemas.microsoft.com/office/drawing/2014/main" xmlns="" id="{C10BBAFE-2D79-49E5-868B-A0FDCC9F8B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9161" y="1990344"/>
              <a:ext cx="1304925" cy="130492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:a16="http://schemas.microsoft.com/office/drawing/2014/main" xmlns="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3465338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:a16="http://schemas.microsoft.com/office/drawing/2014/main" xmlns="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4329384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:a16="http://schemas.microsoft.com/office/drawing/2014/main" xmlns="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5193430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:a16="http://schemas.microsoft.com/office/drawing/2014/main" xmlns="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203687"/>
              <a:ext cx="4793934" cy="1754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Друзі, підписуйтеся на офіційні сторінки Державної податкової служби України у соціальних мережах, де ви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зможе</a:t>
              </a:r>
              <a:r>
                <a:rPr lang="uk-UA" altLang="ru-RU" sz="1200" dirty="0" smtClean="0">
                  <a:solidFill>
                    <a:srgbClr val="333333"/>
                  </a:solidFill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те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переглянути новини, актуальні роз'яснення податкових новацій, а також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інфографіки,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коментарі керівництва,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фахівців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служби! Буде корисно та цікаво!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Спілкуйтеся з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податковою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службою дистанційно за допомогою сервісу  «InfoTAX»: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:a16="http://schemas.microsoft.com/office/drawing/2014/main" xmlns="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3500673"/>
              <a:ext cx="2077686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канал ДПС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xmlns="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465058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:a16="http://schemas.microsoft.com/office/drawing/2014/main" xmlns="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527374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ДПС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xmlns="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xmlns="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667123" y="792792"/>
            <a:ext cx="3600000" cy="175432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b="1" dirty="0" err="1" smtClean="0"/>
              <a:t>Вимоги</a:t>
            </a:r>
            <a:r>
              <a:rPr lang="ru-RU" b="1" dirty="0" smtClean="0"/>
              <a:t> </a:t>
            </a:r>
            <a:r>
              <a:rPr lang="ru-RU" b="1" dirty="0" err="1" smtClean="0"/>
              <a:t>законодавства</a:t>
            </a:r>
            <a:r>
              <a:rPr lang="ru-RU" b="1" dirty="0" smtClean="0"/>
              <a:t>, </a:t>
            </a:r>
            <a:r>
              <a:rPr lang="ru-RU" b="1" dirty="0" err="1" smtClean="0"/>
              <a:t>пов’язані</a:t>
            </a:r>
            <a:r>
              <a:rPr lang="ru-RU" b="1" dirty="0" smtClean="0"/>
              <a:t>  </a:t>
            </a:r>
            <a:r>
              <a:rPr lang="ru-RU" b="1" dirty="0" err="1" smtClean="0"/>
              <a:t>з</a:t>
            </a:r>
            <a:r>
              <a:rPr lang="ru-RU" b="1" dirty="0" smtClean="0"/>
              <a:t>  </a:t>
            </a:r>
            <a:r>
              <a:rPr lang="ru-RU" b="1" dirty="0" err="1" smtClean="0"/>
              <a:t>відображенням</a:t>
            </a:r>
            <a:r>
              <a:rPr lang="ru-RU" b="1" dirty="0" smtClean="0"/>
              <a:t> </a:t>
            </a:r>
            <a:r>
              <a:rPr lang="ru-RU" b="1" dirty="0" err="1" smtClean="0"/>
              <a:t>реквізитів</a:t>
            </a:r>
            <a:r>
              <a:rPr lang="ru-RU" b="1" dirty="0" smtClean="0"/>
              <a:t> </a:t>
            </a:r>
            <a:r>
              <a:rPr lang="ru-RU" b="1" dirty="0" err="1" smtClean="0"/>
              <a:t>електронних</a:t>
            </a:r>
            <a:r>
              <a:rPr lang="ru-RU" b="1" dirty="0" smtClean="0"/>
              <a:t> </a:t>
            </a:r>
            <a:r>
              <a:rPr lang="ru-RU" b="1" dirty="0" err="1" smtClean="0"/>
              <a:t>платіжних</a:t>
            </a:r>
            <a:r>
              <a:rPr lang="ru-RU" b="1" dirty="0" smtClean="0"/>
              <a:t> </a:t>
            </a:r>
            <a:r>
              <a:rPr lang="ru-RU" b="1" dirty="0" err="1" smtClean="0"/>
              <a:t>засобів</a:t>
            </a:r>
            <a:r>
              <a:rPr lang="ru-RU" b="1" dirty="0" smtClean="0"/>
              <a:t> – </a:t>
            </a:r>
            <a:r>
              <a:rPr lang="ru-RU" b="1" dirty="0" err="1" smtClean="0"/>
              <a:t>платіжних</a:t>
            </a:r>
            <a:r>
              <a:rPr lang="ru-RU" b="1" dirty="0" smtClean="0"/>
              <a:t> </a:t>
            </a:r>
            <a:r>
              <a:rPr lang="ru-RU" b="1" dirty="0" err="1" smtClean="0"/>
              <a:t>карток</a:t>
            </a:r>
            <a:r>
              <a:rPr lang="ru-RU" b="1" dirty="0" smtClean="0"/>
              <a:t> у чеках, </a:t>
            </a:r>
            <a:r>
              <a:rPr lang="ru-RU" b="1" dirty="0" err="1" smtClean="0"/>
              <a:t>які</a:t>
            </a:r>
            <a:r>
              <a:rPr lang="ru-RU" b="1" dirty="0" smtClean="0"/>
              <a:t> </a:t>
            </a:r>
            <a:r>
              <a:rPr lang="ru-RU" b="1" dirty="0" err="1" smtClean="0"/>
              <a:t>формуються</a:t>
            </a:r>
            <a:r>
              <a:rPr lang="ru-RU" b="1" dirty="0" smtClean="0"/>
              <a:t> РРО </a:t>
            </a:r>
            <a:r>
              <a:rPr lang="ru-RU" b="1" dirty="0" err="1" smtClean="0"/>
              <a:t>чи</a:t>
            </a:r>
            <a:r>
              <a:rPr lang="ru-RU" b="1" dirty="0" smtClean="0"/>
              <a:t> ПРРО</a:t>
            </a:r>
            <a:endParaRPr lang="ru-RU" b="1" dirty="0">
              <a:latin typeface="e-Ukraine Light" pitchFamily="50" charset="-52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1" y="6461285"/>
            <a:ext cx="962024" cy="2154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жовтень 2023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029325" y="180977"/>
            <a:ext cx="31242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Головне </a:t>
            </a: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управління</a:t>
            </a: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 ДПС у м. Києві </a:t>
            </a:r>
          </a:p>
        </p:txBody>
      </p:sp>
    </p:spTree>
    <p:extLst>
      <p:ext uri="{BB962C8B-B14F-4D97-AF65-F5344CB8AC3E}">
        <p14:creationId xmlns="" xmlns:p14="http://schemas.microsoft.com/office/powerpoint/2010/main" val="338214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77BE1E3B-BB62-4FEA-84E6-53708639754F}"/>
              </a:ext>
            </a:extLst>
          </p:cNvPr>
          <p:cNvGrpSpPr/>
          <p:nvPr/>
        </p:nvGrpSpPr>
        <p:grpSpPr>
          <a:xfrm>
            <a:off x="123826" y="114300"/>
            <a:ext cx="4625340" cy="6743699"/>
            <a:chOff x="83820" y="68581"/>
            <a:chExt cx="4694139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xmlns="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694139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6" name="Овал 5">
              <a:extLst>
                <a:ext uri="{FF2B5EF4-FFF2-40B4-BE49-F238E27FC236}">
                  <a16:creationId xmlns:a16="http://schemas.microsoft.com/office/drawing/2014/main" xmlns="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uk-UA" sz="140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192DF1A1-DE05-4849-B565-0A68A4DD5458}"/>
              </a:ext>
            </a:extLst>
          </p:cNvPr>
          <p:cNvGrpSpPr/>
          <p:nvPr/>
        </p:nvGrpSpPr>
        <p:grpSpPr>
          <a:xfrm>
            <a:off x="4972050" y="76200"/>
            <a:ext cx="4806790" cy="6781800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mtClean="0"/>
                <a:t>тРАВ</a:t>
              </a:r>
              <a:endParaRPr lang="uk-UA"/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xmlns="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dirty="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uk-UA" sz="11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AB020ADF-A26B-4DB1-A8F3-01CE965CB04E}"/>
              </a:ext>
            </a:extLst>
          </p:cNvPr>
          <p:cNvSpPr/>
          <p:nvPr/>
        </p:nvSpPr>
        <p:spPr>
          <a:xfrm>
            <a:off x="228599" y="180974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71450" y="3068210"/>
            <a:ext cx="46481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uk-UA" sz="140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uk-UA" sz="1300" smtClean="0">
              <a:latin typeface="e-Ukraine Light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38124" y="117828"/>
            <a:ext cx="4410075" cy="67018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200" dirty="0" smtClean="0">
                <a:latin typeface="e-Ukraine Light" pitchFamily="50" charset="-52"/>
              </a:rPr>
              <a:t>	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smtClean="0">
                <a:latin typeface="e-Ukraine Light" pitchFamily="50" charset="-52"/>
              </a:rPr>
              <a:t>Головне </a:t>
            </a:r>
            <a:r>
              <a:rPr lang="ru-RU" sz="1100" dirty="0" err="1" smtClean="0">
                <a:latin typeface="e-Ukraine Light" pitchFamily="50" charset="-52"/>
              </a:rPr>
              <a:t>управління</a:t>
            </a:r>
            <a:r>
              <a:rPr lang="ru-RU" sz="1100" dirty="0" smtClean="0">
                <a:latin typeface="e-Ukraine Light" pitchFamily="50" charset="-52"/>
              </a:rPr>
              <a:t> ДПС у м. </a:t>
            </a:r>
            <a:r>
              <a:rPr lang="ru-RU" sz="1100" dirty="0" err="1" smtClean="0">
                <a:latin typeface="e-Ukraine Light" pitchFamily="50" charset="-52"/>
              </a:rPr>
              <a:t>Києві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повідомляє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що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відповідно</a:t>
            </a:r>
            <a:r>
              <a:rPr lang="ru-RU" sz="1100" dirty="0" smtClean="0">
                <a:latin typeface="e-Ukraine Light" pitchFamily="50" charset="-52"/>
              </a:rPr>
              <a:t> до п. 13 ст. 1 Закону </a:t>
            </a:r>
            <a:r>
              <a:rPr lang="ru-RU" sz="1100" dirty="0" err="1" smtClean="0">
                <a:latin typeface="e-Ukraine Light" pitchFamily="50" charset="-52"/>
              </a:rPr>
              <a:t>України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від</a:t>
            </a:r>
            <a:r>
              <a:rPr lang="ru-RU" sz="1100" dirty="0" smtClean="0">
                <a:latin typeface="e-Ukraine Light" pitchFamily="50" charset="-52"/>
              </a:rPr>
              <a:t> 30 </a:t>
            </a:r>
            <a:r>
              <a:rPr lang="ru-RU" sz="1100" dirty="0" err="1" smtClean="0">
                <a:latin typeface="e-Ukraine Light" pitchFamily="50" charset="-52"/>
              </a:rPr>
              <a:t>червня</a:t>
            </a:r>
            <a:r>
              <a:rPr lang="ru-RU" sz="1100" dirty="0" smtClean="0">
                <a:latin typeface="e-Ukraine Light" pitchFamily="50" charset="-52"/>
              </a:rPr>
              <a:t> 2021 року № 1591-ІХ «Про </a:t>
            </a:r>
            <a:r>
              <a:rPr lang="ru-RU" sz="1100" dirty="0" err="1" smtClean="0">
                <a:latin typeface="e-Ukraine Light" pitchFamily="50" charset="-52"/>
              </a:rPr>
              <a:t>платіжні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послуги</a:t>
            </a:r>
            <a:r>
              <a:rPr lang="ru-RU" sz="1100" dirty="0" smtClean="0">
                <a:latin typeface="e-Ukraine Light" pitchFamily="50" charset="-52"/>
              </a:rPr>
              <a:t>» (</a:t>
            </a:r>
            <a:r>
              <a:rPr lang="ru-RU" sz="1100" dirty="0" err="1" smtClean="0">
                <a:latin typeface="e-Ukraine Light" pitchFamily="50" charset="-52"/>
              </a:rPr>
              <a:t>далі</a:t>
            </a:r>
            <a:r>
              <a:rPr lang="ru-RU" sz="1100" dirty="0" smtClean="0">
                <a:latin typeface="e-Ukraine Light" pitchFamily="50" charset="-52"/>
              </a:rPr>
              <a:t> – Закон № 1591) </a:t>
            </a:r>
            <a:r>
              <a:rPr lang="ru-RU" sz="1100" dirty="0" err="1" smtClean="0">
                <a:latin typeface="e-Ukraine Light" pitchFamily="50" charset="-52"/>
              </a:rPr>
              <a:t>електронний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платіжний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засіб</a:t>
            </a:r>
            <a:r>
              <a:rPr lang="ru-RU" sz="1100" dirty="0" smtClean="0">
                <a:latin typeface="e-Ukraine Light" pitchFamily="50" charset="-52"/>
              </a:rPr>
              <a:t> – </a:t>
            </a:r>
            <a:r>
              <a:rPr lang="ru-RU" sz="1100" dirty="0" err="1" smtClean="0">
                <a:latin typeface="e-Ukraine Light" pitchFamily="50" charset="-52"/>
              </a:rPr>
              <a:t>це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платіжний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інструмент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реалізований</a:t>
            </a:r>
            <a:r>
              <a:rPr lang="ru-RU" sz="1100" dirty="0" smtClean="0">
                <a:latin typeface="e-Ukraine Light" pitchFamily="50" charset="-52"/>
              </a:rPr>
              <a:t> на </a:t>
            </a:r>
            <a:r>
              <a:rPr lang="ru-RU" sz="1100" dirty="0" err="1" smtClean="0">
                <a:latin typeface="e-Ukraine Light" pitchFamily="50" charset="-52"/>
              </a:rPr>
              <a:t>будь-якому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носії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що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містить</a:t>
            </a:r>
            <a:r>
              <a:rPr lang="ru-RU" sz="1100" dirty="0" smtClean="0">
                <a:latin typeface="e-Ukraine Light" pitchFamily="50" charset="-52"/>
              </a:rPr>
              <a:t> в </a:t>
            </a:r>
            <a:r>
              <a:rPr lang="ru-RU" sz="1100" dirty="0" err="1" smtClean="0">
                <a:latin typeface="e-Ukraine Light" pitchFamily="50" charset="-52"/>
              </a:rPr>
              <a:t>електронній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формі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дані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необхідні</a:t>
            </a:r>
            <a:r>
              <a:rPr lang="ru-RU" sz="1100" dirty="0" smtClean="0">
                <a:latin typeface="e-Ukraine Light" pitchFamily="50" charset="-52"/>
              </a:rPr>
              <a:t> для </a:t>
            </a:r>
            <a:r>
              <a:rPr lang="ru-RU" sz="1100" dirty="0" err="1" smtClean="0">
                <a:latin typeface="e-Ukraine Light" pitchFamily="50" charset="-52"/>
              </a:rPr>
              <a:t>ініціювання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платіжної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операції</a:t>
            </a:r>
            <a:r>
              <a:rPr lang="ru-RU" sz="1100" dirty="0" smtClean="0">
                <a:latin typeface="e-Ukraine Light" pitchFamily="50" charset="-52"/>
              </a:rPr>
              <a:t> та/</a:t>
            </a:r>
            <a:r>
              <a:rPr lang="ru-RU" sz="1100" dirty="0" err="1" smtClean="0">
                <a:latin typeface="e-Ukraine Light" pitchFamily="50" charset="-52"/>
              </a:rPr>
              <a:t>або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здійснення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інших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операцій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визначених</a:t>
            </a:r>
            <a:r>
              <a:rPr lang="ru-RU" sz="1100" dirty="0" smtClean="0">
                <a:latin typeface="e-Ukraine Light" pitchFamily="50" charset="-52"/>
              </a:rPr>
              <a:t> договором </a:t>
            </a:r>
            <a:r>
              <a:rPr lang="ru-RU" sz="1100" dirty="0" err="1" smtClean="0">
                <a:latin typeface="e-Ukraine Light" pitchFamily="50" charset="-52"/>
              </a:rPr>
              <a:t>з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емітентом</a:t>
            </a:r>
            <a:r>
              <a:rPr lang="ru-RU" sz="1100" dirty="0" smtClean="0">
                <a:latin typeface="e-Ukraine Light" pitchFamily="50" charset="-52"/>
              </a:rPr>
              <a:t>. </a:t>
            </a:r>
          </a:p>
          <a:p>
            <a:pPr algn="just"/>
            <a:r>
              <a:rPr lang="ru-RU" sz="1100" dirty="0" smtClean="0">
                <a:latin typeface="e-Ukraine Light" pitchFamily="50" charset="-52"/>
              </a:rPr>
              <a:t>	</a:t>
            </a:r>
            <a:r>
              <a:rPr lang="ru-RU" sz="1100" dirty="0" err="1" smtClean="0">
                <a:latin typeface="e-Ukraine Light" pitchFamily="50" charset="-52"/>
              </a:rPr>
              <a:t>Правові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smtClean="0">
                <a:latin typeface="e-Ukraine Light" pitchFamily="50" charset="-52"/>
              </a:rPr>
              <a:t>засади </a:t>
            </a:r>
            <a:r>
              <a:rPr lang="ru-RU" sz="1100" dirty="0" err="1" smtClean="0">
                <a:latin typeface="e-Ukraine Light" pitchFamily="50" charset="-52"/>
              </a:rPr>
              <a:t>застосування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реєстраторів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розрахункових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операцій</a:t>
            </a:r>
            <a:r>
              <a:rPr lang="ru-RU" sz="1100" dirty="0" smtClean="0">
                <a:latin typeface="e-Ukraine Light" pitchFamily="50" charset="-52"/>
              </a:rPr>
              <a:t> та/</a:t>
            </a:r>
            <a:r>
              <a:rPr lang="ru-RU" sz="1100" dirty="0" err="1" smtClean="0">
                <a:latin typeface="e-Ukraine Light" pitchFamily="50" charset="-52"/>
              </a:rPr>
              <a:t>або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програмних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реєстраторів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розрахункових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операцій</a:t>
            </a:r>
            <a:r>
              <a:rPr lang="ru-RU" sz="1100" dirty="0" smtClean="0">
                <a:latin typeface="e-Ukraine Light" pitchFamily="50" charset="-52"/>
              </a:rPr>
              <a:t> (</a:t>
            </a:r>
            <a:r>
              <a:rPr lang="ru-RU" sz="1100" dirty="0" err="1" smtClean="0">
                <a:latin typeface="e-Ukraine Light" pitchFamily="50" charset="-52"/>
              </a:rPr>
              <a:t>далі</a:t>
            </a:r>
            <a:r>
              <a:rPr lang="ru-RU" sz="1100" dirty="0" smtClean="0">
                <a:latin typeface="e-Ukraine Light" pitchFamily="50" charset="-52"/>
              </a:rPr>
              <a:t> – РРО/ПРРО) у </a:t>
            </a:r>
            <a:r>
              <a:rPr lang="ru-RU" sz="1100" dirty="0" err="1" smtClean="0">
                <a:latin typeface="e-Ukraine Light" pitchFamily="50" charset="-52"/>
              </a:rPr>
              <a:t>сфері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торгівлі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громадського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харчування</a:t>
            </a:r>
            <a:r>
              <a:rPr lang="ru-RU" sz="1100" dirty="0" smtClean="0">
                <a:latin typeface="e-Ukraine Light" pitchFamily="50" charset="-52"/>
              </a:rPr>
              <a:t> та </a:t>
            </a:r>
            <a:r>
              <a:rPr lang="ru-RU" sz="1100" dirty="0" err="1" smtClean="0">
                <a:latin typeface="e-Ukraine Light" pitchFamily="50" charset="-52"/>
              </a:rPr>
              <a:t>послуг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встановлені</a:t>
            </a:r>
            <a:r>
              <a:rPr lang="ru-RU" sz="1100" dirty="0" smtClean="0">
                <a:latin typeface="e-Ukraine Light" pitchFamily="50" charset="-52"/>
              </a:rPr>
              <a:t> Законом </a:t>
            </a:r>
            <a:r>
              <a:rPr lang="ru-RU" sz="1100" dirty="0" err="1" smtClean="0">
                <a:latin typeface="e-Ukraine Light" pitchFamily="50" charset="-52"/>
              </a:rPr>
              <a:t>України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від</a:t>
            </a:r>
            <a:r>
              <a:rPr lang="ru-RU" sz="1100" dirty="0" smtClean="0">
                <a:latin typeface="e-Ukraine Light" pitchFamily="50" charset="-52"/>
              </a:rPr>
              <a:t> 06 </a:t>
            </a:r>
            <a:r>
              <a:rPr lang="ru-RU" sz="1100" dirty="0" err="1" smtClean="0">
                <a:latin typeface="e-Ukraine Light" pitchFamily="50" charset="-52"/>
              </a:rPr>
              <a:t>липня</a:t>
            </a:r>
            <a:r>
              <a:rPr lang="ru-RU" sz="1100" dirty="0" smtClean="0">
                <a:latin typeface="e-Ukraine Light" pitchFamily="50" charset="-52"/>
              </a:rPr>
              <a:t> 1995 року № 265/95-ВР «Про </a:t>
            </a:r>
            <a:r>
              <a:rPr lang="ru-RU" sz="1100" dirty="0" err="1" smtClean="0">
                <a:latin typeface="e-Ukraine Light" pitchFamily="50" charset="-52"/>
              </a:rPr>
              <a:t>застосування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реєстраторів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розрахункових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операцій</a:t>
            </a:r>
            <a:r>
              <a:rPr lang="ru-RU" sz="1100" dirty="0" smtClean="0">
                <a:latin typeface="e-Ukraine Light" pitchFamily="50" charset="-52"/>
              </a:rPr>
              <a:t> у </a:t>
            </a:r>
            <a:r>
              <a:rPr lang="ru-RU" sz="1100" dirty="0" err="1" smtClean="0">
                <a:latin typeface="e-Ukraine Light" pitchFamily="50" charset="-52"/>
              </a:rPr>
              <a:t>сфері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торгівлі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громадського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харчування</a:t>
            </a:r>
            <a:r>
              <a:rPr lang="ru-RU" sz="1100" dirty="0" smtClean="0">
                <a:latin typeface="e-Ukraine Light" pitchFamily="50" charset="-52"/>
              </a:rPr>
              <a:t> та </a:t>
            </a:r>
            <a:r>
              <a:rPr lang="ru-RU" sz="1100" dirty="0" err="1" smtClean="0">
                <a:latin typeface="e-Ukraine Light" pitchFamily="50" charset="-52"/>
              </a:rPr>
              <a:t>послуг</a:t>
            </a:r>
            <a:r>
              <a:rPr lang="ru-RU" sz="1100" dirty="0" smtClean="0">
                <a:latin typeface="e-Ukraine Light" pitchFamily="50" charset="-52"/>
              </a:rPr>
              <a:t>» (</a:t>
            </a:r>
            <a:r>
              <a:rPr lang="ru-RU" sz="1100" dirty="0" err="1" smtClean="0">
                <a:latin typeface="e-Ukraine Light" pitchFamily="50" charset="-52"/>
              </a:rPr>
              <a:t>далі</a:t>
            </a:r>
            <a:r>
              <a:rPr lang="ru-RU" sz="1100" dirty="0" smtClean="0">
                <a:latin typeface="e-Ukraine Light" pitchFamily="50" charset="-52"/>
              </a:rPr>
              <a:t> – Закон № 265) та </a:t>
            </a:r>
            <a:r>
              <a:rPr lang="ru-RU" sz="1100" dirty="0" err="1" smtClean="0">
                <a:latin typeface="e-Ukraine Light" pitchFamily="50" charset="-52"/>
              </a:rPr>
              <a:t>нормативно-правовими</a:t>
            </a:r>
            <a:r>
              <a:rPr lang="ru-RU" sz="1100" dirty="0" smtClean="0">
                <a:latin typeface="e-Ukraine Light" pitchFamily="50" charset="-52"/>
              </a:rPr>
              <a:t> актами, </a:t>
            </a:r>
            <a:r>
              <a:rPr lang="ru-RU" sz="1100" dirty="0" err="1" smtClean="0">
                <a:latin typeface="e-Ukraine Light" pitchFamily="50" charset="-52"/>
              </a:rPr>
              <a:t>прийнятими</a:t>
            </a:r>
            <a:r>
              <a:rPr lang="ru-RU" sz="1100" dirty="0" smtClean="0">
                <a:latin typeface="e-Ukraine Light" pitchFamily="50" charset="-52"/>
              </a:rPr>
              <a:t> на </a:t>
            </a:r>
            <a:r>
              <a:rPr lang="ru-RU" sz="1100" dirty="0" err="1" smtClean="0">
                <a:latin typeface="e-Ukraine Light" pitchFamily="50" charset="-52"/>
              </a:rPr>
              <a:t>його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виконання</a:t>
            </a:r>
            <a:r>
              <a:rPr lang="ru-RU" sz="1100" dirty="0" smtClean="0">
                <a:latin typeface="e-Ukraine Light" pitchFamily="50" charset="-52"/>
              </a:rPr>
              <a:t>. </a:t>
            </a:r>
          </a:p>
          <a:p>
            <a:pPr algn="just"/>
            <a:r>
              <a:rPr lang="ru-RU" sz="1100" dirty="0" smtClean="0">
                <a:latin typeface="e-Ukraine Light" pitchFamily="50" charset="-52"/>
              </a:rPr>
              <a:t>	</a:t>
            </a:r>
            <a:r>
              <a:rPr lang="ru-RU" sz="1100" dirty="0" err="1" smtClean="0">
                <a:latin typeface="e-Ukraine Light" pitchFamily="50" charset="-52"/>
              </a:rPr>
              <a:t>Зокрема</a:t>
            </a:r>
            <a:r>
              <a:rPr lang="ru-RU" sz="1100" dirty="0" smtClean="0">
                <a:latin typeface="e-Ukraine Light" pitchFamily="50" charset="-52"/>
              </a:rPr>
              <a:t>, форму та </a:t>
            </a:r>
            <a:r>
              <a:rPr lang="ru-RU" sz="1100" dirty="0" err="1" smtClean="0">
                <a:latin typeface="e-Ukraine Light" pitchFamily="50" charset="-52"/>
              </a:rPr>
              <a:t>зміст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розрахункового</a:t>
            </a:r>
            <a:r>
              <a:rPr lang="ru-RU" sz="1100" dirty="0" smtClean="0">
                <a:latin typeface="e-Ukraine Light" pitchFamily="50" charset="-52"/>
              </a:rPr>
              <a:t> документа </a:t>
            </a:r>
            <a:r>
              <a:rPr lang="ru-RU" sz="1100" dirty="0" err="1" smtClean="0">
                <a:latin typeface="e-Ukraine Light" pitchFamily="50" charset="-52"/>
              </a:rPr>
              <a:t>визначено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Положенням</a:t>
            </a:r>
            <a:r>
              <a:rPr lang="ru-RU" sz="1100" dirty="0" smtClean="0">
                <a:latin typeface="e-Ukraine Light" pitchFamily="50" charset="-52"/>
              </a:rPr>
              <a:t> про форму та </a:t>
            </a:r>
            <a:r>
              <a:rPr lang="ru-RU" sz="1100" dirty="0" err="1" smtClean="0">
                <a:latin typeface="e-Ukraine Light" pitchFamily="50" charset="-52"/>
              </a:rPr>
              <a:t>зміст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розрахункових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документів</a:t>
            </a:r>
            <a:r>
              <a:rPr lang="ru-RU" sz="1100" dirty="0" smtClean="0">
                <a:latin typeface="e-Ukraine Light" pitchFamily="50" charset="-52"/>
              </a:rPr>
              <a:t>/</a:t>
            </a:r>
            <a:r>
              <a:rPr lang="ru-RU" sz="1100" dirty="0" err="1" smtClean="0">
                <a:latin typeface="e-Ukraine Light" pitchFamily="50" charset="-52"/>
              </a:rPr>
              <a:t>електронних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розрахункових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документів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затвердженим</a:t>
            </a:r>
            <a:r>
              <a:rPr lang="ru-RU" sz="1100" dirty="0" smtClean="0">
                <a:latin typeface="e-Ukraine Light" pitchFamily="50" charset="-52"/>
              </a:rPr>
              <a:t> наказом </a:t>
            </a:r>
            <a:r>
              <a:rPr lang="ru-RU" sz="1100" dirty="0" err="1" smtClean="0">
                <a:latin typeface="e-Ukraine Light" pitchFamily="50" charset="-52"/>
              </a:rPr>
              <a:t>Міністерства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фінансів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України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від</a:t>
            </a:r>
            <a:r>
              <a:rPr lang="ru-RU" sz="1100" dirty="0" smtClean="0">
                <a:latin typeface="e-Ukraine Light" pitchFamily="50" charset="-52"/>
              </a:rPr>
              <a:t> 21 </a:t>
            </a:r>
            <a:r>
              <a:rPr lang="ru-RU" sz="1100" dirty="0" err="1" smtClean="0">
                <a:latin typeface="e-Ukraine Light" pitchFamily="50" charset="-52"/>
              </a:rPr>
              <a:t>січня</a:t>
            </a:r>
            <a:r>
              <a:rPr lang="ru-RU" sz="1100" dirty="0" smtClean="0">
                <a:latin typeface="e-Ukraine Light" pitchFamily="50" charset="-52"/>
              </a:rPr>
              <a:t> 2016 року № 13 (</a:t>
            </a:r>
            <a:r>
              <a:rPr lang="ru-RU" sz="1100" dirty="0" err="1" smtClean="0">
                <a:latin typeface="e-Ukraine Light" pitchFamily="50" charset="-52"/>
              </a:rPr>
              <a:t>далі</a:t>
            </a:r>
            <a:r>
              <a:rPr lang="ru-RU" sz="1100" dirty="0" smtClean="0">
                <a:latin typeface="e-Ukraine Light" pitchFamily="50" charset="-52"/>
              </a:rPr>
              <a:t> – </a:t>
            </a:r>
            <a:r>
              <a:rPr lang="ru-RU" sz="1100" dirty="0" err="1" smtClean="0">
                <a:latin typeface="e-Ukraine Light" pitchFamily="50" charset="-52"/>
              </a:rPr>
              <a:t>Положення</a:t>
            </a:r>
            <a:r>
              <a:rPr lang="ru-RU" sz="1100" dirty="0" smtClean="0">
                <a:latin typeface="e-Ukraine Light" pitchFamily="50" charset="-52"/>
              </a:rPr>
              <a:t> № 13). </a:t>
            </a:r>
          </a:p>
          <a:p>
            <a:pPr algn="just"/>
            <a:r>
              <a:rPr lang="ru-RU" sz="1100" dirty="0" smtClean="0">
                <a:latin typeface="e-Ukraine Light" pitchFamily="50" charset="-52"/>
              </a:rPr>
              <a:t>	Пунктом </a:t>
            </a:r>
            <a:r>
              <a:rPr lang="ru-RU" sz="1100" dirty="0" smtClean="0">
                <a:latin typeface="e-Ukraine Light" pitchFamily="50" charset="-52"/>
              </a:rPr>
              <a:t>2 </a:t>
            </a:r>
            <a:r>
              <a:rPr lang="ru-RU" sz="1100" dirty="0" err="1" smtClean="0">
                <a:latin typeface="e-Ukraine Light" pitchFamily="50" charset="-52"/>
              </a:rPr>
              <a:t>розділу</a:t>
            </a:r>
            <a:r>
              <a:rPr lang="ru-RU" sz="1100" dirty="0" smtClean="0">
                <a:latin typeface="e-Ukraine Light" pitchFamily="50" charset="-52"/>
              </a:rPr>
              <a:t> ІІ </a:t>
            </a:r>
            <a:r>
              <a:rPr lang="ru-RU" sz="1100" dirty="0" err="1" smtClean="0">
                <a:latin typeface="e-Ukraine Light" pitchFamily="50" charset="-52"/>
              </a:rPr>
              <a:t>Положення</a:t>
            </a:r>
            <a:r>
              <a:rPr lang="ru-RU" sz="1100" dirty="0" smtClean="0">
                <a:latin typeface="e-Ukraine Light" pitchFamily="50" charset="-52"/>
              </a:rPr>
              <a:t> № 13 </a:t>
            </a:r>
            <a:r>
              <a:rPr lang="ru-RU" sz="1100" dirty="0" err="1" smtClean="0">
                <a:latin typeface="e-Ukraine Light" pitchFamily="50" charset="-52"/>
              </a:rPr>
              <a:t>визначено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обов'язкові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реквізити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які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має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містити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фіскальний</a:t>
            </a:r>
            <a:r>
              <a:rPr lang="ru-RU" sz="1100" dirty="0" smtClean="0">
                <a:latin typeface="e-Ukraine Light" pitchFamily="50" charset="-52"/>
              </a:rPr>
              <a:t> чек. </a:t>
            </a:r>
            <a:r>
              <a:rPr lang="ru-RU" sz="1100" dirty="0" err="1" smtClean="0">
                <a:latin typeface="e-Ukraine Light" pitchFamily="50" charset="-52"/>
              </a:rPr>
              <a:t>Наголошуємо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що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Положення</a:t>
            </a:r>
            <a:r>
              <a:rPr lang="ru-RU" sz="1100" dirty="0" smtClean="0">
                <a:latin typeface="e-Ukraine Light" pitchFamily="50" charset="-52"/>
              </a:rPr>
              <a:t> № 13 </a:t>
            </a:r>
            <a:r>
              <a:rPr lang="ru-RU" sz="1100" dirty="0" err="1" smtClean="0">
                <a:latin typeface="e-Ukraine Light" pitchFamily="50" charset="-52"/>
              </a:rPr>
              <a:t>однаково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розповсюджує</a:t>
            </a:r>
            <a:r>
              <a:rPr lang="ru-RU" sz="1100" dirty="0" smtClean="0">
                <a:latin typeface="e-Ukraine Light" pitchFamily="50" charset="-52"/>
              </a:rPr>
              <a:t> свою </a:t>
            </a:r>
            <a:r>
              <a:rPr lang="ru-RU" sz="1100" dirty="0" err="1" smtClean="0">
                <a:latin typeface="e-Ukraine Light" pitchFamily="50" charset="-52"/>
              </a:rPr>
              <a:t>дію</a:t>
            </a:r>
            <a:r>
              <a:rPr lang="ru-RU" sz="1100" dirty="0" smtClean="0">
                <a:latin typeface="e-Ukraine Light" pitchFamily="50" charset="-52"/>
              </a:rPr>
              <a:t> як на </a:t>
            </a:r>
            <a:r>
              <a:rPr lang="ru-RU" sz="1100" dirty="0" err="1" smtClean="0">
                <a:latin typeface="e-Ukraine Light" pitchFamily="50" charset="-52"/>
              </a:rPr>
              <a:t>розрахункові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документи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що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створюються</a:t>
            </a:r>
            <a:r>
              <a:rPr lang="ru-RU" sz="1100" dirty="0" smtClean="0">
                <a:latin typeface="e-Ukraine Light" pitchFamily="50" charset="-52"/>
              </a:rPr>
              <a:t> РРО, так </a:t>
            </a:r>
            <a:r>
              <a:rPr lang="ru-RU" sz="1100" dirty="0" err="1" smtClean="0">
                <a:latin typeface="e-Ukraine Light" pitchFamily="50" charset="-52"/>
              </a:rPr>
              <a:t>і</a:t>
            </a:r>
            <a:r>
              <a:rPr lang="ru-RU" sz="1100" dirty="0" smtClean="0">
                <a:latin typeface="e-Ukraine Light" pitchFamily="50" charset="-52"/>
              </a:rPr>
              <a:t> ПРРО. </a:t>
            </a:r>
          </a:p>
          <a:p>
            <a:pPr algn="just"/>
            <a:r>
              <a:rPr lang="ru-RU" sz="1100" dirty="0" smtClean="0">
                <a:latin typeface="e-Ukraine Light" pitchFamily="50" charset="-52"/>
              </a:rPr>
              <a:t>	</a:t>
            </a:r>
            <a:r>
              <a:rPr lang="ru-RU" sz="1100" dirty="0" err="1" smtClean="0">
                <a:latin typeface="e-Ukraine Light" pitchFamily="50" charset="-52"/>
              </a:rPr>
              <a:t>Водночас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відповідно</a:t>
            </a:r>
            <a:r>
              <a:rPr lang="ru-RU" sz="1100" dirty="0" smtClean="0">
                <a:latin typeface="e-Ukraine Light" pitchFamily="50" charset="-52"/>
              </a:rPr>
              <a:t> до п. 4 </a:t>
            </a:r>
            <a:r>
              <a:rPr lang="ru-RU" sz="1100" dirty="0" err="1" smtClean="0">
                <a:latin typeface="e-Ukraine Light" pitchFamily="50" charset="-52"/>
              </a:rPr>
              <a:t>розділу</a:t>
            </a:r>
            <a:r>
              <a:rPr lang="ru-RU" sz="1100" dirty="0" smtClean="0">
                <a:latin typeface="e-Ukraine Light" pitchFamily="50" charset="-52"/>
              </a:rPr>
              <a:t> ІІ </a:t>
            </a:r>
            <a:r>
              <a:rPr lang="ru-RU" sz="1100" dirty="0" err="1" smtClean="0">
                <a:latin typeface="e-Ukraine Light" pitchFamily="50" charset="-52"/>
              </a:rPr>
              <a:t>Положення</a:t>
            </a:r>
            <a:r>
              <a:rPr lang="ru-RU" sz="1100" dirty="0" smtClean="0">
                <a:latin typeface="e-Ukraine Light" pitchFamily="50" charset="-52"/>
              </a:rPr>
              <a:t> № 13, рядки 11 – 18 </a:t>
            </a:r>
            <a:r>
              <a:rPr lang="ru-RU" sz="1100" dirty="0" err="1" smtClean="0">
                <a:latin typeface="e-Ukraine Light" pitchFamily="50" charset="-52"/>
              </a:rPr>
              <a:t>фіскального</a:t>
            </a:r>
            <a:r>
              <a:rPr lang="ru-RU" sz="1100" dirty="0" smtClean="0">
                <a:latin typeface="e-Ukraine Light" pitchFamily="50" charset="-52"/>
              </a:rPr>
              <a:t> чека </a:t>
            </a:r>
            <a:r>
              <a:rPr lang="ru-RU" sz="1100" dirty="0" err="1" smtClean="0">
                <a:latin typeface="e-Ukraine Light" pitchFamily="50" charset="-52"/>
              </a:rPr>
              <a:t>заповнюються</a:t>
            </a:r>
            <a:r>
              <a:rPr lang="ru-RU" sz="1100" dirty="0" smtClean="0">
                <a:latin typeface="e-Ukraine Light" pitchFamily="50" charset="-52"/>
              </a:rPr>
              <a:t> у </a:t>
            </a:r>
            <a:r>
              <a:rPr lang="ru-RU" sz="1100" dirty="0" err="1" smtClean="0">
                <a:latin typeface="e-Ukraine Light" pitchFamily="50" charset="-52"/>
              </a:rPr>
              <a:t>разі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застосування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під</a:t>
            </a:r>
            <a:r>
              <a:rPr lang="ru-RU" sz="1100" dirty="0" smtClean="0">
                <a:latin typeface="e-Ukraine Light" pitchFamily="50" charset="-52"/>
              </a:rPr>
              <a:t> час </a:t>
            </a:r>
            <a:r>
              <a:rPr lang="ru-RU" sz="1100" dirty="0" err="1" smtClean="0">
                <a:latin typeface="e-Ukraine Light" pitchFamily="50" charset="-52"/>
              </a:rPr>
              <a:t>проведення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розрахунків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лише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використанням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електронного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платіжного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засобу</a:t>
            </a:r>
            <a:r>
              <a:rPr lang="ru-RU" sz="1100" dirty="0" smtClean="0">
                <a:latin typeface="e-Ukraine Light" pitchFamily="50" charset="-52"/>
              </a:rPr>
              <a:t> (</a:t>
            </a:r>
            <a:r>
              <a:rPr lang="ru-RU" sz="1100" dirty="0" err="1" smtClean="0">
                <a:latin typeface="e-Ukraine Light" pitchFamily="50" charset="-52"/>
              </a:rPr>
              <a:t>платіжної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картки</a:t>
            </a:r>
            <a:r>
              <a:rPr lang="ru-RU" sz="1100" dirty="0" smtClean="0">
                <a:latin typeface="e-Ukraine Light" pitchFamily="50" charset="-52"/>
              </a:rPr>
              <a:t>) та </a:t>
            </a:r>
            <a:r>
              <a:rPr lang="ru-RU" sz="1100" dirty="0" err="1" smtClean="0">
                <a:latin typeface="e-Ukraine Light" pitchFamily="50" charset="-52"/>
              </a:rPr>
              <a:t>платіжного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терміналу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з’єднаного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або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поєднаного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реєстратором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розрахункових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операцій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незалежно</a:t>
            </a:r>
            <a:endParaRPr lang="ru-RU" sz="1050" b="1" dirty="0" smtClean="0"/>
          </a:p>
          <a:p>
            <a:pPr algn="just"/>
            <a:endParaRPr lang="ru-RU" sz="1050" dirty="0">
              <a:latin typeface="e-Ukraine Light" pitchFamily="50" charset="-52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71475" y="590551"/>
            <a:ext cx="47815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200" smtClean="0">
              <a:latin typeface="e-Ukraine" pitchFamily="2" charset="-52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010150" y="402387"/>
            <a:ext cx="46862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000" dirty="0" smtClean="0">
              <a:latin typeface="e-Ukraine" pitchFamily="2" charset="-52"/>
            </a:endParaRPr>
          </a:p>
          <a:p>
            <a:pPr indent="457200" algn="just"/>
            <a:endParaRPr lang="uk-UA" sz="1000" dirty="0" smtClean="0">
              <a:latin typeface="e-Ukraine" pitchFamily="2" charset="-52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38124" y="0"/>
            <a:ext cx="457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400" dirty="0" smtClean="0">
                <a:latin typeface="e-Ukraine Light" pitchFamily="50" charset="-52"/>
              </a:rPr>
              <a:t>	</a:t>
            </a:r>
            <a:endParaRPr lang="uk-UA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076825" y="190500"/>
            <a:ext cx="4562475" cy="63555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100" dirty="0" err="1" smtClean="0">
                <a:latin typeface="e-Ukraine Light" pitchFamily="50" charset="-52"/>
              </a:rPr>
              <a:t>від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його</a:t>
            </a:r>
            <a:r>
              <a:rPr lang="ru-RU" sz="1100" dirty="0" smtClean="0">
                <a:latin typeface="e-Ukraine Light" pitchFamily="50" charset="-52"/>
              </a:rPr>
              <a:t> виду (РРО </a:t>
            </a:r>
            <a:r>
              <a:rPr lang="ru-RU" sz="1100" dirty="0" err="1" smtClean="0">
                <a:latin typeface="e-Ukraine Light" pitchFamily="50" charset="-52"/>
              </a:rPr>
              <a:t>чи</a:t>
            </a:r>
            <a:r>
              <a:rPr lang="ru-RU" sz="1100" dirty="0" smtClean="0">
                <a:latin typeface="e-Ukraine Light" pitchFamily="50" charset="-52"/>
              </a:rPr>
              <a:t> ПРРО) </a:t>
            </a:r>
            <a:r>
              <a:rPr lang="ru-RU" sz="1100" dirty="0" err="1" smtClean="0">
                <a:latin typeface="e-Ukraine Light" pitchFamily="50" charset="-52"/>
              </a:rPr>
              <a:t>або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сфери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призначення</a:t>
            </a:r>
            <a:r>
              <a:rPr lang="ru-RU" sz="1100" dirty="0" smtClean="0">
                <a:latin typeface="e-Ukraine Light" pitchFamily="50" charset="-52"/>
              </a:rPr>
              <a:t>. </a:t>
            </a:r>
          </a:p>
          <a:p>
            <a:pPr algn="just"/>
            <a:r>
              <a:rPr lang="ru-RU" sz="1100" dirty="0" smtClean="0">
                <a:latin typeface="e-Ukraine Light" pitchFamily="50" charset="-52"/>
              </a:rPr>
              <a:t>	</a:t>
            </a:r>
            <a:r>
              <a:rPr lang="ru-RU" sz="1100" dirty="0" err="1" smtClean="0">
                <a:latin typeface="e-Ukraine Light" pitchFamily="50" charset="-52"/>
              </a:rPr>
              <a:t>Законодав</a:t>
            </a:r>
            <a:r>
              <a:rPr lang="en-US" sz="1100" dirty="0" smtClean="0">
                <a:latin typeface="e-Ukraine Light" pitchFamily="50" charset="-52"/>
              </a:rPr>
              <a:t>c</a:t>
            </a:r>
            <a:r>
              <a:rPr lang="ru-RU" sz="1100" dirty="0" err="1" smtClean="0">
                <a:latin typeface="e-Ukraine Light" pitchFamily="50" charset="-52"/>
              </a:rPr>
              <a:t>твом</a:t>
            </a:r>
            <a:r>
              <a:rPr lang="ru-RU" sz="1100" dirty="0" smtClean="0">
                <a:latin typeface="e-Ukraine Light" pitchFamily="50" charset="-52"/>
              </a:rPr>
              <a:t> не </a:t>
            </a:r>
            <a:r>
              <a:rPr lang="ru-RU" sz="1100" dirty="0" err="1" smtClean="0">
                <a:latin typeface="e-Ukraine Light" pitchFamily="50" charset="-52"/>
              </a:rPr>
              <a:t>встановлено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обов’язку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з’єднувати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або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поєднувати</a:t>
            </a:r>
            <a:r>
              <a:rPr lang="ru-RU" sz="1100" dirty="0" smtClean="0">
                <a:latin typeface="e-Ukraine Light" pitchFamily="50" charset="-52"/>
              </a:rPr>
              <a:t> РРО/ПРРО та </a:t>
            </a:r>
            <a:r>
              <a:rPr lang="en-US" sz="1100" dirty="0" smtClean="0">
                <a:latin typeface="e-Ukraine Light" pitchFamily="50" charset="-52"/>
              </a:rPr>
              <a:t>POS-</a:t>
            </a:r>
            <a:r>
              <a:rPr lang="ru-RU" sz="1100" dirty="0" err="1" smtClean="0">
                <a:latin typeface="e-Ukraine Light" pitchFamily="50" charset="-52"/>
              </a:rPr>
              <a:t>термінали</a:t>
            </a:r>
            <a:r>
              <a:rPr lang="ru-RU" sz="1100" dirty="0" smtClean="0">
                <a:latin typeface="e-Ukraine Light" pitchFamily="50" charset="-52"/>
              </a:rPr>
              <a:t>.  </a:t>
            </a:r>
          </a:p>
          <a:p>
            <a:pPr algn="just"/>
            <a:r>
              <a:rPr lang="ru-RU" sz="1100" dirty="0" smtClean="0">
                <a:latin typeface="e-Ukraine Light" pitchFamily="50" charset="-52"/>
              </a:rPr>
              <a:t>	</a:t>
            </a:r>
            <a:r>
              <a:rPr lang="ru-RU" sz="1100" dirty="0" err="1" smtClean="0">
                <a:latin typeface="e-Ukraine Light" pitchFamily="50" charset="-52"/>
              </a:rPr>
              <a:t>Принципово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важливим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є</a:t>
            </a:r>
            <a:r>
              <a:rPr lang="ru-RU" sz="1100" dirty="0" smtClean="0">
                <a:latin typeface="e-Ukraine Light" pitchFamily="50" charset="-52"/>
              </a:rPr>
              <a:t> факт, </a:t>
            </a:r>
            <a:r>
              <a:rPr lang="ru-RU" sz="1100" dirty="0" err="1" smtClean="0">
                <a:latin typeface="e-Ukraine Light" pitchFamily="50" charset="-52"/>
              </a:rPr>
              <a:t>що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платіжні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сервіси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також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приймають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платіжні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інструкції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користувачів</a:t>
            </a:r>
            <a:r>
              <a:rPr lang="ru-RU" sz="1100" dirty="0" smtClean="0">
                <a:latin typeface="e-Ukraine Light" pitchFamily="50" charset="-52"/>
              </a:rPr>
              <a:t> на </a:t>
            </a:r>
            <a:r>
              <a:rPr lang="ru-RU" sz="1100" dirty="0" err="1" smtClean="0">
                <a:latin typeface="e-Ukraine Light" pitchFamily="50" charset="-52"/>
              </a:rPr>
              <a:t>виконання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платіжних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операцій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з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використанням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банківських</a:t>
            </a:r>
            <a:r>
              <a:rPr lang="ru-RU" sz="1100" dirty="0" smtClean="0">
                <a:latin typeface="e-Ukraine Light" pitchFamily="50" charset="-52"/>
              </a:rPr>
              <a:t> (</a:t>
            </a:r>
            <a:r>
              <a:rPr lang="ru-RU" sz="1100" dirty="0" err="1" smtClean="0">
                <a:latin typeface="e-Ukraine Light" pitchFamily="50" charset="-52"/>
              </a:rPr>
              <a:t>платіжних</a:t>
            </a:r>
            <a:r>
              <a:rPr lang="ru-RU" sz="1100" dirty="0" smtClean="0">
                <a:latin typeface="e-Ukraine Light" pitchFamily="50" charset="-52"/>
              </a:rPr>
              <a:t>) </a:t>
            </a:r>
            <a:r>
              <a:rPr lang="ru-RU" sz="1100" dirty="0" err="1" smtClean="0">
                <a:latin typeface="e-Ukraine Light" pitchFamily="50" charset="-52"/>
              </a:rPr>
              <a:t>карток</a:t>
            </a:r>
            <a:r>
              <a:rPr lang="ru-RU" sz="1100" dirty="0" smtClean="0">
                <a:latin typeface="e-Ukraine Light" pitchFamily="50" charset="-52"/>
              </a:rPr>
              <a:t>, у межах </a:t>
            </a:r>
            <a:r>
              <a:rPr lang="ru-RU" sz="1100" dirty="0" err="1" smtClean="0">
                <a:latin typeface="e-Ukraine Light" pitchFamily="50" charset="-52"/>
              </a:rPr>
              <a:t>надання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платіжних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послуг</a:t>
            </a:r>
            <a:r>
              <a:rPr lang="ru-RU" sz="1100" dirty="0" smtClean="0">
                <a:latin typeface="e-Ukraine Light" pitchFamily="50" charset="-52"/>
              </a:rPr>
              <a:t>, як </a:t>
            </a:r>
            <a:r>
              <a:rPr lang="ru-RU" sz="1100" dirty="0" err="1" smtClean="0">
                <a:latin typeface="e-Ukraine Light" pitchFamily="50" charset="-52"/>
              </a:rPr>
              <a:t>окремого</a:t>
            </a:r>
            <a:r>
              <a:rPr lang="ru-RU" sz="1100" dirty="0" smtClean="0">
                <a:latin typeface="e-Ukraine Light" pitchFamily="50" charset="-52"/>
              </a:rPr>
              <a:t> виду </a:t>
            </a:r>
            <a:r>
              <a:rPr lang="ru-RU" sz="1100" dirty="0" err="1" smtClean="0">
                <a:latin typeface="e-Ukraine Light" pitchFamily="50" charset="-52"/>
              </a:rPr>
              <a:t>господарської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діяльності</a:t>
            </a:r>
            <a:r>
              <a:rPr lang="ru-RU" sz="1100" dirty="0" smtClean="0">
                <a:latin typeface="e-Ukraine Light" pitchFamily="50" charset="-52"/>
              </a:rPr>
              <a:t>, т</a:t>
            </a:r>
            <a:r>
              <a:rPr lang="en-US" sz="1100" dirty="0" smtClean="0">
                <a:latin typeface="e-Ukraine Light" pitchFamily="50" charset="-52"/>
              </a:rPr>
              <a:t>a </a:t>
            </a:r>
            <a:r>
              <a:rPr lang="ru-RU" sz="1100" dirty="0" err="1" smtClean="0">
                <a:latin typeface="e-Ukraine Light" pitchFamily="50" charset="-52"/>
              </a:rPr>
              <a:t>забезпечують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розпорядження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покупця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щодо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переказу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коштів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свого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рахунку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і</a:t>
            </a:r>
            <a:r>
              <a:rPr lang="ru-RU" sz="1100" dirty="0" smtClean="0">
                <a:latin typeface="e-Ukraine Light" pitchFamily="50" charset="-52"/>
              </a:rPr>
              <a:t> без </a:t>
            </a:r>
            <a:r>
              <a:rPr lang="ru-RU" sz="1100" dirty="0" err="1" smtClean="0">
                <a:latin typeface="e-Ukraine Light" pitchFamily="50" charset="-52"/>
              </a:rPr>
              <a:t>використання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платіжних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терміналів</a:t>
            </a:r>
            <a:r>
              <a:rPr lang="ru-RU" sz="1100" dirty="0" smtClean="0">
                <a:latin typeface="e-Ukraine Light" pitchFamily="50" charset="-52"/>
              </a:rPr>
              <a:t>. </a:t>
            </a:r>
          </a:p>
          <a:p>
            <a:pPr algn="just"/>
            <a:r>
              <a:rPr lang="ru-RU" sz="1100" dirty="0" smtClean="0">
                <a:latin typeface="e-Ukraine Light" pitchFamily="50" charset="-52"/>
              </a:rPr>
              <a:t>	</a:t>
            </a:r>
            <a:r>
              <a:rPr lang="ru-RU" sz="1100" dirty="0" err="1" smtClean="0">
                <a:latin typeface="e-Ukraine Light" pitchFamily="50" charset="-52"/>
              </a:rPr>
              <a:t>Враховуючи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вищевикладене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повідомляємо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що</a:t>
            </a:r>
            <a:r>
              <a:rPr lang="ru-RU" sz="1100" dirty="0" smtClean="0">
                <a:latin typeface="e-Ukraine Light" pitchFamily="50" charset="-52"/>
              </a:rPr>
              <a:t> у </a:t>
            </a:r>
            <a:r>
              <a:rPr lang="ru-RU" sz="1100" dirty="0" err="1" smtClean="0">
                <a:latin typeface="e-Ukraine Light" pitchFamily="50" charset="-52"/>
              </a:rPr>
              <a:t>разі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проведення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розрахунків</a:t>
            </a:r>
            <a:r>
              <a:rPr lang="ru-RU" sz="1100" dirty="0" smtClean="0">
                <a:latin typeface="e-Ukraine Light" pitchFamily="50" charset="-52"/>
              </a:rPr>
              <a:t> за </a:t>
            </a:r>
            <a:r>
              <a:rPr lang="ru-RU" sz="1100" dirty="0" err="1" smtClean="0">
                <a:latin typeface="e-Ukraine Light" pitchFamily="50" charset="-52"/>
              </a:rPr>
              <a:t>допомогою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сервісу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еквайрингу</a:t>
            </a:r>
            <a:r>
              <a:rPr lang="ru-RU" sz="1100" dirty="0" smtClean="0">
                <a:latin typeface="e-Ukraine Light" pitchFamily="50" charset="-52"/>
              </a:rPr>
              <a:t> без </a:t>
            </a:r>
            <a:r>
              <a:rPr lang="ru-RU" sz="1100" dirty="0" err="1" smtClean="0">
                <a:latin typeface="e-Ukraine Light" pitchFamily="50" charset="-52"/>
              </a:rPr>
              <a:t>використання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платіжного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терміналу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відсутні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обставини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що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супроводжують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обов’язок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друкувати</a:t>
            </a:r>
            <a:r>
              <a:rPr lang="ru-RU" sz="1100" dirty="0" smtClean="0">
                <a:latin typeface="e-Ukraine Light" pitchFamily="50" charset="-52"/>
              </a:rPr>
              <a:t> рядки 11 – 18 </a:t>
            </a:r>
            <a:r>
              <a:rPr lang="ru-RU" sz="1100" dirty="0" err="1" smtClean="0">
                <a:latin typeface="e-Ukraine Light" pitchFamily="50" charset="-52"/>
              </a:rPr>
              <a:t>фіскального</a:t>
            </a:r>
            <a:r>
              <a:rPr lang="ru-RU" sz="1100" dirty="0" smtClean="0">
                <a:latin typeface="e-Ukraine Light" pitchFamily="50" charset="-52"/>
              </a:rPr>
              <a:t> чека, а </a:t>
            </a:r>
            <a:r>
              <a:rPr lang="ru-RU" sz="1100" dirty="0" err="1" smtClean="0">
                <a:latin typeface="e-Ukraine Light" pitchFamily="50" charset="-52"/>
              </a:rPr>
              <a:t>удосконалення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програмного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забезпечення</a:t>
            </a:r>
            <a:r>
              <a:rPr lang="ru-RU" sz="1100" dirty="0" smtClean="0">
                <a:latin typeface="e-Ukraine Light" pitchFamily="50" charset="-52"/>
              </a:rPr>
              <a:t> РРО/ПРРО та/</a:t>
            </a:r>
            <a:r>
              <a:rPr lang="ru-RU" sz="1100" dirty="0" err="1" smtClean="0">
                <a:latin typeface="e-Ukraine Light" pitchFamily="50" charset="-52"/>
              </a:rPr>
              <a:t>або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наявність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можливості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зазначати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такі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реквізити</a:t>
            </a:r>
            <a:r>
              <a:rPr lang="ru-RU" sz="1100" dirty="0" smtClean="0">
                <a:latin typeface="e-Ukraine Light" pitchFamily="50" charset="-52"/>
              </a:rPr>
              <a:t> методом </a:t>
            </a:r>
            <a:r>
              <a:rPr lang="ru-RU" sz="1100" dirty="0" err="1" smtClean="0">
                <a:latin typeface="e-Ukraine Light" pitchFamily="50" charset="-52"/>
              </a:rPr>
              <a:t>введення</a:t>
            </a:r>
            <a:r>
              <a:rPr lang="ru-RU" sz="1100" dirty="0" smtClean="0">
                <a:latin typeface="e-Ukraine Light" pitchFamily="50" charset="-52"/>
              </a:rPr>
              <a:t>  </a:t>
            </a:r>
            <a:r>
              <a:rPr lang="ru-RU" sz="1100" dirty="0" err="1" smtClean="0">
                <a:latin typeface="e-Ukraine Light" pitchFamily="50" charset="-52"/>
              </a:rPr>
              <a:t>вручну</a:t>
            </a:r>
            <a:r>
              <a:rPr lang="ru-RU" sz="1100" dirty="0" smtClean="0">
                <a:latin typeface="e-Ukraine Light" pitchFamily="50" charset="-52"/>
              </a:rPr>
              <a:t>,  не  </a:t>
            </a:r>
            <a:r>
              <a:rPr lang="ru-RU" sz="1100" dirty="0" err="1" smtClean="0">
                <a:latin typeface="e-Ukraine Light" pitchFamily="50" charset="-52"/>
              </a:rPr>
              <a:t>призводить</a:t>
            </a:r>
            <a:r>
              <a:rPr lang="ru-RU" sz="1100" dirty="0" smtClean="0">
                <a:latin typeface="e-Ukraine Light" pitchFamily="50" charset="-52"/>
              </a:rPr>
              <a:t> до </a:t>
            </a:r>
            <a:r>
              <a:rPr lang="ru-RU" sz="1100" dirty="0" err="1" smtClean="0">
                <a:latin typeface="e-Ukraine Light" pitchFamily="50" charset="-52"/>
              </a:rPr>
              <a:t>виникнення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обов’язку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друкувати</a:t>
            </a:r>
            <a:r>
              <a:rPr lang="ru-RU" sz="1100" dirty="0" smtClean="0">
                <a:latin typeface="e-Ukraine Light" pitchFamily="50" charset="-52"/>
              </a:rPr>
              <a:t> рядки 11 – 18 </a:t>
            </a:r>
            <a:r>
              <a:rPr lang="ru-RU" sz="1100" dirty="0" err="1" smtClean="0">
                <a:latin typeface="e-Ukraine Light" pitchFamily="50" charset="-52"/>
              </a:rPr>
              <a:t>фіскального</a:t>
            </a:r>
            <a:r>
              <a:rPr lang="ru-RU" sz="1100" dirty="0" smtClean="0">
                <a:latin typeface="e-Ukraine Light" pitchFamily="50" charset="-52"/>
              </a:rPr>
              <a:t> чека при </a:t>
            </a:r>
            <a:r>
              <a:rPr lang="ru-RU" sz="1100" dirty="0" err="1" smtClean="0">
                <a:latin typeface="e-Ukraine Light" pitchFamily="50" charset="-52"/>
              </a:rPr>
              <a:t>створенні</a:t>
            </a:r>
            <a:r>
              <a:rPr lang="ru-RU" sz="1100" dirty="0" smtClean="0">
                <a:latin typeface="e-Ukraine Light" pitchFamily="50" charset="-52"/>
              </a:rPr>
              <a:t> кожного </a:t>
            </a:r>
            <a:r>
              <a:rPr lang="ru-RU" sz="1100" dirty="0" err="1" smtClean="0">
                <a:latin typeface="e-Ukraine Light" pitchFamily="50" charset="-52"/>
              </a:rPr>
              <a:t>розрахункового</a:t>
            </a:r>
            <a:r>
              <a:rPr lang="ru-RU" sz="1100" dirty="0" smtClean="0">
                <a:latin typeface="e-Ukraine Light" pitchFamily="50" charset="-52"/>
              </a:rPr>
              <a:t> документа. </a:t>
            </a:r>
          </a:p>
          <a:p>
            <a:pPr algn="just"/>
            <a:r>
              <a:rPr lang="ru-RU" sz="1100" dirty="0" smtClean="0">
                <a:latin typeface="e-Ukraine Light" pitchFamily="50" charset="-52"/>
              </a:rPr>
              <a:t>	</a:t>
            </a:r>
            <a:r>
              <a:rPr lang="ru-RU" sz="1100" dirty="0" err="1" smtClean="0">
                <a:latin typeface="e-Ukraine Light" pitchFamily="50" charset="-52"/>
              </a:rPr>
              <a:t>Звертаємо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увагу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що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відповідними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роз’ясненнями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наданими</a:t>
            </a:r>
            <a:r>
              <a:rPr lang="ru-RU" sz="1100" dirty="0" smtClean="0">
                <a:latin typeface="e-Ukraine Light" pitchFamily="50" charset="-52"/>
              </a:rPr>
              <a:t> ДПС </a:t>
            </a:r>
            <a:r>
              <a:rPr lang="ru-RU" sz="1100" dirty="0" err="1" smtClean="0">
                <a:latin typeface="e-Ukraine Light" pitchFamily="50" charset="-52"/>
              </a:rPr>
              <a:t>України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можна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ознайомитися</a:t>
            </a:r>
            <a:r>
              <a:rPr lang="ru-RU" sz="1100" dirty="0" smtClean="0">
                <a:latin typeface="e-Ukraine Light" pitchFamily="50" charset="-52"/>
              </a:rPr>
              <a:t> за </a:t>
            </a:r>
            <a:r>
              <a:rPr lang="ru-RU" sz="1100" dirty="0" err="1" smtClean="0">
                <a:latin typeface="e-Ukraine Light" pitchFamily="50" charset="-52"/>
              </a:rPr>
              <a:t>посиланням</a:t>
            </a:r>
            <a:r>
              <a:rPr lang="ru-RU" sz="1100" dirty="0" smtClean="0">
                <a:latin typeface="e-Ukraine Light" pitchFamily="50" charset="-52"/>
              </a:rPr>
              <a:t>: </a:t>
            </a:r>
            <a:r>
              <a:rPr lang="ru-RU" sz="1100" dirty="0" smtClean="0">
                <a:latin typeface="e-Ukraine Light" pitchFamily="50" charset="-52"/>
              </a:rPr>
              <a:t> </a:t>
            </a:r>
          </a:p>
          <a:p>
            <a:pPr algn="just"/>
            <a:r>
              <a:rPr lang="en-US" sz="1100" dirty="0" smtClean="0">
                <a:latin typeface="e-Ukraine Light" pitchFamily="50" charset="-52"/>
                <a:hlinkClick r:id="rId2"/>
              </a:rPr>
              <a:t>https</a:t>
            </a:r>
            <a:r>
              <a:rPr lang="en-US" sz="1100" dirty="0" smtClean="0">
                <a:latin typeface="e-Ukraine Light" pitchFamily="50" charset="-52"/>
                <a:hlinkClick r:id="rId2"/>
              </a:rPr>
              <a:t>://tax.gov.ua/media-tsentr/novini/713019.html</a:t>
            </a:r>
            <a:r>
              <a:rPr lang="en-US" sz="1100" dirty="0" smtClean="0">
                <a:latin typeface="e-Ukraine Light" pitchFamily="50" charset="-52"/>
              </a:rPr>
              <a:t> </a:t>
            </a:r>
          </a:p>
          <a:p>
            <a:r>
              <a:rPr lang="ru-RU" sz="1100" dirty="0" err="1" smtClean="0">
                <a:latin typeface="e-Ukraine Light" pitchFamily="50" charset="-52"/>
              </a:rPr>
              <a:t>Підписатися</a:t>
            </a:r>
            <a:r>
              <a:rPr lang="ru-RU" sz="1100" dirty="0" smtClean="0">
                <a:latin typeface="e-Ukraine Light" pitchFamily="50" charset="-52"/>
              </a:rPr>
              <a:t> на </a:t>
            </a:r>
            <a:r>
              <a:rPr lang="en-US" sz="1100" dirty="0" smtClean="0">
                <a:latin typeface="e-Ukraine Light" pitchFamily="50" charset="-52"/>
              </a:rPr>
              <a:t>YouTube-</a:t>
            </a:r>
            <a:r>
              <a:rPr lang="ru-RU" sz="1100" dirty="0" smtClean="0">
                <a:latin typeface="e-Ukraine Light" pitchFamily="50" charset="-52"/>
              </a:rPr>
              <a:t>канал Головного </a:t>
            </a:r>
            <a:r>
              <a:rPr lang="ru-RU" sz="1100" dirty="0" err="1" smtClean="0">
                <a:latin typeface="e-Ukraine Light" pitchFamily="50" charset="-52"/>
              </a:rPr>
              <a:t>управління</a:t>
            </a:r>
            <a:r>
              <a:rPr lang="ru-RU" sz="1100" dirty="0" smtClean="0">
                <a:latin typeface="e-Ukraine Light" pitchFamily="50" charset="-52"/>
              </a:rPr>
              <a:t> ДПС у м. </a:t>
            </a:r>
            <a:r>
              <a:rPr lang="ru-RU" sz="1100" dirty="0" err="1" smtClean="0">
                <a:latin typeface="e-Ukraine Light" pitchFamily="50" charset="-52"/>
              </a:rPr>
              <a:t>Києві</a:t>
            </a:r>
            <a:r>
              <a:rPr lang="ru-RU" sz="1100" dirty="0" smtClean="0">
                <a:latin typeface="e-Ukraine Light" pitchFamily="50" charset="-52"/>
              </a:rPr>
              <a:t>: </a:t>
            </a:r>
            <a:br>
              <a:rPr lang="ru-RU" sz="1100" dirty="0" smtClean="0">
                <a:latin typeface="e-Ukraine Light" pitchFamily="50" charset="-52"/>
              </a:rPr>
            </a:br>
            <a:r>
              <a:rPr lang="en-US" sz="1100" dirty="0" smtClean="0">
                <a:latin typeface="e-Ukraine Light" pitchFamily="50" charset="-52"/>
                <a:hlinkClick r:id="rId3"/>
              </a:rPr>
              <a:t>https://cutt.ly/UgBni5e</a:t>
            </a:r>
            <a:r>
              <a:rPr lang="en-US" sz="1100" dirty="0" smtClean="0">
                <a:latin typeface="e-Ukraine Light" pitchFamily="50" charset="-52"/>
              </a:rPr>
              <a:t> </a:t>
            </a:r>
          </a:p>
          <a:p>
            <a:r>
              <a:rPr lang="ru-RU" sz="1100" dirty="0" err="1" smtClean="0">
                <a:latin typeface="e-Ukraine Light" pitchFamily="50" charset="-52"/>
              </a:rPr>
              <a:t>Комунікаційна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податкова</a:t>
            </a:r>
            <a:r>
              <a:rPr lang="ru-RU" sz="1100" dirty="0" smtClean="0">
                <a:latin typeface="e-Ukraine Light" pitchFamily="50" charset="-52"/>
              </a:rPr>
              <a:t> платформа для </a:t>
            </a:r>
            <a:r>
              <a:rPr lang="ru-RU" sz="1100" dirty="0" err="1" smtClean="0">
                <a:latin typeface="e-Ukraine Light" pitchFamily="50" charset="-52"/>
              </a:rPr>
              <a:t>громадськості</a:t>
            </a:r>
            <a:r>
              <a:rPr lang="ru-RU" sz="1100" dirty="0" smtClean="0">
                <a:latin typeface="e-Ukraine Light" pitchFamily="50" charset="-52"/>
              </a:rPr>
              <a:t> та </a:t>
            </a:r>
            <a:r>
              <a:rPr lang="ru-RU" sz="1100" dirty="0" err="1" smtClean="0">
                <a:latin typeface="e-Ukraine Light" pitchFamily="50" charset="-52"/>
              </a:rPr>
              <a:t>бізнес-спільноти</a:t>
            </a:r>
            <a:r>
              <a:rPr lang="ru-RU" sz="1100" dirty="0" smtClean="0">
                <a:latin typeface="e-Ukraine Light" pitchFamily="50" charset="-52"/>
              </a:rPr>
              <a:t>: </a:t>
            </a:r>
            <a:br>
              <a:rPr lang="ru-RU" sz="1100" dirty="0" smtClean="0">
                <a:latin typeface="e-Ukraine Light" pitchFamily="50" charset="-52"/>
              </a:rPr>
            </a:br>
            <a:r>
              <a:rPr lang="en-US" sz="1100" dirty="0" smtClean="0">
                <a:latin typeface="e-Ukraine Light" pitchFamily="50" charset="-52"/>
                <a:hlinkClick r:id="rId4"/>
              </a:rPr>
              <a:t>kyiv.ikc@tax.gov.ua</a:t>
            </a:r>
            <a:r>
              <a:rPr lang="en-US" sz="1100" dirty="0" smtClean="0">
                <a:latin typeface="e-Ukraine Light" pitchFamily="50" charset="-52"/>
              </a:rPr>
              <a:t> </a:t>
            </a:r>
          </a:p>
          <a:p>
            <a:r>
              <a:rPr lang="ru-RU" sz="1100" dirty="0" err="1" smtClean="0">
                <a:latin typeface="e-Ukraine Light" pitchFamily="50" charset="-52"/>
              </a:rPr>
              <a:t>Підписатися</a:t>
            </a:r>
            <a:r>
              <a:rPr lang="ru-RU" sz="1100" dirty="0" smtClean="0">
                <a:latin typeface="e-Ukraine Light" pitchFamily="50" charset="-52"/>
              </a:rPr>
              <a:t> на </a:t>
            </a:r>
            <a:r>
              <a:rPr lang="ru-RU" sz="1100" dirty="0" err="1" smtClean="0">
                <a:latin typeface="e-Ukraine Light" pitchFamily="50" charset="-52"/>
              </a:rPr>
              <a:t>телеграм-канал</a:t>
            </a:r>
            <a:r>
              <a:rPr lang="ru-RU" sz="1100" dirty="0" smtClean="0">
                <a:latin typeface="e-Ukraine Light" pitchFamily="50" charset="-52"/>
              </a:rPr>
              <a:t> ДПС: </a:t>
            </a:r>
            <a:br>
              <a:rPr lang="ru-RU" sz="1100" dirty="0" smtClean="0">
                <a:latin typeface="e-Ukraine Light" pitchFamily="50" charset="-52"/>
              </a:rPr>
            </a:br>
            <a:r>
              <a:rPr lang="en-US" sz="1100" dirty="0" smtClean="0">
                <a:latin typeface="e-Ukraine Light" pitchFamily="50" charset="-52"/>
                <a:hlinkClick r:id="rId5"/>
              </a:rPr>
              <a:t>https://t.me/tax_gov_ua</a:t>
            </a:r>
            <a:r>
              <a:rPr lang="en-US" sz="1100" dirty="0" smtClean="0">
                <a:latin typeface="e-Ukraine Light" pitchFamily="50" charset="-52"/>
              </a:rPr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38422195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1215</TotalTime>
  <Words>118</Words>
  <Application>Microsoft Office PowerPoint</Application>
  <PresentationFormat>Лист A4 (210x297 мм)</PresentationFormat>
  <Paragraphs>30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adm</cp:lastModifiedBy>
  <cp:revision>162</cp:revision>
  <dcterms:created xsi:type="dcterms:W3CDTF">2021-05-27T05:23:05Z</dcterms:created>
  <dcterms:modified xsi:type="dcterms:W3CDTF">2023-10-23T12:50:37Z</dcterms:modified>
</cp:coreProperties>
</file>