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54456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Щодо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оновлення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форми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декларації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</a:t>
            </a:r>
            <a:r>
              <a:rPr lang="ru-RU" sz="1600" b="1" dirty="0" smtClean="0">
                <a:latin typeface="e-Ukraine Light" pitchFamily="50" charset="-52"/>
              </a:rPr>
              <a:t> акцизного </a:t>
            </a:r>
            <a:r>
              <a:rPr lang="ru-RU" sz="1600" b="1" dirty="0" err="1" smtClean="0">
                <a:latin typeface="e-Ukraine Light" pitchFamily="50" charset="-52"/>
              </a:rPr>
              <a:t>податку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6" y="117828"/>
            <a:ext cx="4619624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інформує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З </a:t>
            </a:r>
            <a:r>
              <a:rPr lang="ru-RU" sz="1100" dirty="0" smtClean="0">
                <a:latin typeface="e-Ukraine Light" pitchFamily="50" charset="-52"/>
              </a:rPr>
              <a:t>5 </a:t>
            </a:r>
            <a:r>
              <a:rPr lang="ru-RU" sz="1100" dirty="0" err="1" smtClean="0">
                <a:latin typeface="e-Ukraine Light" pitchFamily="50" charset="-52"/>
              </a:rPr>
              <a:t>жовтня</a:t>
            </a:r>
            <a:r>
              <a:rPr lang="ru-RU" sz="1100" dirty="0" smtClean="0">
                <a:latin typeface="e-Ukraine Light" pitchFamily="50" charset="-52"/>
              </a:rPr>
              <a:t> 2023 року набрали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накази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28.07.2023 № 414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деяких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нормативно-правових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наказ № 414), </a:t>
            </a:r>
            <a:r>
              <a:rPr lang="ru-RU" sz="1100" dirty="0" err="1" smtClean="0">
                <a:latin typeface="e-Ukraine Light" pitchFamily="50" charset="-52"/>
              </a:rPr>
              <a:t>зареєстрований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 </a:t>
            </a:r>
            <a:r>
              <a:rPr lang="ru-RU" sz="1100" dirty="0" smtClean="0">
                <a:latin typeface="e-Ukraine Light" pitchFamily="50" charset="-52"/>
              </a:rPr>
              <a:t>         № </a:t>
            </a:r>
            <a:r>
              <a:rPr lang="ru-RU" sz="1100" dirty="0" smtClean="0">
                <a:latin typeface="e-Ukraine Light" pitchFamily="50" charset="-52"/>
              </a:rPr>
              <a:t>1396/40452; 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 smtClean="0">
              <a:latin typeface="e-Ukraine Light" pitchFamily="50" charset="-52"/>
            </a:endParaRP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18.08.2023 № 444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наказу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28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2023 року № 414»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наказ № 444), </a:t>
            </a:r>
            <a:r>
              <a:rPr lang="ru-RU" sz="1100" dirty="0" err="1" smtClean="0">
                <a:latin typeface="e-Ukraine Light" pitchFamily="50" charset="-52"/>
              </a:rPr>
              <a:t>зареєстрований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22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2023 року № 1465/40521,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опубліковані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Офіційному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віснику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05.10.2023 № 81.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Метою </a:t>
            </a:r>
            <a:r>
              <a:rPr lang="ru-RU" sz="1100" dirty="0" err="1" smtClean="0">
                <a:latin typeface="e-Ukraine Light" pitchFamily="50" charset="-52"/>
              </a:rPr>
              <a:t>прийняття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наказів</a:t>
            </a:r>
            <a:r>
              <a:rPr lang="ru-RU" sz="1100" dirty="0" smtClean="0">
                <a:latin typeface="e-Ukraine Light" pitchFamily="50" charset="-52"/>
              </a:rPr>
              <a:t> №№ 414, 444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приведення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Порядку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заповнення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затверджених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23.01.2015 № 14 (у </a:t>
            </a:r>
            <a:r>
              <a:rPr lang="ru-RU" sz="1100" dirty="0" err="1" smtClean="0">
                <a:latin typeface="e-Ukraine Light" pitchFamily="50" charset="-52"/>
              </a:rPr>
              <a:t>редакції</a:t>
            </a:r>
            <a:r>
              <a:rPr lang="ru-RU" sz="1100" dirty="0" smtClean="0">
                <a:latin typeface="e-Ukraine Light" pitchFamily="50" charset="-52"/>
              </a:rPr>
              <a:t> наказу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26.09.2016 № 841)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наказ № 14) до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внесених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12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2023 року № 2888-ІХ,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можливості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серією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наявності</a:t>
            </a:r>
            <a:r>
              <a:rPr lang="ru-RU" sz="1100" dirty="0" smtClean="0">
                <a:latin typeface="e-Ukraine Light" pitchFamily="50" charset="-52"/>
              </a:rPr>
              <a:t>) та номером паспорта </a:t>
            </a:r>
            <a:r>
              <a:rPr lang="ru-RU" sz="1100" dirty="0" err="1" smtClean="0">
                <a:latin typeface="e-Ukraine Light" pitchFamily="50" charset="-52"/>
              </a:rPr>
              <a:t>лише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громадян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до </a:t>
            </a:r>
            <a:r>
              <a:rPr lang="ru-RU" sz="1100" dirty="0" err="1" smtClean="0">
                <a:latin typeface="e-Ukraine Light" pitchFamily="50" charset="-52"/>
              </a:rPr>
              <a:t>паспортів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внесена </a:t>
            </a:r>
            <a:r>
              <a:rPr lang="ru-RU" sz="1100" dirty="0" err="1" smtClean="0">
                <a:latin typeface="e-Ukraine Light" pitchFamily="50" charset="-52"/>
              </a:rPr>
              <a:t>відмітка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свідчить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наявність</a:t>
            </a:r>
            <a:r>
              <a:rPr lang="ru-RU" sz="1100" dirty="0" smtClean="0">
                <a:latin typeface="e-Ukraine Light" pitchFamily="50" charset="-52"/>
              </a:rPr>
              <a:t> права </a:t>
            </a:r>
            <a:r>
              <a:rPr lang="ru-RU" sz="1100" dirty="0" err="1" smtClean="0">
                <a:latin typeface="e-Ukraine Light" pitchFamily="50" charset="-52"/>
              </a:rPr>
              <a:t>здійснювати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будь-які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платежі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серією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наявності</a:t>
            </a:r>
            <a:r>
              <a:rPr lang="ru-RU" sz="1100" dirty="0" smtClean="0">
                <a:latin typeface="e-Ukraine Light" pitchFamily="50" charset="-52"/>
              </a:rPr>
              <a:t>) та номером паспорта;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приведення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термінології</a:t>
            </a:r>
            <a:r>
              <a:rPr lang="ru-RU" sz="1100" dirty="0" smtClean="0">
                <a:latin typeface="e-Ukraine Light" pitchFamily="50" charset="-52"/>
              </a:rPr>
              <a:t> наказу № 14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сфері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ru-RU" sz="1100" dirty="0" smtClean="0">
                <a:latin typeface="e-Ukraine Light" pitchFamily="50" charset="-52"/>
              </a:rPr>
              <a:t>                                                                                          </a:t>
            </a:r>
            <a:r>
              <a:rPr lang="ru-RU" sz="1100" dirty="0" err="1" smtClean="0">
                <a:latin typeface="e-Ukraine Light" pitchFamily="50" charset="-52"/>
              </a:rPr>
              <a:t>Одночасно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приведено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наказу № 14 та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назви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223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до </a:t>
            </a:r>
            <a:r>
              <a:rPr lang="ru-RU" sz="1100" dirty="0" err="1" smtClean="0">
                <a:latin typeface="e-Ukraine Light" pitchFamily="50" charset="-52"/>
              </a:rPr>
              <a:t>положень</a:t>
            </a:r>
            <a:r>
              <a:rPr lang="ru-RU" sz="1100" dirty="0" smtClean="0">
                <a:latin typeface="e-Ukraine Light" pitchFamily="50" charset="-52"/>
              </a:rPr>
              <a:t> пункту 46.6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46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складання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звітності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періодом</a:t>
            </a:r>
            <a:r>
              <a:rPr lang="ru-RU" sz="1100" dirty="0" smtClean="0">
                <a:latin typeface="e-Ukraine Light" pitchFamily="50" charset="-52"/>
              </a:rPr>
              <a:t>, у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відбулося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їх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оприлюднення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48249" y="152400"/>
            <a:ext cx="465772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Таким чином,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оновленої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внесених</a:t>
            </a:r>
            <a:r>
              <a:rPr lang="ru-RU" sz="1100" dirty="0" smtClean="0">
                <a:latin typeface="e-Ukraine Light" pitchFamily="50" charset="-52"/>
              </a:rPr>
              <a:t> наказами </a:t>
            </a:r>
            <a:r>
              <a:rPr lang="ru-RU" sz="1100" dirty="0" err="1" smtClean="0">
                <a:latin typeface="e-Ukraine Light" pitchFamily="50" charset="-52"/>
              </a:rPr>
              <a:t>Мінфіну</a:t>
            </a:r>
            <a:r>
              <a:rPr lang="ru-RU" sz="1100" dirty="0" smtClean="0">
                <a:latin typeface="e-Ukraine Light" pitchFamily="50" charset="-52"/>
              </a:rPr>
              <a:t> №№ 414, 444, </a:t>
            </a:r>
            <a:r>
              <a:rPr lang="ru-RU" sz="1100" dirty="0" err="1" smtClean="0">
                <a:latin typeface="e-Ukraine Light" pitchFamily="50" charset="-52"/>
              </a:rPr>
              <a:t>починається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2023 року, яка </a:t>
            </a:r>
            <a:r>
              <a:rPr lang="ru-RU" sz="1100" dirty="0" err="1" smtClean="0">
                <a:latin typeface="e-Ukraine Light" pitchFamily="50" charset="-52"/>
              </a:rPr>
              <a:t>подається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період</a:t>
            </a:r>
            <a:r>
              <a:rPr lang="ru-RU" sz="1100" dirty="0" smtClean="0">
                <a:latin typeface="e-Ukraine Light" pitchFamily="50" charset="-52"/>
              </a:rPr>
              <a:t> – листопад 2023 року.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Одночасно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зазначаємо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приведено у </a:t>
            </a:r>
            <a:r>
              <a:rPr lang="ru-RU" sz="1100" dirty="0" err="1" smtClean="0">
                <a:latin typeface="e-Ukraine Light" pitchFamily="50" charset="-52"/>
              </a:rPr>
              <a:t>відповідність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12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2023 року № 2888-ІХ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накази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21 </a:t>
            </a:r>
            <a:r>
              <a:rPr lang="ru-RU" sz="1100" dirty="0" err="1" smtClean="0">
                <a:latin typeface="e-Ukraine Light" pitchFamily="50" charset="-52"/>
              </a:rPr>
              <a:t>серпня</a:t>
            </a:r>
            <a:r>
              <a:rPr lang="ru-RU" sz="1100" dirty="0" smtClean="0">
                <a:latin typeface="e-Ukraine Light" pitchFamily="50" charset="-52"/>
              </a:rPr>
              <a:t> 2017 року № 709 «Про </a:t>
            </a:r>
            <a:r>
              <a:rPr lang="ru-RU" sz="1100" dirty="0" err="1" smtClean="0">
                <a:latin typeface="e-Ukraine Light" pitchFamily="50" charset="-52"/>
              </a:rPr>
              <a:t>затвердження</a:t>
            </a:r>
            <a:r>
              <a:rPr lang="ru-RU" sz="1100" dirty="0" smtClean="0">
                <a:latin typeface="e-Ukraine Light" pitchFamily="50" charset="-52"/>
              </a:rPr>
              <a:t> форм 	</a:t>
            </a:r>
            <a:r>
              <a:rPr lang="ru-RU" sz="1100" dirty="0" err="1" smtClean="0">
                <a:latin typeface="e-Ukraine Light" pitchFamily="50" charset="-52"/>
              </a:rPr>
              <a:t>Довідки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цільове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легких та </a:t>
            </a:r>
            <a:r>
              <a:rPr lang="ru-RU" sz="1100" dirty="0" err="1" smtClean="0">
                <a:latin typeface="e-Ukraine Light" pitchFamily="50" charset="-52"/>
              </a:rPr>
              <a:t>важких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дистилятів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скрапленого</a:t>
            </a:r>
            <a:r>
              <a:rPr lang="ru-RU" sz="1100" dirty="0" smtClean="0">
                <a:latin typeface="e-Ukraine Light" pitchFamily="50" charset="-52"/>
              </a:rPr>
              <a:t> газу та бутану, </a:t>
            </a:r>
            <a:r>
              <a:rPr lang="ru-RU" sz="1100" dirty="0" err="1" smtClean="0">
                <a:latin typeface="e-Ukraine Light" pitchFamily="50" charset="-52"/>
              </a:rPr>
              <a:t>ізобутану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сировини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виробництві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етилену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Довідки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сплату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, яка </a:t>
            </a:r>
            <a:r>
              <a:rPr lang="ru-RU" sz="1100" dirty="0" err="1" smtClean="0">
                <a:latin typeface="e-Ukraine Light" pitchFamily="50" charset="-52"/>
              </a:rPr>
              <a:t>розрахована</a:t>
            </a:r>
            <a:r>
              <a:rPr lang="ru-RU" sz="1100" dirty="0" smtClean="0">
                <a:latin typeface="e-Ukraine Light" pitchFamily="50" charset="-52"/>
              </a:rPr>
              <a:t> за ставками на </a:t>
            </a:r>
            <a:r>
              <a:rPr lang="ru-RU" sz="1100" dirty="0" err="1" smtClean="0">
                <a:latin typeface="e-Ukraine Light" pitchFamily="50" charset="-52"/>
              </a:rPr>
              <a:t>готову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продукцію</a:t>
            </a:r>
            <a:r>
              <a:rPr lang="ru-RU" sz="1100" dirty="0" smtClean="0">
                <a:latin typeface="e-Ukraine Light" pitchFamily="50" charset="-52"/>
              </a:rPr>
              <a:t>, та Журналу 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погашення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векселів</a:t>
            </a:r>
            <a:r>
              <a:rPr lang="ru-RU" sz="1100" dirty="0" smtClean="0">
                <a:latin typeface="e-Ukraine Light" pitchFamily="50" charset="-52"/>
              </a:rPr>
              <a:t>», </a:t>
            </a:r>
            <a:r>
              <a:rPr lang="ru-RU" sz="1100" dirty="0" err="1" smtClean="0">
                <a:latin typeface="e-Ukraine Light" pitchFamily="50" charset="-52"/>
              </a:rPr>
              <a:t>зареєстрованого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15 </a:t>
            </a:r>
            <a:r>
              <a:rPr lang="ru-RU" sz="1100" dirty="0" err="1" smtClean="0">
                <a:latin typeface="e-Ukraine Light" pitchFamily="50" charset="-52"/>
              </a:rPr>
              <a:t>вересня</a:t>
            </a:r>
            <a:r>
              <a:rPr lang="ru-RU" sz="1100" dirty="0" smtClean="0">
                <a:latin typeface="e-Ukraine Light" pitchFamily="50" charset="-52"/>
              </a:rPr>
              <a:t> 2017 року за    № 1134/31002;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27 листопада 2020 року № 729 «Про </a:t>
            </a:r>
            <a:r>
              <a:rPr lang="ru-RU" sz="1100" dirty="0" err="1" smtClean="0">
                <a:latin typeface="e-Ukraine Light" pitchFamily="50" charset="-52"/>
              </a:rPr>
              <a:t>затвердження</a:t>
            </a:r>
            <a:r>
              <a:rPr lang="ru-RU" sz="1100" dirty="0" smtClean="0">
                <a:latin typeface="e-Ukraine Light" pitchFamily="50" charset="-52"/>
              </a:rPr>
              <a:t> форм заяви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акцизного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реалізації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складів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акцизної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, заявки на </a:t>
            </a:r>
            <a:r>
              <a:rPr lang="ru-RU" sz="1100" dirty="0" err="1" smtClean="0">
                <a:latin typeface="e-Ukraine Light" pitchFamily="50" charset="-52"/>
              </a:rPr>
              <a:t>поповнення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залишку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, заявки на </a:t>
            </a:r>
            <a:r>
              <a:rPr lang="ru-RU" sz="1100" dirty="0" err="1" smtClean="0">
                <a:latin typeface="e-Ukraine Light" pitchFamily="50" charset="-52"/>
              </a:rPr>
              <a:t>поповнення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залишку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, Порядку </a:t>
            </a:r>
            <a:r>
              <a:rPr lang="ru-RU" sz="1100" dirty="0" err="1" smtClean="0">
                <a:latin typeface="e-Ukraine Light" pitchFamily="50" charset="-52"/>
              </a:rPr>
              <a:t>заповнення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акцизної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накладної</a:t>
            </a:r>
            <a:r>
              <a:rPr lang="ru-RU" sz="1100" dirty="0" smtClean="0">
                <a:latin typeface="e-Ukraine Light" pitchFamily="50" charset="-52"/>
              </a:rPr>
              <a:t>, заявки на </a:t>
            </a:r>
            <a:r>
              <a:rPr lang="ru-RU" sz="1100" dirty="0" err="1" smtClean="0">
                <a:latin typeface="e-Ukraine Light" pitchFamily="50" charset="-52"/>
              </a:rPr>
              <a:t>поповнення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залишку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пального</a:t>
            </a:r>
            <a:r>
              <a:rPr lang="ru-RU" sz="1100" dirty="0" smtClean="0">
                <a:latin typeface="e-Ukraine Light" pitchFamily="50" charset="-52"/>
              </a:rPr>
              <a:t>, заявки на </a:t>
            </a:r>
            <a:r>
              <a:rPr lang="ru-RU" sz="1100" dirty="0" err="1" smtClean="0">
                <a:latin typeface="e-Ukraine Light" pitchFamily="50" charset="-52"/>
              </a:rPr>
              <a:t>поповнення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коригування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залишку</a:t>
            </a:r>
            <a:r>
              <a:rPr lang="ru-RU" sz="1100" dirty="0" smtClean="0">
                <a:latin typeface="e-Ukraine Light" pitchFamily="50" charset="-52"/>
              </a:rPr>
              <a:t> спирту </a:t>
            </a:r>
            <a:r>
              <a:rPr lang="ru-RU" sz="1100" dirty="0" err="1" smtClean="0">
                <a:latin typeface="e-Ukraine Light" pitchFamily="50" charset="-52"/>
              </a:rPr>
              <a:t>етилового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доповненнями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зареєстрованого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Міністерстві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юстиції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2020 року за № 1241/35524.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109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159</cp:revision>
  <dcterms:created xsi:type="dcterms:W3CDTF">2021-05-27T05:23:05Z</dcterms:created>
  <dcterms:modified xsi:type="dcterms:W3CDTF">2023-10-24T13:41:30Z</dcterms:modified>
</cp:coreProperties>
</file>