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baneryi/programni-rro/formi-prro/formi-prr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69790"/>
            <a:ext cx="36000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>
                <a:latin typeface="e-Ukraine Light" pitchFamily="50" charset="-52"/>
              </a:rPr>
              <a:t>Відповідальність</a:t>
            </a:r>
            <a:r>
              <a:rPr lang="ru-RU" b="1" dirty="0" smtClean="0">
                <a:latin typeface="e-Ukraine Light" pitchFamily="50" charset="-52"/>
              </a:rPr>
              <a:t> за </a:t>
            </a:r>
            <a:r>
              <a:rPr lang="ru-RU" b="1" dirty="0" err="1" smtClean="0">
                <a:latin typeface="e-Ukraine Light" pitchFamily="50" charset="-52"/>
              </a:rPr>
              <a:t>порушення</a:t>
            </a:r>
            <a:r>
              <a:rPr lang="ru-RU" b="1" dirty="0" smtClean="0">
                <a:latin typeface="e-Ukraine Light" pitchFamily="50" charset="-52"/>
              </a:rPr>
              <a:t> порядку </a:t>
            </a:r>
            <a:r>
              <a:rPr lang="ru-RU" b="1" dirty="0" err="1" smtClean="0">
                <a:latin typeface="e-Ukraine Light" pitchFamily="50" charset="-52"/>
              </a:rPr>
              <a:t>здійснення</a:t>
            </a:r>
            <a:r>
              <a:rPr lang="ru-RU" b="1" dirty="0" smtClean="0">
                <a:latin typeface="e-Ukraine Light" pitchFamily="50" charset="-52"/>
              </a:rPr>
              <a:t> </a:t>
            </a:r>
            <a:r>
              <a:rPr lang="ru-RU" b="1" dirty="0" err="1" smtClean="0">
                <a:latin typeface="e-Ukraine Light" pitchFamily="50" charset="-52"/>
              </a:rPr>
              <a:t>розрахунків</a:t>
            </a:r>
            <a:r>
              <a:rPr lang="ru-RU" b="1" dirty="0" smtClean="0">
                <a:latin typeface="e-Ukraine Light" pitchFamily="50" charset="-52"/>
              </a:rPr>
              <a:t> за </a:t>
            </a:r>
            <a:r>
              <a:rPr lang="ru-RU" b="1" dirty="0" err="1" smtClean="0">
                <a:latin typeface="e-Ukraine Light" pitchFamily="50" charset="-52"/>
              </a:rPr>
              <a:t>товари</a:t>
            </a:r>
            <a:r>
              <a:rPr lang="ru-RU" b="1" dirty="0" smtClean="0">
                <a:latin typeface="e-Ukraine Light" pitchFamily="50" charset="-52"/>
              </a:rPr>
              <a:t> (</a:t>
            </a:r>
            <a:r>
              <a:rPr lang="ru-RU" b="1" dirty="0" err="1" smtClean="0">
                <a:latin typeface="e-Ukraine Light" pitchFamily="50" charset="-52"/>
              </a:rPr>
              <a:t>послуги</a:t>
            </a:r>
            <a:r>
              <a:rPr lang="ru-RU" b="1" dirty="0" smtClean="0">
                <a:latin typeface="e-Ukraine Light" pitchFamily="50" charset="-52"/>
              </a:rPr>
              <a:t>)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4" y="117828"/>
            <a:ext cx="44100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114300"/>
            <a:ext cx="4572000" cy="6787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Головне </a:t>
            </a:r>
            <a:r>
              <a:rPr lang="ru-RU" sz="1200" dirty="0" err="1" smtClean="0">
                <a:latin typeface="e-Ukraine Light" pitchFamily="50" charset="-52"/>
              </a:rPr>
              <a:t>управління</a:t>
            </a:r>
            <a:r>
              <a:rPr lang="ru-RU" sz="1200" dirty="0" smtClean="0">
                <a:latin typeface="e-Ukraine Light" pitchFamily="50" charset="-52"/>
              </a:rPr>
              <a:t>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нагадує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сьогодні</a:t>
            </a:r>
            <a:r>
              <a:rPr lang="ru-RU" sz="1200" dirty="0" smtClean="0">
                <a:latin typeface="e-Ukraine Light" pitchFamily="50" charset="-52"/>
              </a:rPr>
              <a:t>, у </a:t>
            </a:r>
            <a:r>
              <a:rPr lang="ru-RU" sz="1200" dirty="0" err="1" smtClean="0">
                <a:latin typeface="e-Ukraine Light" pitchFamily="50" charset="-52"/>
              </a:rPr>
              <a:t>зв’язку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прийняттям</a:t>
            </a:r>
            <a:r>
              <a:rPr lang="ru-RU" sz="1200" dirty="0" smtClean="0">
                <a:latin typeface="e-Ukraine Light" pitchFamily="50" charset="-52"/>
              </a:rPr>
              <a:t> Закону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30 </a:t>
            </a:r>
            <a:r>
              <a:rPr lang="ru-RU" sz="1200" dirty="0" err="1" smtClean="0">
                <a:latin typeface="e-Ukraine Light" pitchFamily="50" charset="-52"/>
              </a:rPr>
              <a:t>червня</a:t>
            </a:r>
            <a:r>
              <a:rPr lang="ru-RU" sz="1200" dirty="0" smtClean="0">
                <a:latin typeface="e-Ukraine Light" pitchFamily="50" charset="-52"/>
              </a:rPr>
              <a:t> 2023 року № 3219-ІХ «Про </a:t>
            </a:r>
            <a:r>
              <a:rPr lang="ru-RU" sz="1200" dirty="0" err="1" smtClean="0">
                <a:latin typeface="e-Ukraine Light" pitchFamily="50" charset="-52"/>
              </a:rPr>
              <a:t>внесення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особливостей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 стану» </a:t>
            </a:r>
            <a:r>
              <a:rPr lang="ru-RU" sz="1200" dirty="0" err="1" smtClean="0">
                <a:latin typeface="e-Ukraine Light" pitchFamily="50" charset="-52"/>
              </a:rPr>
              <a:t>відновлено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відповідальність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порушення</a:t>
            </a:r>
            <a:r>
              <a:rPr lang="ru-RU" sz="1200" dirty="0" smtClean="0">
                <a:latin typeface="e-Ukraine Light" pitchFamily="50" charset="-52"/>
              </a:rPr>
              <a:t> порядку </a:t>
            </a:r>
            <a:r>
              <a:rPr lang="ru-RU" sz="1200" dirty="0" err="1" smtClean="0">
                <a:latin typeface="e-Ukraine Light" pitchFamily="50" charset="-52"/>
              </a:rPr>
              <a:t>здійснення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розрахунків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товари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Водночас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цим</a:t>
            </a:r>
            <a:r>
              <a:rPr lang="ru-RU" sz="1200" dirty="0" smtClean="0">
                <a:latin typeface="e-Ukraine Light" pitchFamily="50" charset="-52"/>
              </a:rPr>
              <a:t> же Законом № 3219 низку </a:t>
            </a:r>
            <a:r>
              <a:rPr lang="ru-RU" sz="1200" dirty="0" err="1" smtClean="0">
                <a:latin typeface="e-Ukraine Light" pitchFamily="50" charset="-52"/>
              </a:rPr>
              <a:t>суб’єктів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звільнено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відповідальності</a:t>
            </a:r>
            <a:r>
              <a:rPr lang="ru-RU" sz="1200" dirty="0" smtClean="0">
                <a:latin typeface="e-Ukraine Light" pitchFamily="50" charset="-52"/>
              </a:rPr>
              <a:t>  за   </a:t>
            </a:r>
            <a:r>
              <a:rPr lang="ru-RU" sz="1200" dirty="0" err="1" smtClean="0">
                <a:latin typeface="e-Ukraine Light" pitchFamily="50" charset="-52"/>
              </a:rPr>
              <a:t>порушення</a:t>
            </a:r>
            <a:r>
              <a:rPr lang="ru-RU" sz="1200" dirty="0" smtClean="0">
                <a:latin typeface="e-Ukraine Light" pitchFamily="50" charset="-52"/>
              </a:rPr>
              <a:t>  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 Закону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06 </a:t>
            </a:r>
            <a:r>
              <a:rPr lang="ru-RU" sz="1200" dirty="0" err="1" smtClean="0">
                <a:latin typeface="e-Ukraine Light" pitchFamily="50" charset="-52"/>
              </a:rPr>
              <a:t>липня</a:t>
            </a:r>
            <a:r>
              <a:rPr lang="ru-RU" sz="1200" dirty="0" smtClean="0">
                <a:latin typeface="e-Ukraine Light" pitchFamily="50" charset="-52"/>
              </a:rPr>
              <a:t> 1995 року № 265/95-ВР «Про </a:t>
            </a:r>
            <a:r>
              <a:rPr lang="ru-RU" sz="1200" dirty="0" err="1" smtClean="0">
                <a:latin typeface="e-Ukraine Light" pitchFamily="50" charset="-52"/>
              </a:rPr>
              <a:t>застосування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сфері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торгівлі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громадського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харчування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smtClean="0">
                <a:latin typeface="e-Ukraine Light" pitchFamily="50" charset="-52"/>
              </a:rPr>
              <a:t>», </a:t>
            </a:r>
            <a:r>
              <a:rPr lang="ru-RU" sz="1200" dirty="0" smtClean="0">
                <a:latin typeface="e-Ukraine Light" pitchFamily="50" charset="-52"/>
              </a:rPr>
              <a:t> 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  </a:t>
            </a:r>
            <a:r>
              <a:rPr lang="ru-RU" sz="1200" dirty="0" err="1" smtClean="0">
                <a:latin typeface="e-Ukraine Light" pitchFamily="50" charset="-52"/>
              </a:rPr>
              <a:t>вчинені</a:t>
            </a:r>
            <a:r>
              <a:rPr lang="ru-RU" sz="1200" dirty="0" smtClean="0">
                <a:latin typeface="e-Ukraine Light" pitchFamily="50" charset="-52"/>
              </a:rPr>
              <a:t>   ними  у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01 </a:t>
            </a:r>
            <a:r>
              <a:rPr lang="ru-RU" sz="1200" dirty="0" err="1" smtClean="0">
                <a:latin typeface="e-Ukraine Light" pitchFamily="50" charset="-52"/>
              </a:rPr>
              <a:t>січня</a:t>
            </a:r>
            <a:r>
              <a:rPr lang="ru-RU" sz="1200" dirty="0" smtClean="0">
                <a:latin typeface="e-Ukraine Light" pitchFamily="50" charset="-52"/>
              </a:rPr>
              <a:t> 2022 року до 01 </a:t>
            </a:r>
            <a:r>
              <a:rPr lang="ru-RU" sz="1200" dirty="0" err="1" smtClean="0">
                <a:latin typeface="e-Ukraine Light" pitchFamily="50" charset="-52"/>
              </a:rPr>
              <a:t>жовтня</a:t>
            </a:r>
            <a:r>
              <a:rPr lang="ru-RU" sz="1200" dirty="0" smtClean="0">
                <a:latin typeface="e-Ukraine Light" pitchFamily="50" charset="-52"/>
              </a:rPr>
              <a:t> 2023 року. </a:t>
            </a:r>
          </a:p>
          <a:p>
            <a:pPr algn="just"/>
            <a:r>
              <a:rPr lang="ru-RU" sz="1200" i="1" dirty="0" smtClean="0">
                <a:latin typeface="e-Ukraine Light" pitchFamily="50" charset="-52"/>
              </a:rPr>
              <a:t>(</a:t>
            </a:r>
            <a:r>
              <a:rPr lang="ru-RU" sz="1200" i="1" dirty="0" err="1" smtClean="0">
                <a:latin typeface="e-Ukraine Light" pitchFamily="50" charset="-52"/>
              </a:rPr>
              <a:t>Крім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відповідальності</a:t>
            </a:r>
            <a:r>
              <a:rPr lang="ru-RU" sz="1200" i="1" dirty="0" smtClean="0">
                <a:latin typeface="e-Ukraine Light" pitchFamily="50" charset="-52"/>
              </a:rPr>
              <a:t> за </a:t>
            </a:r>
            <a:r>
              <a:rPr lang="ru-RU" sz="1200" i="1" dirty="0" err="1" smtClean="0">
                <a:latin typeface="e-Ukraine Light" pitchFamily="50" charset="-52"/>
              </a:rPr>
              <a:t>порушення</a:t>
            </a:r>
            <a:r>
              <a:rPr lang="ru-RU" sz="1200" i="1" dirty="0" smtClean="0">
                <a:latin typeface="e-Ukraine Light" pitchFamily="50" charset="-52"/>
              </a:rPr>
              <a:t> порядку </a:t>
            </a:r>
            <a:r>
              <a:rPr lang="ru-RU" sz="1200" i="1" dirty="0" err="1" smtClean="0">
                <a:latin typeface="e-Ukraine Light" pitchFamily="50" charset="-52"/>
              </a:rPr>
              <a:t>здійснення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розрахункових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операцій</a:t>
            </a:r>
            <a:r>
              <a:rPr lang="ru-RU" sz="1200" i="1" dirty="0" smtClean="0">
                <a:latin typeface="e-Ukraine Light" pitchFamily="50" charset="-52"/>
              </a:rPr>
              <a:t> при продажу </a:t>
            </a:r>
            <a:r>
              <a:rPr lang="ru-RU" sz="1200" i="1" dirty="0" err="1" smtClean="0">
                <a:latin typeface="e-Ukraine Light" pitchFamily="50" charset="-52"/>
              </a:rPr>
              <a:t>підакцизних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товарів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здійснення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діяльності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купівлі</a:t>
            </a:r>
            <a:r>
              <a:rPr lang="ru-RU" sz="1200" i="1" dirty="0" smtClean="0">
                <a:latin typeface="e-Ukraine Light" pitchFamily="50" charset="-52"/>
              </a:rPr>
              <a:t>/</a:t>
            </a:r>
            <a:r>
              <a:rPr lang="ru-RU" sz="1200" i="1" dirty="0" err="1" smtClean="0">
                <a:latin typeface="e-Ukraine Light" pitchFamily="50" charset="-52"/>
              </a:rPr>
              <a:t>продажу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іноземної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валюти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діяльності</a:t>
            </a:r>
            <a:r>
              <a:rPr lang="ru-RU" sz="1200" i="1" dirty="0" smtClean="0">
                <a:latin typeface="e-Ukraine Light" pitchFamily="50" charset="-52"/>
              </a:rPr>
              <a:t> у </a:t>
            </a:r>
            <a:r>
              <a:rPr lang="ru-RU" sz="1200" i="1" dirty="0" err="1" smtClean="0">
                <a:latin typeface="e-Ukraine Light" pitchFamily="50" charset="-52"/>
              </a:rPr>
              <a:t>сфері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організації</a:t>
            </a:r>
            <a:r>
              <a:rPr lang="ru-RU" sz="1200" i="1" dirty="0" smtClean="0">
                <a:latin typeface="e-Ukraine Light" pitchFamily="50" charset="-52"/>
              </a:rPr>
              <a:t> та </a:t>
            </a:r>
            <a:r>
              <a:rPr lang="ru-RU" sz="1200" i="1" dirty="0" err="1" smtClean="0">
                <a:latin typeface="e-Ukraine Light" pitchFamily="50" charset="-52"/>
              </a:rPr>
              <a:t>проведення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азартних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ігор</a:t>
            </a:r>
            <a:r>
              <a:rPr lang="ru-RU" sz="1200" i="1" dirty="0" smtClean="0">
                <a:latin typeface="e-Ukraine Light" pitchFamily="50" charset="-52"/>
              </a:rPr>
              <a:t>).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Починаючи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01 </a:t>
            </a:r>
            <a:r>
              <a:rPr lang="ru-RU" sz="1200" dirty="0" err="1" smtClean="0">
                <a:latin typeface="e-Ukraine Light" pitchFamily="50" charset="-52"/>
              </a:rPr>
              <a:t>жовтня</a:t>
            </a:r>
            <a:r>
              <a:rPr lang="ru-RU" sz="1200" dirty="0" smtClean="0">
                <a:latin typeface="e-Ukraine Light" pitchFamily="50" charset="-52"/>
              </a:rPr>
              <a:t> 2023 року </a:t>
            </a:r>
            <a:r>
              <a:rPr lang="ru-RU" sz="1200" dirty="0" err="1" smtClean="0">
                <a:latin typeface="e-Ukraine Light" pitchFamily="50" charset="-52"/>
              </a:rPr>
              <a:t>суб’єкти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нестимуть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відповідальності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порушення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Закону № 265, </a:t>
            </a:r>
            <a:r>
              <a:rPr lang="ru-RU" sz="1200" dirty="0" err="1" smtClean="0">
                <a:latin typeface="e-Ukraine Light" pitchFamily="50" charset="-52"/>
              </a:rPr>
              <a:t>вчинені</a:t>
            </a:r>
            <a:r>
              <a:rPr lang="ru-RU" sz="1200" dirty="0" smtClean="0">
                <a:latin typeface="e-Ukraine Light" pitchFamily="50" charset="-52"/>
              </a:rPr>
              <a:t> ними при продажу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наданні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на: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тимчасово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окупованих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російською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федерацією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– по дату </a:t>
            </a:r>
            <a:r>
              <a:rPr lang="ru-RU" sz="1200" dirty="0" err="1" smtClean="0">
                <a:latin typeface="e-Ukraine Light" pitchFamily="50" charset="-52"/>
              </a:rPr>
              <a:t>завершення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тимчасової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окупації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територій</a:t>
            </a:r>
            <a:r>
              <a:rPr lang="ru-RU" sz="12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активних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– по дату </a:t>
            </a:r>
            <a:r>
              <a:rPr lang="ru-RU" sz="1200" dirty="0" err="1" smtClean="0">
                <a:latin typeface="e-Ukraine Light" pitchFamily="50" charset="-52"/>
              </a:rPr>
              <a:t>завершення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відповідних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, – по дату </a:t>
            </a:r>
            <a:r>
              <a:rPr lang="ru-RU" sz="1200" dirty="0" err="1" smtClean="0">
                <a:latin typeface="e-Ukraine Light" pitchFamily="50" charset="-52"/>
              </a:rPr>
              <a:t>припинення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можливості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бойових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дій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відповідних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територіях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53024" y="114301"/>
            <a:ext cx="454342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i="1" dirty="0" smtClean="0">
                <a:latin typeface="e-Ukraine Light" pitchFamily="50" charset="-52"/>
              </a:rPr>
              <a:t>(</a:t>
            </a:r>
            <a:r>
              <a:rPr lang="ru-RU" sz="1200" i="1" dirty="0" err="1" smtClean="0">
                <a:latin typeface="e-Ukraine Light" pitchFamily="50" charset="-52"/>
              </a:rPr>
              <a:t>Крім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відповідальності</a:t>
            </a:r>
            <a:r>
              <a:rPr lang="ru-RU" sz="1200" i="1" dirty="0" smtClean="0">
                <a:latin typeface="e-Ukraine Light" pitchFamily="50" charset="-52"/>
              </a:rPr>
              <a:t> за </a:t>
            </a:r>
            <a:r>
              <a:rPr lang="ru-RU" sz="1200" i="1" dirty="0" err="1" smtClean="0">
                <a:latin typeface="e-Ukraine Light" pitchFamily="50" charset="-52"/>
              </a:rPr>
              <a:t>порушення</a:t>
            </a:r>
            <a:r>
              <a:rPr lang="ru-RU" sz="1200" i="1" dirty="0" smtClean="0">
                <a:latin typeface="e-Ukraine Light" pitchFamily="50" charset="-52"/>
              </a:rPr>
              <a:t> порядку </a:t>
            </a:r>
            <a:r>
              <a:rPr lang="ru-RU" sz="1200" i="1" dirty="0" err="1" smtClean="0">
                <a:latin typeface="e-Ukraine Light" pitchFamily="50" charset="-52"/>
              </a:rPr>
              <a:t>здійснення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розрахункових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операцій</a:t>
            </a:r>
            <a:r>
              <a:rPr lang="ru-RU" sz="1200" i="1" dirty="0" smtClean="0">
                <a:latin typeface="e-Ukraine Light" pitchFamily="50" charset="-52"/>
              </a:rPr>
              <a:t> при продажу </a:t>
            </a:r>
            <a:r>
              <a:rPr lang="ru-RU" sz="1200" i="1" dirty="0" err="1" smtClean="0">
                <a:latin typeface="e-Ukraine Light" pitchFamily="50" charset="-52"/>
              </a:rPr>
              <a:t>підакцизних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товарів</a:t>
            </a:r>
            <a:r>
              <a:rPr lang="ru-RU" sz="1200" i="1" dirty="0" smtClean="0">
                <a:latin typeface="e-Ukraine Light" pitchFamily="50" charset="-52"/>
              </a:rPr>
              <a:t>).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Законом № 3219 </a:t>
            </a:r>
            <a:r>
              <a:rPr lang="ru-RU" sz="1200" dirty="0" err="1" smtClean="0">
                <a:latin typeface="e-Ukraine Light" pitchFamily="50" charset="-52"/>
              </a:rPr>
              <a:t>суттєво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зменшено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розміри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штрафних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фінансових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санкцій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фізичних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осіб-підприємців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єдиного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100 – 150 % до 25 – 50 % </a:t>
            </a:r>
            <a:r>
              <a:rPr lang="ru-RU" sz="1200" dirty="0" err="1" smtClean="0">
                <a:latin typeface="e-Ukraine Light" pitchFamily="50" charset="-52"/>
              </a:rPr>
              <a:t>вартості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проданих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порушенням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товарів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робіт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i="1" dirty="0" smtClean="0">
                <a:latin typeface="e-Ukraine Light" pitchFamily="50" charset="-52"/>
              </a:rPr>
              <a:t>	(</a:t>
            </a:r>
            <a:r>
              <a:rPr lang="ru-RU" sz="1200" i="1" dirty="0" err="1" smtClean="0">
                <a:latin typeface="e-Ukraine Light" pitchFamily="50" charset="-52"/>
              </a:rPr>
              <a:t>Крім</a:t>
            </a:r>
            <a:r>
              <a:rPr lang="ru-RU" sz="1200" i="1" dirty="0" smtClean="0">
                <a:latin typeface="e-Ukraine Light" pitchFamily="50" charset="-52"/>
              </a:rPr>
              <a:t> тих </a:t>
            </a:r>
            <a:r>
              <a:rPr lang="ru-RU" sz="1200" i="1" dirty="0" err="1" smtClean="0">
                <a:latin typeface="e-Ukraine Light" pitchFamily="50" charset="-52"/>
              </a:rPr>
              <a:t>які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зареєстровані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платниками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податку</a:t>
            </a:r>
            <a:r>
              <a:rPr lang="ru-RU" sz="1200" i="1" dirty="0" smtClean="0">
                <a:latin typeface="e-Ukraine Light" pitchFamily="50" charset="-52"/>
              </a:rPr>
              <a:t> на </a:t>
            </a:r>
            <a:r>
              <a:rPr lang="ru-RU" sz="1200" i="1" dirty="0" err="1" smtClean="0">
                <a:latin typeface="e-Ukraine Light" pitchFamily="50" charset="-52"/>
              </a:rPr>
              <a:t>додану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вартість</a:t>
            </a:r>
            <a:r>
              <a:rPr lang="ru-RU" sz="1200" i="1" dirty="0" smtClean="0">
                <a:latin typeface="e-Ukraine Light" pitchFamily="50" charset="-52"/>
              </a:rPr>
              <a:t>,  </a:t>
            </a:r>
            <a:r>
              <a:rPr lang="ru-RU" sz="1200" i="1" dirty="0" err="1" smtClean="0">
                <a:latin typeface="e-Ukraine Light" pitchFamily="50" charset="-52"/>
              </a:rPr>
              <a:t>здійснюють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діяльність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</a:t>
            </a:r>
            <a:r>
              <a:rPr lang="ru-RU" sz="1200" i="1" dirty="0" smtClean="0">
                <a:latin typeface="e-Ukraine Light" pitchFamily="50" charset="-52"/>
              </a:rPr>
              <a:t> продажу </a:t>
            </a:r>
            <a:r>
              <a:rPr lang="ru-RU" sz="1200" i="1" dirty="0" err="1" smtClean="0">
                <a:latin typeface="e-Ukraine Light" pitchFamily="50" charset="-52"/>
              </a:rPr>
              <a:t>підакцизних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товарів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технічно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складних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побутових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товарів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що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підлягають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гарантійному</a:t>
            </a:r>
            <a:r>
              <a:rPr lang="ru-RU" sz="1200" i="1" dirty="0" smtClean="0">
                <a:latin typeface="e-Ukraine Light" pitchFamily="50" charset="-52"/>
              </a:rPr>
              <a:t> ремонту, </a:t>
            </a:r>
            <a:r>
              <a:rPr lang="ru-RU" sz="1200" i="1" dirty="0" err="1" smtClean="0">
                <a:latin typeface="e-Ukraine Light" pitchFamily="50" charset="-52"/>
              </a:rPr>
              <a:t>лікарських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засобів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виробів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медичного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призначення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ювелірних</a:t>
            </a:r>
            <a:r>
              <a:rPr lang="ru-RU" sz="1200" i="1" dirty="0" smtClean="0">
                <a:latin typeface="e-Ukraine Light" pitchFamily="50" charset="-52"/>
              </a:rPr>
              <a:t> та </a:t>
            </a:r>
            <a:r>
              <a:rPr lang="ru-RU" sz="1200" i="1" dirty="0" err="1" smtClean="0">
                <a:latin typeface="e-Ukraine Light" pitchFamily="50" charset="-52"/>
              </a:rPr>
              <a:t>побутових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виробів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дорогоцінних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металів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дорогоцінного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каміння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дорогоцінного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каміння</a:t>
            </a:r>
            <a:r>
              <a:rPr lang="ru-RU" sz="1200" i="1" dirty="0" smtClean="0">
                <a:latin typeface="e-Ukraine Light" pitchFamily="50" charset="-52"/>
              </a:rPr>
              <a:t> органогенного </a:t>
            </a:r>
            <a:r>
              <a:rPr lang="ru-RU" sz="1200" i="1" dirty="0" err="1" smtClean="0">
                <a:latin typeface="e-Ukraine Light" pitchFamily="50" charset="-52"/>
              </a:rPr>
              <a:t>утворення</a:t>
            </a:r>
            <a:r>
              <a:rPr lang="ru-RU" sz="1200" i="1" dirty="0" smtClean="0">
                <a:latin typeface="e-Ukraine Light" pitchFamily="50" charset="-52"/>
              </a:rPr>
              <a:t> та </a:t>
            </a:r>
            <a:r>
              <a:rPr lang="ru-RU" sz="1200" i="1" dirty="0" err="1" smtClean="0">
                <a:latin typeface="e-Ukraine Light" pitchFamily="50" charset="-52"/>
              </a:rPr>
              <a:t>напівдорогоцінного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каміння</a:t>
            </a:r>
            <a:r>
              <a:rPr lang="ru-RU" sz="1200" i="1" dirty="0" smtClean="0">
                <a:latin typeface="e-Ukraine Light" pitchFamily="50" charset="-52"/>
              </a:rPr>
              <a:t>).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подати до </a:t>
            </a:r>
            <a:r>
              <a:rPr lang="ru-RU" sz="1200" dirty="0" err="1" smtClean="0">
                <a:latin typeface="e-Ukraine Light" pitchFamily="50" charset="-52"/>
              </a:rPr>
              <a:t>контролюючого</a:t>
            </a:r>
            <a:r>
              <a:rPr lang="ru-RU" sz="1200" dirty="0" smtClean="0">
                <a:latin typeface="e-Ukraine Light" pitchFamily="50" charset="-52"/>
              </a:rPr>
              <a:t> органу </a:t>
            </a:r>
            <a:r>
              <a:rPr lang="ru-RU" sz="1200" dirty="0" err="1" smtClean="0">
                <a:latin typeface="e-Ukraine Light" pitchFamily="50" charset="-52"/>
              </a:rPr>
              <a:t>заяву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РРО </a:t>
            </a:r>
            <a:r>
              <a:rPr lang="ru-RU" sz="1200" dirty="0" err="1" smtClean="0">
                <a:latin typeface="e-Ukraine Light" pitchFamily="50" charset="-52"/>
              </a:rPr>
              <a:t>можна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електронній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паперовій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, для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ПРРО – </a:t>
            </a:r>
            <a:r>
              <a:rPr lang="ru-RU" sz="1200" dirty="0" err="1" smtClean="0">
                <a:latin typeface="e-Ukraine Light" pitchFamily="50" charset="-52"/>
              </a:rPr>
              <a:t>виключно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електронній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Форма заяви для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ПРРО </a:t>
            </a:r>
            <a:r>
              <a:rPr lang="ru-RU" sz="1200" dirty="0" err="1" smtClean="0">
                <a:latin typeface="e-Ukraine Light" pitchFamily="50" charset="-52"/>
              </a:rPr>
              <a:t>знаходиться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посиланням</a:t>
            </a:r>
            <a:r>
              <a:rPr lang="ru-RU" sz="1200" dirty="0" smtClean="0">
                <a:latin typeface="e-Ukraine Light" pitchFamily="50" charset="-52"/>
              </a:rPr>
              <a:t>: </a:t>
            </a:r>
            <a:r>
              <a:rPr lang="en-US" sz="1200" dirty="0" smtClean="0">
                <a:latin typeface="e-Ukraine Light" pitchFamily="50" charset="-52"/>
                <a:hlinkClick r:id="rId2"/>
              </a:rPr>
              <a:t>https://tax.gov.ua/baneryi/programni-rro/formi-prro/formi-prro/</a:t>
            </a:r>
            <a:r>
              <a:rPr lang="en-US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smtClean="0">
                <a:latin typeface="e-Ukraine Light" pitchFamily="50" charset="-52"/>
              </a:rPr>
              <a:t>	Якщо</a:t>
            </a:r>
            <a:r>
              <a:rPr lang="ru-RU" sz="1200" dirty="0" smtClean="0">
                <a:latin typeface="e-Ukraine Light" pitchFamily="50" charset="-52"/>
              </a:rPr>
              <a:t> вам </a:t>
            </a:r>
            <a:r>
              <a:rPr lang="ru-RU" sz="1200" dirty="0" err="1" smtClean="0">
                <a:latin typeface="e-Ukraine Light" pitchFamily="50" charset="-52"/>
              </a:rPr>
              <a:t>потрібна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допомога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питань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реєстрації</a:t>
            </a:r>
            <a:r>
              <a:rPr lang="ru-RU" sz="1200" dirty="0" smtClean="0">
                <a:latin typeface="e-Ukraine Light" pitchFamily="50" charset="-52"/>
              </a:rPr>
              <a:t> РРО/ПРРО, </a:t>
            </a:r>
            <a:r>
              <a:rPr lang="ru-RU" sz="1200" dirty="0" err="1" smtClean="0">
                <a:latin typeface="e-Ukraine Light" pitchFamily="50" charset="-52"/>
              </a:rPr>
              <a:t>звертайтеся</a:t>
            </a:r>
            <a:r>
              <a:rPr lang="ru-RU" sz="1200" dirty="0" smtClean="0">
                <a:latin typeface="e-Ukraine Light" pitchFamily="50" charset="-52"/>
              </a:rPr>
              <a:t> за телефонами,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розміщено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сайті</a:t>
            </a:r>
            <a:r>
              <a:rPr lang="ru-RU" sz="1200" dirty="0" smtClean="0">
                <a:latin typeface="e-Ukraine Light" pitchFamily="50" charset="-52"/>
              </a:rPr>
              <a:t> Головного </a:t>
            </a:r>
            <a:r>
              <a:rPr lang="ru-RU" sz="1200" dirty="0" err="1" smtClean="0">
                <a:latin typeface="e-Ukraine Light" pitchFamily="50" charset="-52"/>
              </a:rPr>
              <a:t>управління</a:t>
            </a:r>
            <a:r>
              <a:rPr lang="ru-RU" sz="1200" dirty="0" smtClean="0">
                <a:latin typeface="e-Ukraine Light" pitchFamily="50" charset="-52"/>
              </a:rPr>
              <a:t>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у  </a:t>
            </a:r>
            <a:r>
              <a:rPr lang="ru-RU" sz="1200" dirty="0" err="1" smtClean="0">
                <a:latin typeface="e-Ukraine Light" pitchFamily="50" charset="-52"/>
              </a:rPr>
              <a:t>вкладці</a:t>
            </a:r>
            <a:r>
              <a:rPr lang="ru-RU" sz="1200" dirty="0" smtClean="0">
                <a:latin typeface="e-Ukraine Light" pitchFamily="50" charset="-52"/>
              </a:rPr>
              <a:t>  ««</a:t>
            </a:r>
            <a:r>
              <a:rPr lang="ru-RU" sz="1200" dirty="0" err="1" smtClean="0">
                <a:latin typeface="e-Ukraine Light" pitchFamily="50" charset="-52"/>
              </a:rPr>
              <a:t>Гарячі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лінії</a:t>
            </a:r>
            <a:r>
              <a:rPr lang="ru-RU" sz="1200" dirty="0" smtClean="0">
                <a:latin typeface="e-Ukraine Light" pitchFamily="50" charset="-52"/>
              </a:rPr>
              <a:t>»  для  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консультацій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платникам</a:t>
            </a:r>
            <a:r>
              <a:rPr lang="ru-RU" sz="1200" dirty="0" smtClean="0">
                <a:latin typeface="e-Ukraine Light" pitchFamily="50" charset="-52"/>
              </a:rPr>
              <a:t>  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м. </a:t>
            </a:r>
            <a:r>
              <a:rPr lang="ru-RU" sz="1200" dirty="0" err="1" smtClean="0">
                <a:latin typeface="e-Ukraine Light" pitchFamily="50" charset="-52"/>
              </a:rPr>
              <a:t>Києва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Контакти</a:t>
            </a:r>
            <a:r>
              <a:rPr lang="ru-RU" sz="1200" dirty="0" smtClean="0">
                <a:latin typeface="e-Ukraine Light" pitchFamily="50" charset="-52"/>
              </a:rPr>
              <a:t>».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1183</TotalTime>
  <Words>127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161</cp:revision>
  <dcterms:created xsi:type="dcterms:W3CDTF">2021-05-27T05:23:05Z</dcterms:created>
  <dcterms:modified xsi:type="dcterms:W3CDTF">2023-10-26T13:55:21Z</dcterms:modified>
</cp:coreProperties>
</file>