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614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267324" y="876988"/>
            <a:ext cx="4257675" cy="17081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050" b="1" dirty="0" err="1" smtClean="0">
                <a:latin typeface="e-Ukraine Light" pitchFamily="50" charset="-52"/>
              </a:rPr>
              <a:t>Щодо</a:t>
            </a:r>
            <a:r>
              <a:rPr lang="ru-RU" sz="1050" b="1" dirty="0" smtClean="0">
                <a:latin typeface="e-Ukraine Light" pitchFamily="50" charset="-52"/>
              </a:rPr>
              <a:t> порядку </a:t>
            </a:r>
            <a:r>
              <a:rPr lang="ru-RU" sz="1050" b="1" dirty="0" err="1" smtClean="0">
                <a:latin typeface="e-Ukraine Light" pitchFamily="50" charset="-52"/>
              </a:rPr>
              <a:t>нарахування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податкових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зобов’язань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відповідно</a:t>
            </a:r>
            <a:r>
              <a:rPr lang="ru-RU" sz="1050" b="1" dirty="0" smtClean="0">
                <a:latin typeface="e-Ukraine Light" pitchFamily="50" charset="-52"/>
              </a:rPr>
              <a:t> до п. 198.5 ст. 198 ПКУ за товарами/</a:t>
            </a:r>
            <a:r>
              <a:rPr lang="ru-RU" sz="1050" b="1" dirty="0" err="1" smtClean="0">
                <a:latin typeface="e-Ukraine Light" pitchFamily="50" charset="-52"/>
              </a:rPr>
              <a:t>послугами</a:t>
            </a:r>
            <a:r>
              <a:rPr lang="ru-RU" sz="1050" b="1" dirty="0" smtClean="0">
                <a:latin typeface="e-Ukraine Light" pitchFamily="50" charset="-52"/>
              </a:rPr>
              <a:t>, </a:t>
            </a:r>
            <a:r>
              <a:rPr lang="ru-RU" sz="1050" b="1" dirty="0" err="1" smtClean="0">
                <a:latin typeface="e-Ukraine Light" pitchFamily="50" charset="-52"/>
              </a:rPr>
              <a:t>необоротними</a:t>
            </a:r>
            <a:r>
              <a:rPr lang="ru-RU" sz="1050" b="1" dirty="0" smtClean="0">
                <a:latin typeface="e-Ukraine Light" pitchFamily="50" charset="-52"/>
              </a:rPr>
              <a:t> активами, </a:t>
            </a:r>
            <a:r>
              <a:rPr lang="ru-RU" sz="1050" b="1" dirty="0" err="1" smtClean="0">
                <a:latin typeface="e-Ukraine Light" pitchFamily="50" charset="-52"/>
              </a:rPr>
              <a:t>придбаними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з</a:t>
            </a:r>
            <a:r>
              <a:rPr lang="ru-RU" sz="1050" b="1" dirty="0" smtClean="0">
                <a:latin typeface="e-Ukraine Light" pitchFamily="50" charset="-52"/>
              </a:rPr>
              <a:t> ПДВ до початку </a:t>
            </a:r>
            <a:r>
              <a:rPr lang="ru-RU" sz="1050" b="1" dirty="0" err="1" smtClean="0">
                <a:latin typeface="e-Ukraine Light" pitchFamily="50" charset="-52"/>
              </a:rPr>
              <a:t>застосування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особливостей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оподаткування</a:t>
            </a:r>
            <a:r>
              <a:rPr lang="ru-RU" sz="1050" b="1" dirty="0" smtClean="0">
                <a:latin typeface="e-Ukraine Light" pitchFamily="50" charset="-52"/>
              </a:rPr>
              <a:t>, </a:t>
            </a:r>
            <a:r>
              <a:rPr lang="ru-RU" sz="1050" b="1" dirty="0" err="1" smtClean="0">
                <a:latin typeface="e-Ukraine Light" pitchFamily="50" charset="-52"/>
              </a:rPr>
              <a:t>встановлених</a:t>
            </a:r>
            <a:r>
              <a:rPr lang="ru-RU" sz="1050" b="1" dirty="0" smtClean="0">
                <a:latin typeface="e-Ukraine Light" pitchFamily="50" charset="-52"/>
              </a:rPr>
              <a:t> п. 9 </a:t>
            </a:r>
            <a:r>
              <a:rPr lang="ru-RU" sz="1050" b="1" dirty="0" err="1" smtClean="0">
                <a:latin typeface="e-Ukraine Light" pitchFamily="50" charset="-52"/>
              </a:rPr>
              <a:t>підрозд</a:t>
            </a:r>
            <a:r>
              <a:rPr lang="ru-RU" sz="1050" b="1" dirty="0" smtClean="0">
                <a:latin typeface="e-Ukraine Light" pitchFamily="50" charset="-52"/>
              </a:rPr>
              <a:t>. 8 </a:t>
            </a:r>
            <a:r>
              <a:rPr lang="ru-RU" sz="1050" b="1" dirty="0" err="1" smtClean="0">
                <a:latin typeface="e-Ukraine Light" pitchFamily="50" charset="-52"/>
              </a:rPr>
              <a:t>розд</a:t>
            </a:r>
            <a:r>
              <a:rPr lang="ru-RU" sz="1050" b="1" dirty="0" smtClean="0">
                <a:latin typeface="e-Ukraine Light" pitchFamily="50" charset="-52"/>
              </a:rPr>
              <a:t>. ХХ «</a:t>
            </a:r>
            <a:r>
              <a:rPr lang="ru-RU" sz="1050" b="1" dirty="0" err="1" smtClean="0">
                <a:latin typeface="e-Ukraine Light" pitchFamily="50" charset="-52"/>
              </a:rPr>
              <a:t>Перехідні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положення</a:t>
            </a:r>
            <a:r>
              <a:rPr lang="ru-RU" sz="1050" b="1" dirty="0" smtClean="0">
                <a:latin typeface="e-Ukraine Light" pitchFamily="50" charset="-52"/>
              </a:rPr>
              <a:t>» ПКУ, та </a:t>
            </a:r>
            <a:r>
              <a:rPr lang="ru-RU" sz="1050" b="1" dirty="0" err="1" smtClean="0">
                <a:latin typeface="e-Ukraine Light" pitchFamily="50" charset="-52"/>
              </a:rPr>
              <a:t>використані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платником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податку</a:t>
            </a:r>
            <a:r>
              <a:rPr lang="ru-RU" sz="1050" b="1" dirty="0" smtClean="0">
                <a:latin typeface="e-Ukraine Light" pitchFamily="50" charset="-52"/>
              </a:rPr>
              <a:t> в </a:t>
            </a:r>
            <a:r>
              <a:rPr lang="ru-RU" sz="1050" b="1" dirty="0" err="1" smtClean="0">
                <a:latin typeface="e-Ukraine Light" pitchFamily="50" charset="-52"/>
              </a:rPr>
              <a:t>періоді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застосування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особливостей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оподаткування</a:t>
            </a:r>
            <a:r>
              <a:rPr lang="ru-RU" sz="1050" b="1" dirty="0" smtClean="0">
                <a:latin typeface="e-Ukraine Light" pitchFamily="50" charset="-52"/>
              </a:rPr>
              <a:t>, </a:t>
            </a:r>
            <a:r>
              <a:rPr lang="ru-RU" sz="1050" b="1" dirty="0" err="1" smtClean="0">
                <a:latin typeface="e-Ukraine Light" pitchFamily="50" charset="-52"/>
              </a:rPr>
              <a:t>встановлених</a:t>
            </a:r>
            <a:r>
              <a:rPr lang="ru-RU" sz="1050" b="1" dirty="0" smtClean="0">
                <a:latin typeface="e-Ukraine Light" pitchFamily="50" charset="-52"/>
              </a:rPr>
              <a:t> п. 9 </a:t>
            </a:r>
            <a:r>
              <a:rPr lang="ru-RU" sz="1050" b="1" dirty="0" err="1" smtClean="0">
                <a:latin typeface="e-Ukraine Light" pitchFamily="50" charset="-52"/>
              </a:rPr>
              <a:t>підрозд</a:t>
            </a:r>
            <a:r>
              <a:rPr lang="ru-RU" sz="1050" b="1" dirty="0" smtClean="0">
                <a:latin typeface="e-Ukraine Light" pitchFamily="50" charset="-52"/>
              </a:rPr>
              <a:t>. 8 </a:t>
            </a:r>
            <a:r>
              <a:rPr lang="ru-RU" sz="1050" b="1" dirty="0" err="1" smtClean="0">
                <a:latin typeface="e-Ukraine Light" pitchFamily="50" charset="-52"/>
              </a:rPr>
              <a:t>розд</a:t>
            </a:r>
            <a:r>
              <a:rPr lang="ru-RU" sz="1050" b="1" dirty="0" smtClean="0">
                <a:latin typeface="e-Ukraine Light" pitchFamily="50" charset="-52"/>
              </a:rPr>
              <a:t>. ХХ «</a:t>
            </a:r>
            <a:r>
              <a:rPr lang="ru-RU" sz="1050" b="1" dirty="0" err="1" smtClean="0">
                <a:latin typeface="e-Ukraine Light" pitchFamily="50" charset="-52"/>
              </a:rPr>
              <a:t>Перехідні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положення</a:t>
            </a:r>
            <a:r>
              <a:rPr lang="ru-RU" sz="1050" b="1" dirty="0" smtClean="0">
                <a:latin typeface="e-Ukraine Light" pitchFamily="50" charset="-52"/>
              </a:rPr>
              <a:t>» ПКУ</a:t>
            </a:r>
            <a:endParaRPr lang="ru-RU" sz="105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жовтень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68578" y="117828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3826" y="117828"/>
            <a:ext cx="4619624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100" dirty="0" smtClean="0">
                <a:latin typeface="e-Ukraine Light" pitchFamily="50" charset="-52"/>
              </a:rPr>
              <a:t>Головне </a:t>
            </a:r>
            <a:r>
              <a:rPr lang="ru-RU" sz="1100" dirty="0" err="1">
                <a:latin typeface="e-Ukraine Light" pitchFamily="50" charset="-52"/>
              </a:rPr>
              <a:t>управління</a:t>
            </a:r>
            <a:r>
              <a:rPr lang="ru-RU" sz="1100" dirty="0">
                <a:latin typeface="e-Ukraine Light" pitchFamily="50" charset="-52"/>
              </a:rPr>
              <a:t> ДПС у м. </a:t>
            </a:r>
            <a:r>
              <a:rPr lang="ru-RU" sz="1100" dirty="0" err="1">
                <a:latin typeface="e-Ukraine Light" pitchFamily="50" charset="-52"/>
              </a:rPr>
              <a:t>Києві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інформує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п</a:t>
            </a:r>
            <a:r>
              <a:rPr lang="ru-RU" sz="1100" dirty="0" smtClean="0">
                <a:latin typeface="e-Ukraine Light" pitchFamily="50" charset="-52"/>
              </a:rPr>
              <a:t>унктом </a:t>
            </a:r>
            <a:r>
              <a:rPr lang="ru-RU" sz="1100" dirty="0" smtClean="0">
                <a:latin typeface="e-Ukraine Light" pitchFamily="50" charset="-52"/>
              </a:rPr>
              <a:t>9 </a:t>
            </a:r>
            <a:r>
              <a:rPr lang="ru-RU" sz="1100" dirty="0" err="1" smtClean="0">
                <a:latin typeface="e-Ukraine Light" pitchFamily="50" charset="-52"/>
              </a:rPr>
              <a:t>підрозд</a:t>
            </a:r>
            <a:r>
              <a:rPr lang="ru-RU" sz="1100" dirty="0" smtClean="0">
                <a:latin typeface="e-Ukraine Light" pitchFamily="50" charset="-52"/>
              </a:rPr>
              <a:t>. 8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 ХХ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кодексу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ПКУ) </a:t>
            </a:r>
            <a:r>
              <a:rPr lang="ru-RU" sz="1100" dirty="0" err="1" smtClean="0">
                <a:latin typeface="e-Ukraine Light" pitchFamily="50" charset="-52"/>
              </a:rPr>
              <a:t>передбачено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тимчасово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01 </a:t>
            </a:r>
            <a:r>
              <a:rPr lang="ru-RU" sz="1100" dirty="0" err="1" smtClean="0">
                <a:latin typeface="e-Ukraine Light" pitchFamily="50" charset="-52"/>
              </a:rPr>
              <a:t>квітня</a:t>
            </a:r>
            <a:r>
              <a:rPr lang="ru-RU" sz="1100" dirty="0" smtClean="0">
                <a:latin typeface="e-Ukraine Light" pitchFamily="50" charset="-52"/>
              </a:rPr>
              <a:t> 2022 року до </a:t>
            </a:r>
            <a:r>
              <a:rPr lang="ru-RU" sz="1100" dirty="0" err="1" smtClean="0">
                <a:latin typeface="e-Ukraine Light" pitchFamily="50" charset="-52"/>
              </a:rPr>
              <a:t>припинення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скасування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воєнного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надзвичайного</a:t>
            </a:r>
            <a:r>
              <a:rPr lang="ru-RU" sz="1100" dirty="0" smtClean="0">
                <a:latin typeface="e-Ukraine Light" pitchFamily="50" charset="-52"/>
              </a:rPr>
              <a:t> стану на </a:t>
            </a:r>
            <a:r>
              <a:rPr lang="ru-RU" sz="1100" dirty="0" err="1" smtClean="0">
                <a:latin typeface="e-Ukraine Light" pitchFamily="50" charset="-52"/>
              </a:rPr>
              <a:t>території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але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пізніше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ніж</a:t>
            </a:r>
            <a:r>
              <a:rPr lang="ru-RU" sz="1100" dirty="0" smtClean="0">
                <a:latin typeface="e-Ukraine Light" pitchFamily="50" charset="-52"/>
              </a:rPr>
              <a:t> до 01 </a:t>
            </a:r>
            <a:r>
              <a:rPr lang="ru-RU" sz="1100" dirty="0" err="1" smtClean="0">
                <a:latin typeface="e-Ukraine Light" pitchFamily="50" charset="-52"/>
              </a:rPr>
              <a:t>серпня</a:t>
            </a:r>
            <a:r>
              <a:rPr lang="ru-RU" sz="1100" dirty="0" smtClean="0">
                <a:latin typeface="e-Ukraine Light" pitchFamily="50" charset="-52"/>
              </a:rPr>
              <a:t> 2023 року,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 </a:t>
            </a:r>
            <a:r>
              <a:rPr lang="en-US" sz="1100" dirty="0" smtClean="0">
                <a:latin typeface="e-Ukraine Light" pitchFamily="50" charset="-52"/>
              </a:rPr>
              <a:t>XIV </a:t>
            </a:r>
            <a:r>
              <a:rPr lang="ru-RU" sz="1100" dirty="0" smtClean="0">
                <a:latin typeface="e-Ukraine Light" pitchFamily="50" charset="-52"/>
              </a:rPr>
              <a:t>ПКУ </a:t>
            </a:r>
            <a:r>
              <a:rPr lang="ru-RU" sz="1100" dirty="0" err="1" smtClean="0">
                <a:latin typeface="e-Ukraine Light" pitchFamily="50" charset="-52"/>
              </a:rPr>
              <a:t>застосовуються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урахуванням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особливостей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передбачених</a:t>
            </a:r>
            <a:r>
              <a:rPr lang="ru-RU" sz="1100" dirty="0" smtClean="0">
                <a:latin typeface="e-Ukraine Light" pitchFamily="50" charset="-52"/>
              </a:rPr>
              <a:t> п. 9 </a:t>
            </a:r>
            <a:r>
              <a:rPr lang="ru-RU" sz="1100" dirty="0" err="1" smtClean="0">
                <a:latin typeface="e-Ukraine Light" pitchFamily="50" charset="-52"/>
              </a:rPr>
              <a:t>підрозд</a:t>
            </a:r>
            <a:r>
              <a:rPr lang="ru-RU" sz="1100" dirty="0" smtClean="0">
                <a:latin typeface="e-Ukraine Light" pitchFamily="50" charset="-52"/>
              </a:rPr>
              <a:t>. 8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 ХХ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ПКУ.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п.п. 9.5 п. 9 </a:t>
            </a:r>
            <a:r>
              <a:rPr lang="ru-RU" sz="1100" dirty="0" err="1" smtClean="0">
                <a:latin typeface="e-Ukraine Light" pitchFamily="50" charset="-52"/>
              </a:rPr>
              <a:t>підрозд</a:t>
            </a:r>
            <a:r>
              <a:rPr lang="ru-RU" sz="1100" dirty="0" smtClean="0">
                <a:latin typeface="e-Ukraine Light" pitchFamily="50" charset="-52"/>
              </a:rPr>
              <a:t>. 8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 ХХ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ПКУ, </a:t>
            </a:r>
            <a:r>
              <a:rPr lang="ru-RU" sz="1100" dirty="0" err="1" smtClean="0">
                <a:latin typeface="e-Ukraine Light" pitchFamily="50" charset="-52"/>
              </a:rPr>
              <a:t>операції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здійснені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третьої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групи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використовує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особливості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встановлені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цим</a:t>
            </a:r>
            <a:r>
              <a:rPr lang="ru-RU" sz="1100" dirty="0" smtClean="0">
                <a:latin typeface="e-Ukraine Light" pitchFamily="50" charset="-52"/>
              </a:rPr>
              <a:t> пунктом (</a:t>
            </a:r>
            <a:r>
              <a:rPr lang="ru-RU" sz="1100" dirty="0" err="1" smtClean="0">
                <a:latin typeface="e-Ukraine Light" pitchFamily="50" charset="-52"/>
              </a:rPr>
              <a:t>спрощена</a:t>
            </a:r>
            <a:r>
              <a:rPr lang="ru-RU" sz="1100" dirty="0" smtClean="0">
                <a:latin typeface="e-Ukraine Light" pitchFamily="50" charset="-52"/>
              </a:rPr>
              <a:t> система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 за ставкою 2 </a:t>
            </a:r>
            <a:r>
              <a:rPr lang="ru-RU" sz="1100" dirty="0" err="1" smtClean="0">
                <a:latin typeface="e-Ukraine Light" pitchFamily="50" charset="-52"/>
              </a:rPr>
              <a:t>відс</a:t>
            </a:r>
            <a:r>
              <a:rPr lang="ru-RU" sz="1100" dirty="0" smtClean="0">
                <a:latin typeface="e-Ukraine Light" pitchFamily="50" charset="-52"/>
              </a:rPr>
              <a:t>. доходу), </a:t>
            </a:r>
            <a:r>
              <a:rPr lang="ru-RU" sz="1100" dirty="0" err="1" smtClean="0">
                <a:latin typeface="e-Ukraine Light" pitchFamily="50" charset="-52"/>
              </a:rPr>
              <a:t>вважаються</a:t>
            </a:r>
            <a:r>
              <a:rPr lang="ru-RU" sz="1100" dirty="0" smtClean="0">
                <a:latin typeface="e-Ukraine Light" pitchFamily="50" charset="-52"/>
              </a:rPr>
              <a:t> такими,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об'єктом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податком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додану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вартість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до п.п. 9.9 п. 9 </a:t>
            </a:r>
            <a:r>
              <a:rPr lang="ru-RU" sz="1100" dirty="0" err="1" smtClean="0">
                <a:latin typeface="e-Ukraine Light" pitchFamily="50" charset="-52"/>
              </a:rPr>
              <a:t>підрозд</a:t>
            </a:r>
            <a:r>
              <a:rPr lang="ru-RU" sz="1100" dirty="0" smtClean="0">
                <a:latin typeface="e-Ukraine Light" pitchFamily="50" charset="-52"/>
              </a:rPr>
              <a:t>. 8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 ХХ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ПКУ, </a:t>
            </a:r>
            <a:r>
              <a:rPr lang="ru-RU" sz="1100" dirty="0" err="1" smtClean="0">
                <a:latin typeface="e-Ukraine Light" pitchFamily="50" charset="-52"/>
              </a:rPr>
              <a:t>платники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відмовилися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використання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особливостей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передбачених</a:t>
            </a:r>
            <a:r>
              <a:rPr lang="ru-RU" sz="1100" dirty="0" smtClean="0">
                <a:latin typeface="e-Ukraine Light" pitchFamily="50" charset="-52"/>
              </a:rPr>
              <a:t> п. 9 </a:t>
            </a:r>
            <a:r>
              <a:rPr lang="ru-RU" sz="1100" dirty="0" err="1" smtClean="0">
                <a:latin typeface="e-Ukraine Light" pitchFamily="50" charset="-52"/>
              </a:rPr>
              <a:t>підрозд</a:t>
            </a:r>
            <a:r>
              <a:rPr lang="ru-RU" sz="1100" dirty="0" smtClean="0">
                <a:latin typeface="e-Ukraine Light" pitchFamily="50" charset="-52"/>
              </a:rPr>
              <a:t>. 8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 ХХ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ПКУ за товарами/</a:t>
            </a:r>
            <a:r>
              <a:rPr lang="ru-RU" sz="1100" dirty="0" err="1" smtClean="0">
                <a:latin typeface="e-Ukraine Light" pitchFamily="50" charset="-52"/>
              </a:rPr>
              <a:t>послугами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необоротними</a:t>
            </a:r>
            <a:r>
              <a:rPr lang="ru-RU" sz="1100" dirty="0" smtClean="0">
                <a:latin typeface="e-Ukraine Light" pitchFamily="50" charset="-52"/>
              </a:rPr>
              <a:t> активами, </a:t>
            </a:r>
            <a:r>
              <a:rPr lang="ru-RU" sz="1100" dirty="0" err="1" smtClean="0">
                <a:latin typeface="e-Ukraine Light" pitchFamily="50" charset="-52"/>
              </a:rPr>
              <a:t>придбаними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виготовленими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ПДВ до початку </a:t>
            </a:r>
            <a:r>
              <a:rPr lang="ru-RU" sz="1100" dirty="0" err="1" smtClean="0">
                <a:latin typeface="e-Ukraine Light" pitchFamily="50" charset="-52"/>
              </a:rPr>
              <a:t>застосування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особливостей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встановлених</a:t>
            </a:r>
            <a:r>
              <a:rPr lang="ru-RU" sz="1100" dirty="0" smtClean="0">
                <a:latin typeface="e-Ukraine Light" pitchFamily="50" charset="-52"/>
              </a:rPr>
              <a:t> п. 9 </a:t>
            </a:r>
            <a:r>
              <a:rPr lang="ru-RU" sz="1100" dirty="0" err="1" smtClean="0">
                <a:latin typeface="e-Ukraine Light" pitchFamily="50" charset="-52"/>
              </a:rPr>
              <a:t>підрозд</a:t>
            </a:r>
            <a:r>
              <a:rPr lang="ru-RU" sz="1100" dirty="0" smtClean="0">
                <a:latin typeface="e-Ukraine Light" pitchFamily="50" charset="-52"/>
              </a:rPr>
              <a:t>. 8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 ХХ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ПКУ,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використані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поставлені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реалізовані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платником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третьої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групи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застосування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особливостей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встановлених</a:t>
            </a:r>
            <a:r>
              <a:rPr lang="ru-RU" sz="1100" dirty="0" smtClean="0">
                <a:latin typeface="e-Ukraine Light" pitchFamily="50" charset="-52"/>
              </a:rPr>
              <a:t> п. 9 </a:t>
            </a:r>
            <a:r>
              <a:rPr lang="ru-RU" sz="1100" dirty="0" err="1" smtClean="0">
                <a:latin typeface="e-Ukraine Light" pitchFamily="50" charset="-52"/>
              </a:rPr>
              <a:t>підрозд</a:t>
            </a:r>
            <a:r>
              <a:rPr lang="ru-RU" sz="1100" dirty="0" smtClean="0">
                <a:latin typeface="e-Ukraine Light" pitchFamily="50" charset="-52"/>
              </a:rPr>
              <a:t>. 8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 ХХ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ПКУ, в </a:t>
            </a:r>
            <a:r>
              <a:rPr lang="ru-RU" sz="1100" dirty="0" err="1" smtClean="0">
                <a:latin typeface="e-Ukraine Light" pitchFamily="50" charset="-52"/>
              </a:rPr>
              <a:t>операціях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об’єктом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платник</a:t>
            </a:r>
            <a:r>
              <a:rPr lang="ru-RU" sz="1100" dirty="0" smtClean="0">
                <a:latin typeface="e-Ukraine Light" pitchFamily="50" charset="-52"/>
              </a:rPr>
              <a:t> ПДВ </a:t>
            </a:r>
            <a:r>
              <a:rPr lang="ru-RU" sz="1100" dirty="0" err="1" smtClean="0">
                <a:latin typeface="e-Ukraine Light" pitchFamily="50" charset="-52"/>
              </a:rPr>
              <a:t>зобов’язаний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пізніше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останнього</a:t>
            </a:r>
            <a:r>
              <a:rPr lang="ru-RU" sz="1100" dirty="0" smtClean="0">
                <a:latin typeface="e-Ukraine Light" pitchFamily="50" charset="-52"/>
              </a:rPr>
              <a:t> дня </a:t>
            </a:r>
            <a:r>
              <a:rPr lang="ru-RU" sz="1100" dirty="0" err="1" smtClean="0">
                <a:latin typeface="e-Ukraine Light" pitchFamily="50" charset="-52"/>
              </a:rPr>
              <a:t>звітного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періоду</a:t>
            </a:r>
            <a:r>
              <a:rPr lang="ru-RU" sz="1100" dirty="0" smtClean="0">
                <a:latin typeface="e-Ukraine Light" pitchFamily="50" charset="-52"/>
              </a:rPr>
              <a:t>, в </a:t>
            </a:r>
            <a:r>
              <a:rPr lang="ru-RU" sz="1100" dirty="0" err="1" smtClean="0">
                <a:latin typeface="e-Ukraine Light" pitchFamily="50" charset="-52"/>
              </a:rPr>
              <a:t>якому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здійснено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відновлення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його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платником</a:t>
            </a:r>
            <a:r>
              <a:rPr lang="ru-RU" sz="1100" dirty="0" smtClean="0">
                <a:latin typeface="e-Ukraine Light" pitchFamily="50" charset="-52"/>
              </a:rPr>
              <a:t> ПДВ, </a:t>
            </a:r>
            <a:r>
              <a:rPr lang="ru-RU" sz="1100" dirty="0" err="1" smtClean="0">
                <a:latin typeface="e-Ukraine Light" pitchFamily="50" charset="-52"/>
              </a:rPr>
              <a:t>нарахувати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п. 198.5 ст. 198 ПКУ.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Разом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тим</a:t>
            </a:r>
            <a:r>
              <a:rPr lang="ru-RU" sz="1100" dirty="0" smtClean="0">
                <a:latin typeface="e-Ukraine Light" pitchFamily="50" charset="-52"/>
              </a:rPr>
              <a:t>, п.п. 91.2. п. 91 </a:t>
            </a:r>
            <a:r>
              <a:rPr lang="ru-RU" sz="1100" dirty="0" err="1" smtClean="0">
                <a:latin typeface="e-Ukraine Light" pitchFamily="50" charset="-52"/>
              </a:rPr>
              <a:t>підрозд</a:t>
            </a:r>
            <a:r>
              <a:rPr lang="ru-RU" sz="1100" dirty="0" smtClean="0">
                <a:latin typeface="e-Ukraine Light" pitchFamily="50" charset="-52"/>
              </a:rPr>
              <a:t>. 8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 ХХ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ПКУ </a:t>
            </a:r>
            <a:r>
              <a:rPr lang="ru-RU" sz="1100" dirty="0" err="1" smtClean="0">
                <a:latin typeface="e-Ukraine Light" pitchFamily="50" charset="-52"/>
              </a:rPr>
              <a:t>передбачено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, у </a:t>
            </a:r>
            <a:r>
              <a:rPr lang="ru-RU" sz="1100" dirty="0" err="1" smtClean="0">
                <a:latin typeface="e-Ukraine Light" pitchFamily="50" charset="-52"/>
              </a:rPr>
              <a:t>яких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була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призупинена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реєстрація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1475" y="59055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8124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48249" y="152400"/>
            <a:ext cx="465772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37668" y="177799"/>
            <a:ext cx="4597400" cy="4809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err="1" smtClean="0">
                <a:latin typeface="e-Ukraine Light" pitchFamily="50" charset="-52"/>
              </a:rPr>
              <a:t>платником</a:t>
            </a:r>
            <a:r>
              <a:rPr lang="ru-RU" sz="1100" dirty="0" smtClean="0">
                <a:latin typeface="e-Ukraine Light" pitchFamily="50" charset="-52"/>
              </a:rPr>
              <a:t> ПДВ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п.п. 9.5 п. 9 </a:t>
            </a:r>
            <a:r>
              <a:rPr lang="ru-RU" sz="1100" dirty="0" err="1" smtClean="0">
                <a:latin typeface="e-Ukraine Light" pitchFamily="50" charset="-52"/>
              </a:rPr>
              <a:t>підрозд</a:t>
            </a:r>
            <a:r>
              <a:rPr lang="ru-RU" sz="1100" dirty="0" smtClean="0">
                <a:latin typeface="e-Ukraine Light" pitchFamily="50" charset="-52"/>
              </a:rPr>
              <a:t>. 8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 ХХ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ПКУ та </a:t>
            </a:r>
            <a:r>
              <a:rPr lang="ru-RU" sz="1100" dirty="0" err="1" smtClean="0">
                <a:latin typeface="e-Ukraine Light" pitchFamily="50" charset="-52"/>
              </a:rPr>
              <a:t>яким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01 </a:t>
            </a:r>
            <a:r>
              <a:rPr lang="ru-RU" sz="1100" dirty="0" err="1" smtClean="0">
                <a:latin typeface="e-Ukraine Light" pitchFamily="50" charset="-52"/>
              </a:rPr>
              <a:t>серпня</a:t>
            </a:r>
            <a:r>
              <a:rPr lang="ru-RU" sz="1100" dirty="0" smtClean="0">
                <a:latin typeface="e-Ukraine Light" pitchFamily="50" charset="-52"/>
              </a:rPr>
              <a:t> 2023 року </a:t>
            </a:r>
            <a:r>
              <a:rPr lang="ru-RU" sz="1100" b="1" dirty="0" smtClean="0">
                <a:latin typeface="e-Ukraine Light" pitchFamily="50" charset="-52"/>
              </a:rPr>
              <a:t>автоматично </a:t>
            </a:r>
            <a:r>
              <a:rPr lang="ru-RU" sz="1100" b="1" dirty="0" err="1" smtClean="0">
                <a:latin typeface="e-Ukraine Light" pitchFamily="50" charset="-52"/>
              </a:rPr>
              <a:t>відновлено</a:t>
            </a:r>
            <a:r>
              <a:rPr lang="ru-RU" sz="1100" dirty="0" smtClean="0">
                <a:latin typeface="e-Ukraine Light" pitchFamily="50" charset="-52"/>
              </a:rPr>
              <a:t> права та </a:t>
            </a:r>
            <a:r>
              <a:rPr lang="ru-RU" sz="1100" dirty="0" err="1" smtClean="0">
                <a:latin typeface="e-Ukraine Light" pitchFamily="50" charset="-52"/>
              </a:rPr>
              <a:t>обов’язки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встановлені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 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smtClean="0">
                <a:latin typeface="e-Ukraine Light" pitchFamily="50" charset="-52"/>
              </a:rPr>
              <a:t>та </a:t>
            </a:r>
            <a:r>
              <a:rPr lang="ru-RU" sz="1100" dirty="0" err="1" smtClean="0">
                <a:latin typeface="e-Ukraine Light" pitchFamily="50" charset="-52"/>
              </a:rPr>
              <a:t>підрозд</a:t>
            </a:r>
            <a:r>
              <a:rPr lang="ru-RU" sz="1100" dirty="0" smtClean="0">
                <a:latin typeface="e-Ukraine Light" pitchFamily="50" charset="-52"/>
              </a:rPr>
              <a:t>. 2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 </a:t>
            </a:r>
            <a:r>
              <a:rPr lang="en-US" sz="1100" dirty="0" smtClean="0">
                <a:latin typeface="e-Ukraine Light" pitchFamily="50" charset="-52"/>
              </a:rPr>
              <a:t>XX </a:t>
            </a:r>
            <a:r>
              <a:rPr lang="ru-RU" sz="1100" dirty="0" smtClean="0">
                <a:latin typeface="e-Ukraine Light" pitchFamily="50" charset="-52"/>
              </a:rPr>
              <a:t>ПКУ, за товарами, </a:t>
            </a:r>
            <a:r>
              <a:rPr lang="ru-RU" sz="1100" dirty="0" err="1" smtClean="0">
                <a:latin typeface="e-Ukraine Light" pitchFamily="50" charset="-52"/>
              </a:rPr>
              <a:t>необоротними</a:t>
            </a:r>
            <a:r>
              <a:rPr lang="ru-RU" sz="1100" dirty="0" smtClean="0">
                <a:latin typeface="e-Ukraine Light" pitchFamily="50" charset="-52"/>
              </a:rPr>
              <a:t> активами, </a:t>
            </a:r>
            <a:r>
              <a:rPr lang="ru-RU" sz="1100" dirty="0" err="1" smtClean="0">
                <a:latin typeface="e-Ukraine Light" pitchFamily="50" charset="-52"/>
              </a:rPr>
              <a:t>придбаними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виготовленими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ввезеними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митну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територію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ПДВ до початку </a:t>
            </a:r>
            <a:r>
              <a:rPr lang="ru-RU" sz="1100" dirty="0" err="1" smtClean="0">
                <a:latin typeface="e-Ukraine Light" pitchFamily="50" charset="-52"/>
              </a:rPr>
              <a:t>застосування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особливостей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встанФовлених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п. 9 </a:t>
            </a:r>
            <a:r>
              <a:rPr lang="ru-RU" sz="1100" dirty="0" err="1" smtClean="0">
                <a:latin typeface="e-Ukraine Light" pitchFamily="50" charset="-52"/>
              </a:rPr>
              <a:t>підрозд</a:t>
            </a:r>
            <a:r>
              <a:rPr lang="ru-RU" sz="1100" dirty="0" smtClean="0">
                <a:latin typeface="e-Ukraine Light" pitchFamily="50" charset="-52"/>
              </a:rPr>
              <a:t>. 8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 ХХ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ПКУ,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використані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поставлені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реалізовані</a:t>
            </a:r>
            <a:r>
              <a:rPr lang="ru-RU" sz="1100" dirty="0" smtClean="0">
                <a:latin typeface="e-Ukraine Light" pitchFamily="50" charset="-52"/>
              </a:rPr>
              <a:t>) в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застосування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особливостей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встановлених</a:t>
            </a:r>
            <a:r>
              <a:rPr lang="ru-RU" sz="1100" dirty="0" smtClean="0">
                <a:latin typeface="e-Ukraine Light" pitchFamily="50" charset="-52"/>
              </a:rPr>
              <a:t> п. 9 </a:t>
            </a:r>
            <a:r>
              <a:rPr lang="ru-RU" sz="1100" dirty="0" err="1" smtClean="0">
                <a:latin typeface="e-Ukraine Light" pitchFamily="50" charset="-52"/>
              </a:rPr>
              <a:t>підрозд</a:t>
            </a:r>
            <a:r>
              <a:rPr lang="ru-RU" sz="1100" dirty="0" smtClean="0">
                <a:latin typeface="e-Ukraine Light" pitchFamily="50" charset="-52"/>
              </a:rPr>
              <a:t>. 8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 ХХ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ПКУ, </a:t>
            </a:r>
            <a:r>
              <a:rPr lang="ru-RU" sz="1100" dirty="0" err="1" smtClean="0">
                <a:latin typeface="e-Ukraine Light" pitchFamily="50" charset="-52"/>
              </a:rPr>
              <a:t>зобов’язані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пізніше</a:t>
            </a:r>
            <a:r>
              <a:rPr lang="ru-RU" sz="1100" dirty="0" smtClean="0">
                <a:latin typeface="e-Ukraine Light" pitchFamily="50" charset="-52"/>
              </a:rPr>
              <a:t> 31 </a:t>
            </a:r>
            <a:r>
              <a:rPr lang="ru-RU" sz="1100" dirty="0" err="1" smtClean="0">
                <a:latin typeface="e-Ukraine Light" pitchFamily="50" charset="-52"/>
              </a:rPr>
              <a:t>жовтня</a:t>
            </a:r>
            <a:r>
              <a:rPr lang="ru-RU" sz="1100" dirty="0" smtClean="0">
                <a:latin typeface="e-Ukraine Light" pitchFamily="50" charset="-52"/>
              </a:rPr>
              <a:t> 2023 року </a:t>
            </a:r>
            <a:r>
              <a:rPr lang="ru-RU" sz="1100" dirty="0" err="1" smtClean="0">
                <a:latin typeface="e-Ukraine Light" pitchFamily="50" charset="-52"/>
              </a:rPr>
              <a:t>нарахувати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п. 198.5 ст.198 ПКУ.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Таким </a:t>
            </a:r>
            <a:r>
              <a:rPr lang="ru-RU" sz="1100" dirty="0" smtClean="0">
                <a:latin typeface="e-Ukraine Light" pitchFamily="50" charset="-52"/>
              </a:rPr>
              <a:t>чином, </a:t>
            </a:r>
            <a:r>
              <a:rPr lang="ru-RU" sz="1100" dirty="0" err="1" smtClean="0">
                <a:latin typeface="e-Ukraine Light" pitchFamily="50" charset="-52"/>
              </a:rPr>
              <a:t>платники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до 01 </a:t>
            </a:r>
            <a:r>
              <a:rPr lang="ru-RU" sz="1100" dirty="0" err="1" smtClean="0">
                <a:latin typeface="e-Ukraine Light" pitchFamily="50" charset="-52"/>
              </a:rPr>
              <a:t>серпня</a:t>
            </a:r>
            <a:r>
              <a:rPr lang="ru-RU" sz="1100" dirty="0" smtClean="0">
                <a:latin typeface="e-Ukraine Light" pitchFamily="50" charset="-52"/>
              </a:rPr>
              <a:t> 2023 року </a:t>
            </a:r>
            <a:r>
              <a:rPr lang="ru-RU" sz="1100" dirty="0" err="1" smtClean="0">
                <a:latin typeface="e-Ukraine Light" pitchFamily="50" charset="-52"/>
              </a:rPr>
              <a:t>самостійно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відмовилися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використання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особливостей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передбачених</a:t>
            </a:r>
            <a:r>
              <a:rPr lang="ru-RU" sz="1100" dirty="0" smtClean="0">
                <a:latin typeface="e-Ukraine Light" pitchFamily="50" charset="-52"/>
              </a:rPr>
              <a:t> п. 9 </a:t>
            </a:r>
            <a:r>
              <a:rPr lang="ru-RU" sz="1100" dirty="0" err="1" smtClean="0">
                <a:latin typeface="e-Ukraine Light" pitchFamily="50" charset="-52"/>
              </a:rPr>
              <a:t>підрозд</a:t>
            </a:r>
            <a:r>
              <a:rPr lang="ru-RU" sz="1100" dirty="0" smtClean="0">
                <a:latin typeface="e-Ukraine Light" pitchFamily="50" charset="-52"/>
              </a:rPr>
              <a:t>. 8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 ХХ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ПКУ, при </a:t>
            </a:r>
            <a:r>
              <a:rPr lang="ru-RU" sz="1100" dirty="0" err="1" smtClean="0">
                <a:latin typeface="e-Ukraine Light" pitchFamily="50" charset="-52"/>
              </a:rPr>
              <a:t>нарахуванні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ПДВ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п. 198.5 ст. 198 ПКУ </a:t>
            </a:r>
            <a:r>
              <a:rPr lang="ru-RU" sz="1100" dirty="0" err="1" smtClean="0">
                <a:latin typeface="e-Ukraine Light" pitchFamily="50" charset="-52"/>
              </a:rPr>
              <a:t>використовують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норми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b="1" dirty="0" smtClean="0">
                <a:latin typeface="e-Ukraine Light" pitchFamily="50" charset="-52"/>
              </a:rPr>
              <a:t>п.п. 9.9 п. 9 </a:t>
            </a:r>
            <a:r>
              <a:rPr lang="ru-RU" sz="1100" b="1" dirty="0" err="1" smtClean="0">
                <a:latin typeface="e-Ukraine Light" pitchFamily="50" charset="-52"/>
              </a:rPr>
              <a:t>підрозд</a:t>
            </a:r>
            <a:r>
              <a:rPr lang="ru-RU" sz="1100" b="1" dirty="0" smtClean="0">
                <a:latin typeface="e-Ukraine Light" pitchFamily="50" charset="-52"/>
              </a:rPr>
              <a:t>. 8 </a:t>
            </a:r>
            <a:r>
              <a:rPr lang="ru-RU" sz="1100" b="1" dirty="0" err="1" smtClean="0">
                <a:latin typeface="e-Ukraine Light" pitchFamily="50" charset="-52"/>
              </a:rPr>
              <a:t>розд</a:t>
            </a:r>
            <a:r>
              <a:rPr lang="ru-RU" sz="1100" b="1" dirty="0" smtClean="0">
                <a:latin typeface="e-Ukraine Light" pitchFamily="50" charset="-52"/>
              </a:rPr>
              <a:t>. ХХ</a:t>
            </a:r>
            <a:r>
              <a:rPr lang="ru-RU" sz="1100" dirty="0" smtClean="0">
                <a:latin typeface="e-Ukraine Light" pitchFamily="50" charset="-52"/>
              </a:rPr>
              <a:t>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ПКУ, а </a:t>
            </a:r>
            <a:r>
              <a:rPr lang="ru-RU" sz="1100" dirty="0" err="1" smtClean="0">
                <a:latin typeface="e-Ukraine Light" pitchFamily="50" charset="-52"/>
              </a:rPr>
              <a:t>платники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реєстрацію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яких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платниками</a:t>
            </a:r>
            <a:r>
              <a:rPr lang="ru-RU" sz="1100" dirty="0" smtClean="0">
                <a:latin typeface="e-Ukraine Light" pitchFamily="50" charset="-52"/>
              </a:rPr>
              <a:t> ПДВ </a:t>
            </a:r>
            <a:r>
              <a:rPr lang="ru-RU" sz="1100" dirty="0" err="1" smtClean="0">
                <a:latin typeface="e-Ukraine Light" pitchFamily="50" charset="-52"/>
              </a:rPr>
              <a:t>було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відновлено</a:t>
            </a:r>
            <a:r>
              <a:rPr lang="ru-RU" sz="1100" b="1" dirty="0" smtClean="0">
                <a:latin typeface="e-Ukraine Light" pitchFamily="50" charset="-52"/>
              </a:rPr>
              <a:t> автоматично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01 </a:t>
            </a:r>
            <a:r>
              <a:rPr lang="ru-RU" sz="1100" dirty="0" err="1" smtClean="0">
                <a:latin typeface="e-Ukraine Light" pitchFamily="50" charset="-52"/>
              </a:rPr>
              <a:t>серпня</a:t>
            </a:r>
            <a:r>
              <a:rPr lang="ru-RU" sz="1100" dirty="0" smtClean="0">
                <a:latin typeface="e-Ukraine Light" pitchFamily="50" charset="-52"/>
              </a:rPr>
              <a:t> 2023 року, при </a:t>
            </a:r>
            <a:r>
              <a:rPr lang="ru-RU" sz="1100" dirty="0" err="1" smtClean="0">
                <a:latin typeface="e-Ukraine Light" pitchFamily="50" charset="-52"/>
              </a:rPr>
              <a:t>нарахуванні</a:t>
            </a:r>
            <a:r>
              <a:rPr lang="ru-RU" sz="1100" dirty="0" smtClean="0">
                <a:latin typeface="e-Ukraine Light" pitchFamily="50" charset="-52"/>
              </a:rPr>
              <a:t> таких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зобов’язань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застосовують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норми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b="1" dirty="0" smtClean="0">
                <a:latin typeface="e-Ukraine Light" pitchFamily="50" charset="-52"/>
              </a:rPr>
              <a:t>п.п. 91.2. п. 91підрозд. 8 </a:t>
            </a:r>
            <a:r>
              <a:rPr lang="ru-RU" sz="1100" b="1" dirty="0" err="1" smtClean="0">
                <a:latin typeface="e-Ukraine Light" pitchFamily="50" charset="-52"/>
              </a:rPr>
              <a:t>розд</a:t>
            </a:r>
            <a:r>
              <a:rPr lang="ru-RU" sz="1100" b="1" dirty="0" smtClean="0">
                <a:latin typeface="e-Ukraine Light" pitchFamily="50" charset="-52"/>
              </a:rPr>
              <a:t>. ХХ</a:t>
            </a:r>
            <a:r>
              <a:rPr lang="ru-RU" sz="1100" dirty="0" smtClean="0">
                <a:latin typeface="e-Ukraine Light" pitchFamily="50" charset="-52"/>
              </a:rPr>
              <a:t>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ПКУ. </a:t>
            </a:r>
          </a:p>
          <a:p>
            <a:pPr algn="just"/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1191</TotalTime>
  <Words>301</Words>
  <Application>Microsoft Office PowerPoint</Application>
  <PresentationFormat>Лист A4 (210x297 мм)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160</cp:revision>
  <dcterms:created xsi:type="dcterms:W3CDTF">2021-05-27T05:23:05Z</dcterms:created>
  <dcterms:modified xsi:type="dcterms:W3CDTF">2023-10-27T07:29:30Z</dcterms:modified>
</cp:coreProperties>
</file>