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1614" y="-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ax.gov.ua/data/material/000/578/694703/InfoList4_2023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8247" y="114300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267324" y="957780"/>
            <a:ext cx="4257675" cy="15465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050" b="1" dirty="0" smtClean="0">
                <a:latin typeface="e-Ukraine Light" pitchFamily="50" charset="-52"/>
              </a:rPr>
              <a:t>У </a:t>
            </a:r>
            <a:r>
              <a:rPr lang="ru-RU" sz="1050" b="1" dirty="0" err="1" smtClean="0">
                <a:latin typeface="e-Ukraine Light" pitchFamily="50" charset="-52"/>
              </a:rPr>
              <a:t>якому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звітному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періоді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покупець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має</a:t>
            </a:r>
            <a:r>
              <a:rPr lang="ru-RU" sz="1050" b="1" dirty="0" smtClean="0">
                <a:latin typeface="e-Ukraine Light" pitchFamily="50" charset="-52"/>
              </a:rPr>
              <a:t> право на </a:t>
            </a:r>
            <a:r>
              <a:rPr lang="ru-RU" sz="1050" b="1" dirty="0" err="1" smtClean="0">
                <a:latin typeface="e-Ukraine Light" pitchFamily="50" charset="-52"/>
              </a:rPr>
              <a:t>віднесення</a:t>
            </a:r>
            <a:r>
              <a:rPr lang="ru-RU" sz="1050" b="1" dirty="0" smtClean="0">
                <a:latin typeface="e-Ukraine Light" pitchFamily="50" charset="-52"/>
              </a:rPr>
              <a:t> до </a:t>
            </a:r>
            <a:r>
              <a:rPr lang="ru-RU" sz="1050" b="1" dirty="0" err="1" smtClean="0">
                <a:latin typeface="e-Ukraine Light" pitchFamily="50" charset="-52"/>
              </a:rPr>
              <a:t>податкового</a:t>
            </a:r>
            <a:r>
              <a:rPr lang="ru-RU" sz="1050" b="1" dirty="0" smtClean="0">
                <a:latin typeface="e-Ukraine Light" pitchFamily="50" charset="-52"/>
              </a:rPr>
              <a:t> кредиту </a:t>
            </a:r>
            <a:r>
              <a:rPr lang="ru-RU" sz="1050" b="1" dirty="0" err="1" smtClean="0">
                <a:latin typeface="e-Ukraine Light" pitchFamily="50" charset="-52"/>
              </a:rPr>
              <a:t>сум</a:t>
            </a:r>
            <a:r>
              <a:rPr lang="ru-RU" sz="1050" b="1" dirty="0" smtClean="0">
                <a:latin typeface="e-Ukraine Light" pitchFamily="50" charset="-52"/>
              </a:rPr>
              <a:t> ПДВ за </a:t>
            </a:r>
            <a:r>
              <a:rPr lang="ru-RU" sz="1050" b="1" dirty="0" err="1" smtClean="0">
                <a:latin typeface="e-Ukraine Light" pitchFamily="50" charset="-52"/>
              </a:rPr>
              <a:t>операціями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з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придбання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товарів</a:t>
            </a:r>
            <a:r>
              <a:rPr lang="ru-RU" sz="1050" b="1" dirty="0" smtClean="0">
                <a:latin typeface="e-Ukraine Light" pitchFamily="50" charset="-52"/>
              </a:rPr>
              <a:t>/</a:t>
            </a:r>
            <a:r>
              <a:rPr lang="ru-RU" sz="1050" b="1" dirty="0" err="1" smtClean="0">
                <a:latin typeface="e-Ukraine Light" pitchFamily="50" charset="-52"/>
              </a:rPr>
              <a:t>послуг</a:t>
            </a:r>
            <a:r>
              <a:rPr lang="ru-RU" sz="1050" b="1" dirty="0" smtClean="0">
                <a:latin typeface="e-Ukraine Light" pitchFamily="50" charset="-52"/>
              </a:rPr>
              <a:t>, </a:t>
            </a:r>
            <a:r>
              <a:rPr lang="ru-RU" sz="1050" b="1" dirty="0" err="1" smtClean="0">
                <a:latin typeface="e-Ukraine Light" pitchFamily="50" charset="-52"/>
              </a:rPr>
              <a:t>здійснених</a:t>
            </a:r>
            <a:r>
              <a:rPr lang="ru-RU" sz="1050" b="1" dirty="0" smtClean="0">
                <a:latin typeface="e-Ukraine Light" pitchFamily="50" charset="-52"/>
              </a:rPr>
              <a:t> до переходу </a:t>
            </a:r>
            <a:r>
              <a:rPr lang="ru-RU" sz="1050" b="1" dirty="0" err="1" smtClean="0">
                <a:latin typeface="e-Ukraine Light" pitchFamily="50" charset="-52"/>
              </a:rPr>
              <a:t>постачальника</a:t>
            </a:r>
            <a:r>
              <a:rPr lang="ru-RU" sz="1050" b="1" dirty="0" smtClean="0">
                <a:latin typeface="e-Ukraine Light" pitchFamily="50" charset="-52"/>
              </a:rPr>
              <a:t> на </a:t>
            </a:r>
            <a:r>
              <a:rPr lang="ru-RU" sz="1050" b="1" dirty="0" err="1" smtClean="0">
                <a:latin typeface="e-Ukraine Light" pitchFamily="50" charset="-52"/>
              </a:rPr>
              <a:t>спрощену</a:t>
            </a:r>
            <a:r>
              <a:rPr lang="ru-RU" sz="1050" b="1" dirty="0" smtClean="0">
                <a:latin typeface="e-Ukraine Light" pitchFamily="50" charset="-52"/>
              </a:rPr>
              <a:t> систему </a:t>
            </a:r>
            <a:r>
              <a:rPr lang="ru-RU" sz="1050" b="1" dirty="0" err="1" smtClean="0">
                <a:latin typeface="e-Ukraine Light" pitchFamily="50" charset="-52"/>
              </a:rPr>
              <a:t>з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особливостями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оподаткування</a:t>
            </a:r>
            <a:r>
              <a:rPr lang="ru-RU" sz="1050" b="1" dirty="0" smtClean="0">
                <a:latin typeface="e-Ukraine Light" pitchFamily="50" charset="-52"/>
              </a:rPr>
              <a:t> та </a:t>
            </a:r>
            <a:r>
              <a:rPr lang="ru-RU" sz="1050" b="1" dirty="0" err="1" smtClean="0">
                <a:latin typeface="e-Ukraine Light" pitchFamily="50" charset="-52"/>
              </a:rPr>
              <a:t>зареєстрованими</a:t>
            </a:r>
            <a:r>
              <a:rPr lang="ru-RU" sz="1050" b="1" dirty="0" smtClean="0">
                <a:latin typeface="e-Ukraine Light" pitchFamily="50" charset="-52"/>
              </a:rPr>
              <a:t> в ЄРПН </a:t>
            </a:r>
            <a:r>
              <a:rPr lang="ru-RU" sz="1050" b="1" dirty="0" err="1" smtClean="0">
                <a:latin typeface="e-Ukraine Light" pitchFamily="50" charset="-52"/>
              </a:rPr>
              <a:t>після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відновлення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реєстрації</a:t>
            </a:r>
            <a:r>
              <a:rPr lang="ru-RU" sz="1050" b="1" dirty="0" smtClean="0">
                <a:latin typeface="e-Ukraine Light" pitchFamily="50" charset="-52"/>
              </a:rPr>
              <a:t>  </a:t>
            </a:r>
            <a:r>
              <a:rPr lang="ru-RU" sz="1050" b="1" dirty="0" err="1" smtClean="0">
                <a:latin typeface="e-Ukraine Light" pitchFamily="50" charset="-52"/>
              </a:rPr>
              <a:t>постачальника</a:t>
            </a:r>
            <a:r>
              <a:rPr lang="ru-RU" sz="1050" b="1" dirty="0" smtClean="0">
                <a:latin typeface="e-Ukraine Light" pitchFamily="50" charset="-52"/>
              </a:rPr>
              <a:t> </a:t>
            </a:r>
            <a:r>
              <a:rPr lang="ru-RU" sz="1050" b="1" dirty="0" err="1" smtClean="0">
                <a:latin typeface="e-Ukraine Light" pitchFamily="50" charset="-52"/>
              </a:rPr>
              <a:t>платником</a:t>
            </a:r>
            <a:r>
              <a:rPr lang="ru-RU" sz="1050" b="1" dirty="0" smtClean="0">
                <a:latin typeface="e-Ukraine Light" pitchFamily="50" charset="-52"/>
              </a:rPr>
              <a:t> ПДВ</a:t>
            </a:r>
          </a:p>
          <a:p>
            <a:pPr algn="ctr"/>
            <a:endParaRPr lang="ru-RU" sz="105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жовтень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68578" y="117828"/>
            <a:ext cx="4749165" cy="6781800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72050" y="76200"/>
            <a:ext cx="4806790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3826" y="287866"/>
            <a:ext cx="461962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 smtClean="0">
                <a:latin typeface="e-Ukraine Light" pitchFamily="50" charset="-52"/>
              </a:rPr>
              <a:t>	</a:t>
            </a:r>
            <a:r>
              <a:rPr lang="ru-RU" sz="1250" dirty="0" smtClean="0">
                <a:latin typeface="e-Ukraine Light" pitchFamily="50" charset="-52"/>
              </a:rPr>
              <a:t>Головне </a:t>
            </a:r>
            <a:r>
              <a:rPr lang="ru-RU" sz="1250" dirty="0" err="1" smtClean="0">
                <a:latin typeface="e-Ukraine Light" pitchFamily="50" charset="-52"/>
              </a:rPr>
              <a:t>управління</a:t>
            </a:r>
            <a:r>
              <a:rPr lang="ru-RU" sz="1250" dirty="0" smtClean="0">
                <a:latin typeface="e-Ukraine Light" pitchFamily="50" charset="-52"/>
              </a:rPr>
              <a:t> ДПС у м. </a:t>
            </a:r>
            <a:r>
              <a:rPr lang="ru-RU" sz="1250" dirty="0" err="1" smtClean="0">
                <a:latin typeface="e-Ukraine Light" pitchFamily="50" charset="-52"/>
              </a:rPr>
              <a:t>Києві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повідомляє</a:t>
            </a:r>
            <a:r>
              <a:rPr lang="ru-RU" sz="1250" dirty="0" smtClean="0">
                <a:latin typeface="e-Ukraine Light" pitchFamily="50" charset="-52"/>
              </a:rPr>
              <a:t>, </a:t>
            </a:r>
            <a:r>
              <a:rPr lang="ru-RU" sz="1250" dirty="0" err="1" smtClean="0">
                <a:latin typeface="e-Ukraine Light" pitchFamily="50" charset="-52"/>
              </a:rPr>
              <a:t>що</a:t>
            </a:r>
            <a:r>
              <a:rPr lang="ru-RU" sz="1250" dirty="0" smtClean="0">
                <a:latin typeface="e-Ukraine Light" pitchFamily="50" charset="-52"/>
              </a:rPr>
              <a:t> у </a:t>
            </a:r>
            <a:r>
              <a:rPr lang="ru-RU" sz="1250" dirty="0" err="1" smtClean="0">
                <a:latin typeface="e-Ukraine Light" pitchFamily="50" charset="-52"/>
              </a:rPr>
              <a:t>випадку</a:t>
            </a:r>
            <a:r>
              <a:rPr lang="ru-RU" sz="1250" dirty="0" smtClean="0">
                <a:latin typeface="e-Ukraine Light" pitchFamily="50" charset="-52"/>
              </a:rPr>
              <a:t>, </a:t>
            </a:r>
            <a:r>
              <a:rPr lang="ru-RU" sz="1250" dirty="0" err="1" smtClean="0">
                <a:latin typeface="e-Ukraine Light" pitchFamily="50" charset="-52"/>
              </a:rPr>
              <a:t>якщо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постачальник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зареєстрував</a:t>
            </a:r>
            <a:r>
              <a:rPr lang="ru-RU" sz="1250" dirty="0" smtClean="0">
                <a:latin typeface="e-Ukraine Light" pitchFamily="50" charset="-52"/>
              </a:rPr>
              <a:t> в ЄРПН </a:t>
            </a:r>
            <a:r>
              <a:rPr lang="ru-RU" sz="1250" dirty="0" err="1" smtClean="0">
                <a:latin typeface="e-Ukraine Light" pitchFamily="50" charset="-52"/>
              </a:rPr>
              <a:t>такі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податкові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накладні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протягом</a:t>
            </a:r>
            <a:r>
              <a:rPr lang="ru-RU" sz="1250" dirty="0" smtClean="0">
                <a:latin typeface="e-Ukraine Light" pitchFamily="50" charset="-52"/>
              </a:rPr>
              <a:t> 60 </a:t>
            </a:r>
            <a:r>
              <a:rPr lang="ru-RU" sz="1250" dirty="0" err="1" smtClean="0">
                <a:latin typeface="e-Ukraine Light" pitchFamily="50" charset="-52"/>
              </a:rPr>
              <a:t>календарних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днів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з</a:t>
            </a:r>
            <a:r>
              <a:rPr lang="ru-RU" sz="1250" dirty="0" smtClean="0">
                <a:latin typeface="e-Ukraine Light" pitchFamily="50" charset="-52"/>
              </a:rPr>
              <a:t> дня </a:t>
            </a:r>
            <a:r>
              <a:rPr lang="ru-RU" sz="1250" dirty="0" err="1" smtClean="0">
                <a:latin typeface="e-Ukraine Light" pitchFamily="50" charset="-52"/>
              </a:rPr>
              <a:t>відновлення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реєстрації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платником</a:t>
            </a:r>
            <a:r>
              <a:rPr lang="ru-RU" sz="1250" dirty="0" smtClean="0">
                <a:latin typeface="e-Ukraine Light" pitchFamily="50" charset="-52"/>
              </a:rPr>
              <a:t> ПДВ, то </a:t>
            </a:r>
            <a:r>
              <a:rPr lang="ru-RU" sz="1250" dirty="0" err="1" smtClean="0">
                <a:latin typeface="e-Ukraine Light" pitchFamily="50" charset="-52"/>
              </a:rPr>
              <a:t>покупець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отримує</a:t>
            </a:r>
            <a:r>
              <a:rPr lang="ru-RU" sz="1250" dirty="0" smtClean="0">
                <a:latin typeface="e-Ukraine Light" pitchFamily="50" charset="-52"/>
              </a:rPr>
              <a:t> право на </a:t>
            </a:r>
            <a:r>
              <a:rPr lang="ru-RU" sz="1250" dirty="0" err="1" smtClean="0">
                <a:latin typeface="e-Ukraine Light" pitchFamily="50" charset="-52"/>
              </a:rPr>
              <a:t>податковий</a:t>
            </a:r>
            <a:r>
              <a:rPr lang="ru-RU" sz="1250" dirty="0" smtClean="0">
                <a:latin typeface="e-Ukraine Light" pitchFamily="50" charset="-52"/>
              </a:rPr>
              <a:t> кредит у тому </a:t>
            </a:r>
            <a:r>
              <a:rPr lang="ru-RU" sz="1250" dirty="0" err="1" smtClean="0">
                <a:latin typeface="e-Ukraine Light" pitchFamily="50" charset="-52"/>
              </a:rPr>
              <a:t>звітному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періоді</a:t>
            </a:r>
            <a:r>
              <a:rPr lang="ru-RU" sz="1250" dirty="0" smtClean="0">
                <a:latin typeface="e-Ukraine Light" pitchFamily="50" charset="-52"/>
              </a:rPr>
              <a:t>, у </a:t>
            </a:r>
            <a:r>
              <a:rPr lang="ru-RU" sz="1250" dirty="0" err="1" smtClean="0">
                <a:latin typeface="e-Ukraine Light" pitchFamily="50" charset="-52"/>
              </a:rPr>
              <a:t>якому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була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здійснена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операція</a:t>
            </a:r>
            <a:r>
              <a:rPr lang="ru-RU" sz="1250" dirty="0" smtClean="0">
                <a:latin typeface="e-Ukraine Light" pitchFamily="50" charset="-52"/>
              </a:rPr>
              <a:t> та </a:t>
            </a:r>
            <a:r>
              <a:rPr lang="ru-RU" sz="1250" dirty="0" err="1" smtClean="0">
                <a:latin typeface="e-Ukraine Light" pitchFamily="50" charset="-52"/>
              </a:rPr>
              <a:t>відповідно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була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складена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податкова</a:t>
            </a:r>
            <a:r>
              <a:rPr lang="ru-RU" sz="1250" dirty="0" smtClean="0">
                <a:latin typeface="e-Ukraine Light" pitchFamily="50" charset="-52"/>
              </a:rPr>
              <a:t> накладна.  </a:t>
            </a:r>
          </a:p>
          <a:p>
            <a:pPr algn="just"/>
            <a:r>
              <a:rPr lang="ru-RU" sz="1250" dirty="0" smtClean="0">
                <a:latin typeface="e-Ukraine Light" pitchFamily="50" charset="-52"/>
              </a:rPr>
              <a:t>У </a:t>
            </a:r>
            <a:r>
              <a:rPr lang="ru-RU" sz="1250" dirty="0" err="1" smtClean="0">
                <a:latin typeface="e-Ukraine Light" pitchFamily="50" charset="-52"/>
              </a:rPr>
              <a:t>даному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випадку</a:t>
            </a:r>
            <a:r>
              <a:rPr lang="ru-RU" sz="1250" dirty="0" smtClean="0">
                <a:latin typeface="e-Ukraine Light" pitchFamily="50" charset="-52"/>
              </a:rPr>
              <a:t>, </a:t>
            </a:r>
            <a:r>
              <a:rPr lang="ru-RU" sz="1250" dirty="0" err="1" smtClean="0">
                <a:latin typeface="e-Ukraine Light" pitchFamily="50" charset="-52"/>
              </a:rPr>
              <a:t>якщо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покупець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сформував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податковий</a:t>
            </a:r>
            <a:r>
              <a:rPr lang="ru-RU" sz="1250" dirty="0" smtClean="0">
                <a:latin typeface="e-Ukraine Light" pitchFamily="50" charset="-52"/>
              </a:rPr>
              <a:t> кредит у </a:t>
            </a:r>
            <a:r>
              <a:rPr lang="ru-RU" sz="1250" dirty="0" err="1" smtClean="0">
                <a:latin typeface="e-Ukraine Light" pitchFamily="50" charset="-52"/>
              </a:rPr>
              <a:t>звітному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періоді</a:t>
            </a:r>
            <a:r>
              <a:rPr lang="ru-RU" sz="1250" dirty="0" smtClean="0">
                <a:latin typeface="e-Ukraine Light" pitchFamily="50" charset="-52"/>
              </a:rPr>
              <a:t>, </a:t>
            </a:r>
            <a:r>
              <a:rPr lang="ru-RU" sz="1250" dirty="0" err="1" smtClean="0">
                <a:latin typeface="e-Ukraine Light" pitchFamily="50" charset="-52"/>
              </a:rPr>
              <a:t>у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якому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було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придбано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товари</a:t>
            </a:r>
            <a:r>
              <a:rPr lang="ru-RU" sz="1250" dirty="0" smtClean="0">
                <a:latin typeface="e-Ukraine Light" pitchFamily="50" charset="-52"/>
              </a:rPr>
              <a:t>/</a:t>
            </a:r>
            <a:r>
              <a:rPr lang="ru-RU" sz="1250" dirty="0" err="1" smtClean="0">
                <a:latin typeface="e-Ukraine Light" pitchFamily="50" charset="-52"/>
              </a:rPr>
              <a:t>послуги</a:t>
            </a:r>
            <a:r>
              <a:rPr lang="ru-RU" sz="1250" dirty="0" smtClean="0">
                <a:latin typeface="e-Ukraine Light" pitchFamily="50" charset="-52"/>
              </a:rPr>
              <a:t>, </a:t>
            </a:r>
            <a:r>
              <a:rPr lang="ru-RU" sz="1250" dirty="0" err="1" smtClean="0">
                <a:latin typeface="e-Ukraine Light" pitchFamily="50" charset="-52"/>
              </a:rPr>
              <a:t>необоротні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активи</a:t>
            </a:r>
            <a:r>
              <a:rPr lang="ru-RU" sz="1250" dirty="0" smtClean="0">
                <a:latin typeface="e-Ukraine Light" pitchFamily="50" charset="-52"/>
              </a:rPr>
              <a:t>, на </a:t>
            </a:r>
            <a:r>
              <a:rPr lang="ru-RU" sz="1250" dirty="0" err="1" smtClean="0">
                <a:latin typeface="e-Ukraine Light" pitchFamily="50" charset="-52"/>
              </a:rPr>
              <a:t>підставі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первинних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документів</a:t>
            </a:r>
            <a:r>
              <a:rPr lang="ru-RU" sz="1250" dirty="0" smtClean="0">
                <a:latin typeface="e-Ukraine Light" pitchFamily="50" charset="-52"/>
              </a:rPr>
              <a:t>, то </a:t>
            </a:r>
            <a:r>
              <a:rPr lang="ru-RU" sz="1250" dirty="0" err="1" smtClean="0">
                <a:latin typeface="e-Ukraine Light" pitchFamily="50" charset="-52"/>
              </a:rPr>
              <a:t>такий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податковий</a:t>
            </a:r>
            <a:r>
              <a:rPr lang="ru-RU" sz="1250" dirty="0" smtClean="0">
                <a:latin typeface="e-Ukraine Light" pitchFamily="50" charset="-52"/>
              </a:rPr>
              <a:t> кредит </a:t>
            </a:r>
            <a:r>
              <a:rPr lang="ru-RU" sz="1250" dirty="0" err="1" smtClean="0">
                <a:latin typeface="e-Ukraine Light" pitchFamily="50" charset="-52"/>
              </a:rPr>
              <a:t>коригувати</a:t>
            </a:r>
            <a:r>
              <a:rPr lang="ru-RU" sz="1250" dirty="0" smtClean="0">
                <a:latin typeface="e-Ukraine Light" pitchFamily="50" charset="-52"/>
              </a:rPr>
              <a:t> не </a:t>
            </a:r>
            <a:r>
              <a:rPr lang="ru-RU" sz="1250" dirty="0" err="1" smtClean="0">
                <a:latin typeface="e-Ukraine Light" pitchFamily="50" charset="-52"/>
              </a:rPr>
              <a:t>потрібно</a:t>
            </a:r>
            <a:r>
              <a:rPr lang="ru-RU" sz="1250" dirty="0" smtClean="0">
                <a:latin typeface="e-Ukraine Light" pitchFamily="50" charset="-52"/>
              </a:rPr>
              <a:t> (</a:t>
            </a:r>
            <a:r>
              <a:rPr lang="ru-RU" sz="1250" dirty="0" err="1" smtClean="0">
                <a:latin typeface="e-Ukraine Light" pitchFamily="50" charset="-52"/>
              </a:rPr>
              <a:t>пп</a:t>
            </a:r>
            <a:r>
              <a:rPr lang="ru-RU" sz="1250" dirty="0" smtClean="0">
                <a:latin typeface="e-Ukraine Light" pitchFamily="50" charset="-52"/>
              </a:rPr>
              <a:t>. 69.1 прим. 1, </a:t>
            </a:r>
            <a:r>
              <a:rPr lang="ru-RU" sz="1250" dirty="0" err="1" smtClean="0">
                <a:latin typeface="e-Ukraine Light" pitchFamily="50" charset="-52"/>
              </a:rPr>
              <a:t>пп</a:t>
            </a:r>
            <a:r>
              <a:rPr lang="ru-RU" sz="1250" dirty="0" smtClean="0">
                <a:latin typeface="e-Ukraine Light" pitchFamily="50" charset="-52"/>
              </a:rPr>
              <a:t>. 69.39 п. 69 </a:t>
            </a:r>
            <a:r>
              <a:rPr lang="ru-RU" sz="1250" dirty="0" err="1" smtClean="0">
                <a:latin typeface="e-Ukraine Light" pitchFamily="50" charset="-52"/>
              </a:rPr>
              <a:t>підрозд</a:t>
            </a:r>
            <a:r>
              <a:rPr lang="ru-RU" sz="1250" dirty="0" smtClean="0">
                <a:latin typeface="e-Ukraine Light" pitchFamily="50" charset="-52"/>
              </a:rPr>
              <a:t>. 10 </a:t>
            </a:r>
            <a:r>
              <a:rPr lang="ru-RU" sz="1250" dirty="0" err="1" smtClean="0">
                <a:latin typeface="e-Ukraine Light" pitchFamily="50" charset="-52"/>
              </a:rPr>
              <a:t>розд</a:t>
            </a:r>
            <a:r>
              <a:rPr lang="ru-RU" sz="1250" dirty="0" smtClean="0">
                <a:latin typeface="e-Ukraine Light" pitchFamily="50" charset="-52"/>
              </a:rPr>
              <a:t>. ХХ «</a:t>
            </a:r>
            <a:r>
              <a:rPr lang="ru-RU" sz="1250" dirty="0" err="1" smtClean="0">
                <a:latin typeface="e-Ukraine Light" pitchFamily="50" charset="-52"/>
              </a:rPr>
              <a:t>Перехідні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положення</a:t>
            </a:r>
            <a:r>
              <a:rPr lang="ru-RU" sz="1250" dirty="0" smtClean="0">
                <a:latin typeface="e-Ukraine Light" pitchFamily="50" charset="-52"/>
              </a:rPr>
              <a:t>» </a:t>
            </a:r>
            <a:r>
              <a:rPr lang="ru-RU" sz="1250" dirty="0" err="1" smtClean="0">
                <a:latin typeface="e-Ukraine Light" pitchFamily="50" charset="-52"/>
              </a:rPr>
              <a:t>Податкового</a:t>
            </a:r>
            <a:r>
              <a:rPr lang="ru-RU" sz="1250" dirty="0" smtClean="0">
                <a:latin typeface="e-Ukraine Light" pitchFamily="50" charset="-52"/>
              </a:rPr>
              <a:t> кодексу </a:t>
            </a:r>
            <a:r>
              <a:rPr lang="ru-RU" sz="1250" dirty="0" err="1" smtClean="0">
                <a:latin typeface="e-Ukraine Light" pitchFamily="50" charset="-52"/>
              </a:rPr>
              <a:t>України</a:t>
            </a:r>
            <a:r>
              <a:rPr lang="ru-RU" sz="125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250" dirty="0" smtClean="0">
                <a:latin typeface="e-Ukraine Light" pitchFamily="50" charset="-52"/>
              </a:rPr>
              <a:t>	</a:t>
            </a:r>
            <a:r>
              <a:rPr lang="ru-RU" sz="1250" dirty="0" err="1" smtClean="0">
                <a:latin typeface="e-Ukraine Light" pitchFamily="50" charset="-52"/>
              </a:rPr>
              <a:t>Водночас</a:t>
            </a:r>
            <a:r>
              <a:rPr lang="ru-RU" sz="1250" dirty="0" smtClean="0">
                <a:latin typeface="e-Ukraine Light" pitchFamily="50" charset="-52"/>
              </a:rPr>
              <a:t>, </a:t>
            </a:r>
            <a:r>
              <a:rPr lang="ru-RU" sz="1250" dirty="0" err="1" smtClean="0">
                <a:latin typeface="e-Ukraine Light" pitchFamily="50" charset="-52"/>
              </a:rPr>
              <a:t>якщо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постачальник</a:t>
            </a:r>
            <a:r>
              <a:rPr lang="ru-RU" sz="1250" dirty="0" smtClean="0">
                <a:latin typeface="e-Ukraine Light" pitchFamily="50" charset="-52"/>
              </a:rPr>
              <a:t> не </a:t>
            </a:r>
            <a:r>
              <a:rPr lang="ru-RU" sz="1250" dirty="0" err="1" smtClean="0">
                <a:latin typeface="e-Ukraine Light" pitchFamily="50" charset="-52"/>
              </a:rPr>
              <a:t>зареєстрував</a:t>
            </a:r>
            <a:r>
              <a:rPr lang="ru-RU" sz="1250" dirty="0" smtClean="0">
                <a:latin typeface="e-Ukraine Light" pitchFamily="50" charset="-52"/>
              </a:rPr>
              <a:t> в ЄРПН </a:t>
            </a:r>
            <a:r>
              <a:rPr lang="ru-RU" sz="1250" dirty="0" err="1" smtClean="0">
                <a:latin typeface="e-Ukraine Light" pitchFamily="50" charset="-52"/>
              </a:rPr>
              <a:t>такі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податкові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накладні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протягом</a:t>
            </a:r>
            <a:r>
              <a:rPr lang="ru-RU" sz="1250" dirty="0" smtClean="0">
                <a:latin typeface="e-Ukraine Light" pitchFamily="50" charset="-52"/>
              </a:rPr>
              <a:t> 60 </a:t>
            </a:r>
            <a:r>
              <a:rPr lang="ru-RU" sz="1250" dirty="0" err="1" smtClean="0">
                <a:latin typeface="e-Ukraine Light" pitchFamily="50" charset="-52"/>
              </a:rPr>
              <a:t>календарних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днів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з</a:t>
            </a:r>
            <a:r>
              <a:rPr lang="ru-RU" sz="1250" dirty="0" smtClean="0">
                <a:latin typeface="e-Ukraine Light" pitchFamily="50" charset="-52"/>
              </a:rPr>
              <a:t> дня </a:t>
            </a:r>
            <a:r>
              <a:rPr lang="ru-RU" sz="1250" dirty="0" err="1" smtClean="0">
                <a:latin typeface="e-Ukraine Light" pitchFamily="50" charset="-52"/>
              </a:rPr>
              <a:t>відновлення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реєстрації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платником</a:t>
            </a:r>
            <a:r>
              <a:rPr lang="ru-RU" sz="1250" dirty="0" smtClean="0">
                <a:latin typeface="e-Ukraine Light" pitchFamily="50" charset="-52"/>
              </a:rPr>
              <a:t> ПДВ, то </a:t>
            </a:r>
            <a:r>
              <a:rPr lang="ru-RU" sz="1250" dirty="0" err="1" smtClean="0">
                <a:latin typeface="e-Ukraine Light" pitchFamily="50" charset="-52"/>
              </a:rPr>
              <a:t>покупець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втрачає</a:t>
            </a:r>
            <a:r>
              <a:rPr lang="ru-RU" sz="1250" dirty="0" smtClean="0">
                <a:latin typeface="e-Ukraine Light" pitchFamily="50" charset="-52"/>
              </a:rPr>
              <a:t> право на </a:t>
            </a:r>
            <a:r>
              <a:rPr lang="ru-RU" sz="1250" dirty="0" err="1" smtClean="0">
                <a:latin typeface="e-Ukraine Light" pitchFamily="50" charset="-52"/>
              </a:rPr>
              <a:t>податковий</a:t>
            </a:r>
            <a:r>
              <a:rPr lang="ru-RU" sz="1250" dirty="0" smtClean="0">
                <a:latin typeface="e-Ukraine Light" pitchFamily="50" charset="-52"/>
              </a:rPr>
              <a:t> кредит, </a:t>
            </a:r>
            <a:r>
              <a:rPr lang="ru-RU" sz="1250" dirty="0" err="1" smtClean="0">
                <a:latin typeface="e-Ukraine Light" pitchFamily="50" charset="-52"/>
              </a:rPr>
              <a:t>сформований</a:t>
            </a:r>
            <a:r>
              <a:rPr lang="ru-RU" sz="1250" dirty="0" smtClean="0">
                <a:latin typeface="e-Ukraine Light" pitchFamily="50" charset="-52"/>
              </a:rPr>
              <a:t> на </a:t>
            </a:r>
            <a:r>
              <a:rPr lang="ru-RU" sz="1250" dirty="0" err="1" smtClean="0">
                <a:latin typeface="e-Ukraine Light" pitchFamily="50" charset="-52"/>
              </a:rPr>
              <a:t>підставі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первинних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документів</a:t>
            </a:r>
            <a:r>
              <a:rPr lang="ru-RU" sz="1250" dirty="0" smtClean="0">
                <a:latin typeface="e-Ukraine Light" pitchFamily="50" charset="-52"/>
              </a:rPr>
              <a:t> за </a:t>
            </a:r>
            <a:r>
              <a:rPr lang="ru-RU" sz="1250" dirty="0" err="1" smtClean="0">
                <a:latin typeface="e-Ukraine Light" pitchFamily="50" charset="-52"/>
              </a:rPr>
              <a:t>відповідними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операціями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з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придбання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товарів</a:t>
            </a:r>
            <a:r>
              <a:rPr lang="ru-RU" sz="1250" dirty="0" smtClean="0">
                <a:latin typeface="e-Ukraine Light" pitchFamily="50" charset="-52"/>
              </a:rPr>
              <a:t>/</a:t>
            </a:r>
            <a:r>
              <a:rPr lang="ru-RU" sz="1250" dirty="0" err="1" smtClean="0">
                <a:latin typeface="e-Ukraine Light" pitchFamily="50" charset="-52"/>
              </a:rPr>
              <a:t>послуг</a:t>
            </a:r>
            <a:r>
              <a:rPr lang="ru-RU" sz="1250" dirty="0" smtClean="0">
                <a:latin typeface="e-Ukraine Light" pitchFamily="50" charset="-52"/>
              </a:rPr>
              <a:t> у такого </a:t>
            </a:r>
            <a:r>
              <a:rPr lang="ru-RU" sz="1250" dirty="0" err="1" smtClean="0">
                <a:latin typeface="e-Ukraine Light" pitchFamily="50" charset="-52"/>
              </a:rPr>
              <a:t>постачальника</a:t>
            </a:r>
            <a:r>
              <a:rPr lang="ru-RU" sz="1250" dirty="0" smtClean="0">
                <a:latin typeface="e-Ukraine Light" pitchFamily="50" charset="-52"/>
              </a:rPr>
              <a:t>. </a:t>
            </a:r>
            <a:r>
              <a:rPr lang="ru-RU" sz="1250" dirty="0" err="1" smtClean="0">
                <a:latin typeface="e-Ukraine Light" pitchFamily="50" charset="-52"/>
              </a:rPr>
              <a:t>Такий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податковий</a:t>
            </a:r>
            <a:r>
              <a:rPr lang="ru-RU" sz="1250" dirty="0" smtClean="0">
                <a:latin typeface="e-Ukraine Light" pitchFamily="50" charset="-52"/>
              </a:rPr>
              <a:t> кредит </a:t>
            </a:r>
            <a:r>
              <a:rPr lang="ru-RU" sz="1250" dirty="0" err="1" smtClean="0">
                <a:latin typeface="e-Ukraine Light" pitchFamily="50" charset="-52"/>
              </a:rPr>
              <a:t>має</a:t>
            </a:r>
            <a:r>
              <a:rPr lang="ru-RU" sz="1250" dirty="0" smtClean="0">
                <a:latin typeface="e-Ukraine Light" pitchFamily="50" charset="-52"/>
              </a:rPr>
              <a:t> бути </a:t>
            </a:r>
            <a:r>
              <a:rPr lang="ru-RU" sz="1250" dirty="0" err="1" smtClean="0">
                <a:latin typeface="e-Ukraine Light" pitchFamily="50" charset="-52"/>
              </a:rPr>
              <a:t>зменшений</a:t>
            </a:r>
            <a:r>
              <a:rPr lang="ru-RU" sz="1250" dirty="0" smtClean="0">
                <a:latin typeface="e-Ukraine Light" pitchFamily="50" charset="-52"/>
              </a:rPr>
              <a:t> шляхом </a:t>
            </a:r>
            <a:r>
              <a:rPr lang="ru-RU" sz="1250" dirty="0" err="1" smtClean="0">
                <a:latin typeface="e-Ukraine Light" pitchFamily="50" charset="-52"/>
              </a:rPr>
              <a:t>подання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уточнюючих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розрахунків</a:t>
            </a:r>
            <a:r>
              <a:rPr lang="ru-RU" sz="1250" dirty="0" smtClean="0">
                <a:latin typeface="e-Ukraine Light" pitchFamily="50" charset="-52"/>
              </a:rPr>
              <a:t> до </a:t>
            </a:r>
            <a:r>
              <a:rPr lang="ru-RU" sz="1250" dirty="0" err="1" smtClean="0">
                <a:latin typeface="e-Ukraine Light" pitchFamily="50" charset="-52"/>
              </a:rPr>
              <a:t>податкових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декларацій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з</a:t>
            </a:r>
            <a:r>
              <a:rPr lang="ru-RU" sz="1250" dirty="0" smtClean="0">
                <a:latin typeface="e-Ukraine Light" pitchFamily="50" charset="-52"/>
              </a:rPr>
              <a:t> ПДВ за </a:t>
            </a:r>
            <a:r>
              <a:rPr lang="ru-RU" sz="1250" dirty="0" err="1" smtClean="0">
                <a:latin typeface="e-Ukraine Light" pitchFamily="50" charset="-52"/>
              </a:rPr>
              <a:t>відповідні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звітні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періоди</a:t>
            </a:r>
            <a:r>
              <a:rPr lang="ru-RU" sz="1250" dirty="0" smtClean="0">
                <a:latin typeface="e-Ukraine Light" pitchFamily="50" charset="-52"/>
              </a:rPr>
              <a:t>. Право на </a:t>
            </a:r>
            <a:r>
              <a:rPr lang="ru-RU" sz="1250" dirty="0" err="1" smtClean="0">
                <a:latin typeface="e-Ukraine Light" pitchFamily="50" charset="-52"/>
              </a:rPr>
              <a:t>такий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податковий</a:t>
            </a:r>
            <a:r>
              <a:rPr lang="ru-RU" sz="1250" dirty="0" smtClean="0">
                <a:latin typeface="e-Ukraine Light" pitchFamily="50" charset="-52"/>
              </a:rPr>
              <a:t> кредит </a:t>
            </a:r>
            <a:r>
              <a:rPr lang="ru-RU" sz="1250" dirty="0" err="1" smtClean="0">
                <a:latin typeface="e-Ukraine Light" pitchFamily="50" charset="-52"/>
              </a:rPr>
              <a:t>поновлюється</a:t>
            </a:r>
            <a:r>
              <a:rPr lang="ru-RU" sz="1250" dirty="0" smtClean="0">
                <a:latin typeface="e-Ukraine Light" pitchFamily="50" charset="-52"/>
              </a:rPr>
              <a:t> у </a:t>
            </a:r>
            <a:r>
              <a:rPr lang="ru-RU" sz="1250" dirty="0" err="1" smtClean="0">
                <a:latin typeface="e-Ukraine Light" pitchFamily="50" charset="-52"/>
              </a:rPr>
              <a:t>періоді</a:t>
            </a:r>
            <a:r>
              <a:rPr lang="ru-RU" sz="1250" dirty="0" smtClean="0">
                <a:latin typeface="e-Ukraine Light" pitchFamily="50" charset="-52"/>
              </a:rPr>
              <a:t>, коли </a:t>
            </a:r>
            <a:r>
              <a:rPr lang="ru-RU" sz="1250" dirty="0" err="1" smtClean="0">
                <a:latin typeface="e-Ukraine Light" pitchFamily="50" charset="-52"/>
              </a:rPr>
              <a:t>відповідні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податкові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накладні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будуть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зареєстровані</a:t>
            </a:r>
            <a:r>
              <a:rPr lang="ru-RU" sz="1250" dirty="0" smtClean="0">
                <a:latin typeface="e-Ukraine Light" pitchFamily="50" charset="-52"/>
              </a:rPr>
              <a:t> в ЄРПН </a:t>
            </a:r>
            <a:r>
              <a:rPr lang="ru-RU" sz="1250" dirty="0" err="1" smtClean="0">
                <a:latin typeface="e-Ukraine Light" pitchFamily="50" charset="-52"/>
              </a:rPr>
              <a:t>постачальником</a:t>
            </a:r>
            <a:r>
              <a:rPr lang="ru-RU" sz="1250" dirty="0" smtClean="0">
                <a:latin typeface="e-Ukraine Light" pitchFamily="50" charset="-52"/>
              </a:rPr>
              <a:t> – особою, </a:t>
            </a:r>
            <a:r>
              <a:rPr lang="ru-RU" sz="1250" dirty="0" err="1" smtClean="0">
                <a:latin typeface="e-Ukraine Light" pitchFamily="50" charset="-52"/>
              </a:rPr>
              <a:t>реєстрація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платником</a:t>
            </a:r>
            <a:r>
              <a:rPr lang="ru-RU" sz="1250" dirty="0" smtClean="0">
                <a:latin typeface="e-Ukraine Light" pitchFamily="50" charset="-52"/>
              </a:rPr>
              <a:t> ПДВ </a:t>
            </a:r>
            <a:r>
              <a:rPr lang="ru-RU" sz="1250" dirty="0" err="1" smtClean="0">
                <a:latin typeface="e-Ukraine Light" pitchFamily="50" charset="-52"/>
              </a:rPr>
              <a:t>якого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відновлена</a:t>
            </a:r>
            <a:r>
              <a:rPr lang="ru-RU" sz="1250" dirty="0" smtClean="0">
                <a:latin typeface="e-Ukraine Light" pitchFamily="50" charset="-52"/>
              </a:rPr>
              <a:t>.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71475" y="59055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10150" y="287867"/>
            <a:ext cx="4686298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50" dirty="0" err="1" smtClean="0">
                <a:latin typeface="e-Ukraine Light" pitchFamily="50" charset="-52"/>
              </a:rPr>
              <a:t>Звертаємо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увагу</a:t>
            </a:r>
            <a:r>
              <a:rPr lang="ru-RU" sz="1250" dirty="0" smtClean="0">
                <a:latin typeface="e-Ukraine Light" pitchFamily="50" charset="-52"/>
              </a:rPr>
              <a:t>, </a:t>
            </a:r>
            <a:r>
              <a:rPr lang="ru-RU" sz="1250" dirty="0" err="1" smtClean="0">
                <a:latin typeface="e-Ukraine Light" pitchFamily="50" charset="-52"/>
              </a:rPr>
              <a:t>що</a:t>
            </a:r>
            <a:r>
              <a:rPr lang="ru-RU" sz="1250" dirty="0" smtClean="0">
                <a:latin typeface="e-Ukraine Light" pitchFamily="50" charset="-52"/>
              </a:rPr>
              <a:t> детально </a:t>
            </a:r>
            <a:r>
              <a:rPr lang="ru-RU" sz="1250" dirty="0" err="1" smtClean="0">
                <a:latin typeface="e-Ukraine Light" pitchFamily="50" charset="-52"/>
              </a:rPr>
              <a:t>ознайомитися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з</a:t>
            </a:r>
            <a:r>
              <a:rPr lang="ru-RU" sz="1250" dirty="0" smtClean="0">
                <a:latin typeface="e-Ukraine Light" pitchFamily="50" charset="-52"/>
              </a:rPr>
              <a:t> правилами переходу на  </a:t>
            </a:r>
            <a:r>
              <a:rPr lang="ru-RU" sz="1250" dirty="0" err="1" smtClean="0">
                <a:latin typeface="e-Ukraine Light" pitchFamily="50" charset="-52"/>
              </a:rPr>
              <a:t>довоєнну</a:t>
            </a:r>
            <a:r>
              <a:rPr lang="ru-RU" sz="1250" dirty="0" smtClean="0">
                <a:latin typeface="e-Ukraine Light" pitchFamily="50" charset="-52"/>
              </a:rPr>
              <a:t> систему </a:t>
            </a:r>
            <a:r>
              <a:rPr lang="ru-RU" sz="1250" dirty="0" err="1" smtClean="0">
                <a:latin typeface="e-Ukraine Light" pitchFamily="50" charset="-52"/>
              </a:rPr>
              <a:t>оподаткування</a:t>
            </a:r>
            <a:r>
              <a:rPr lang="ru-RU" sz="1250" dirty="0" smtClean="0">
                <a:latin typeface="e-Ukraine Light" pitchFamily="50" charset="-52"/>
              </a:rPr>
              <a:t> та </a:t>
            </a:r>
            <a:r>
              <a:rPr lang="ru-RU" sz="1250" dirty="0" err="1" smtClean="0">
                <a:latin typeface="e-Ukraine Light" pitchFamily="50" charset="-52"/>
              </a:rPr>
              <a:t>особливостями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оподаткування</a:t>
            </a:r>
            <a:r>
              <a:rPr lang="ru-RU" sz="1250" dirty="0" smtClean="0">
                <a:latin typeface="e-Ukraine Light" pitchFamily="50" charset="-52"/>
              </a:rPr>
              <a:t>  </a:t>
            </a:r>
            <a:r>
              <a:rPr lang="ru-RU" sz="1250" dirty="0" err="1" smtClean="0">
                <a:latin typeface="e-Ukraine Light" pitchFamily="50" charset="-52"/>
              </a:rPr>
              <a:t>платників</a:t>
            </a:r>
            <a:r>
              <a:rPr lang="ru-RU" sz="1250" dirty="0" smtClean="0">
                <a:latin typeface="e-Ukraine Light" pitchFamily="50" charset="-52"/>
              </a:rPr>
              <a:t>  </a:t>
            </a:r>
            <a:r>
              <a:rPr lang="ru-RU" sz="1250" dirty="0" err="1" smtClean="0">
                <a:latin typeface="e-Ukraine Light" pitchFamily="50" charset="-52"/>
              </a:rPr>
              <a:t>податків</a:t>
            </a:r>
            <a:r>
              <a:rPr lang="ru-RU" sz="1250" dirty="0" smtClean="0">
                <a:latin typeface="e-Ukraine Light" pitchFamily="50" charset="-52"/>
              </a:rPr>
              <a:t>  у  </a:t>
            </a:r>
            <a:r>
              <a:rPr lang="ru-RU" sz="1250" dirty="0" err="1" smtClean="0">
                <a:latin typeface="e-Ukraine Light" pitchFamily="50" charset="-52"/>
              </a:rPr>
              <a:t>період</a:t>
            </a:r>
            <a:r>
              <a:rPr lang="ru-RU" sz="1250" dirty="0" smtClean="0">
                <a:latin typeface="e-Ukraine Light" pitchFamily="50" charset="-52"/>
              </a:rPr>
              <a:t>  </a:t>
            </a:r>
            <a:r>
              <a:rPr lang="ru-RU" sz="1250" dirty="0" err="1" smtClean="0">
                <a:latin typeface="e-Ukraine Light" pitchFamily="50" charset="-52"/>
              </a:rPr>
              <a:t>дії</a:t>
            </a:r>
            <a:r>
              <a:rPr lang="ru-RU" sz="1250" dirty="0" smtClean="0">
                <a:latin typeface="e-Ukraine Light" pitchFamily="50" charset="-52"/>
              </a:rPr>
              <a:t>  </a:t>
            </a:r>
            <a:r>
              <a:rPr lang="ru-RU" sz="1250" dirty="0" err="1" smtClean="0">
                <a:latin typeface="e-Ukraine Light" pitchFamily="50" charset="-52"/>
              </a:rPr>
              <a:t>воєнного</a:t>
            </a:r>
            <a:r>
              <a:rPr lang="ru-RU" sz="1250" dirty="0" smtClean="0">
                <a:latin typeface="e-Ukraine Light" pitchFamily="50" charset="-52"/>
              </a:rPr>
              <a:t>  стану,  у  </a:t>
            </a:r>
            <a:r>
              <a:rPr lang="ru-RU" sz="1250" dirty="0" err="1" smtClean="0">
                <a:latin typeface="e-Ukraine Light" pitchFamily="50" charset="-52"/>
              </a:rPr>
              <a:t>зв’язку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із</a:t>
            </a:r>
            <a:r>
              <a:rPr lang="ru-RU" sz="1250" dirty="0" smtClean="0">
                <a:latin typeface="e-Ukraine Light" pitchFamily="50" charset="-52"/>
              </a:rPr>
              <a:t>  </a:t>
            </a:r>
            <a:r>
              <a:rPr lang="ru-RU" sz="1250" dirty="0" err="1" smtClean="0">
                <a:latin typeface="e-Ukraine Light" pitchFamily="50" charset="-52"/>
              </a:rPr>
              <a:t>змінами</a:t>
            </a:r>
            <a:r>
              <a:rPr lang="ru-RU" sz="1250" dirty="0" smtClean="0">
                <a:latin typeface="e-Ukraine Light" pitchFamily="50" charset="-52"/>
              </a:rPr>
              <a:t>, </a:t>
            </a:r>
            <a:r>
              <a:rPr lang="ru-RU" sz="1250" dirty="0" err="1" smtClean="0">
                <a:latin typeface="e-Ukraine Light" pitchFamily="50" charset="-52"/>
              </a:rPr>
              <a:t>запровадженими</a:t>
            </a:r>
            <a:r>
              <a:rPr lang="ru-RU" sz="1250" dirty="0" smtClean="0">
                <a:latin typeface="e-Ukraine Light" pitchFamily="50" charset="-52"/>
              </a:rPr>
              <a:t> Законом </a:t>
            </a:r>
            <a:r>
              <a:rPr lang="ru-RU" sz="1250" dirty="0" err="1" smtClean="0">
                <a:latin typeface="e-Ukraine Light" pitchFamily="50" charset="-52"/>
              </a:rPr>
              <a:t>України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від</a:t>
            </a:r>
            <a:r>
              <a:rPr lang="ru-RU" sz="1250" dirty="0" smtClean="0">
                <a:latin typeface="e-Ukraine Light" pitchFamily="50" charset="-52"/>
              </a:rPr>
              <a:t> 30 </a:t>
            </a:r>
            <a:r>
              <a:rPr lang="ru-RU" sz="1250" dirty="0" err="1" smtClean="0">
                <a:latin typeface="e-Ukraine Light" pitchFamily="50" charset="-52"/>
              </a:rPr>
              <a:t>червня</a:t>
            </a:r>
            <a:r>
              <a:rPr lang="ru-RU" sz="1250" dirty="0" smtClean="0">
                <a:latin typeface="e-Ukraine Light" pitchFamily="50" charset="-52"/>
              </a:rPr>
              <a:t> 2023 року № 3219-ІХ «Про </a:t>
            </a:r>
            <a:r>
              <a:rPr lang="ru-RU" sz="1250" dirty="0" err="1" smtClean="0">
                <a:latin typeface="e-Ukraine Light" pitchFamily="50" charset="-52"/>
              </a:rPr>
              <a:t>внесення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змін</a:t>
            </a:r>
            <a:r>
              <a:rPr lang="ru-RU" sz="1250" dirty="0" smtClean="0">
                <a:latin typeface="e-Ukraine Light" pitchFamily="50" charset="-52"/>
              </a:rPr>
              <a:t> до </a:t>
            </a:r>
            <a:r>
              <a:rPr lang="ru-RU" sz="1250" dirty="0" err="1" smtClean="0">
                <a:latin typeface="e-Ukraine Light" pitchFamily="50" charset="-52"/>
              </a:rPr>
              <a:t>Податкового</a:t>
            </a:r>
            <a:r>
              <a:rPr lang="ru-RU" sz="1250" dirty="0" smtClean="0">
                <a:latin typeface="e-Ukraine Light" pitchFamily="50" charset="-52"/>
              </a:rPr>
              <a:t> кодексу </a:t>
            </a:r>
            <a:r>
              <a:rPr lang="ru-RU" sz="1250" dirty="0" err="1" smtClean="0">
                <a:latin typeface="e-Ukraine Light" pitchFamily="50" charset="-52"/>
              </a:rPr>
              <a:t>України</a:t>
            </a:r>
            <a:r>
              <a:rPr lang="ru-RU" sz="1250" dirty="0" smtClean="0">
                <a:latin typeface="e-Ukraine Light" pitchFamily="50" charset="-52"/>
              </a:rPr>
              <a:t> та </a:t>
            </a:r>
            <a:r>
              <a:rPr lang="ru-RU" sz="1250" dirty="0" err="1" smtClean="0">
                <a:latin typeface="e-Ukraine Light" pitchFamily="50" charset="-52"/>
              </a:rPr>
              <a:t>інших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законів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України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щодо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особливостей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оподаткування</a:t>
            </a:r>
            <a:r>
              <a:rPr lang="ru-RU" sz="1250" dirty="0" smtClean="0">
                <a:latin typeface="e-Ukraine Light" pitchFamily="50" charset="-52"/>
              </a:rPr>
              <a:t> у </a:t>
            </a:r>
            <a:r>
              <a:rPr lang="ru-RU" sz="1250" dirty="0" err="1" smtClean="0">
                <a:latin typeface="e-Ukraine Light" pitchFamily="50" charset="-52"/>
              </a:rPr>
              <a:t>період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дії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воєнного</a:t>
            </a:r>
            <a:r>
              <a:rPr lang="ru-RU" sz="1250" dirty="0" smtClean="0">
                <a:latin typeface="e-Ukraine Light" pitchFamily="50" charset="-52"/>
              </a:rPr>
              <a:t> стану»,  </a:t>
            </a:r>
            <a:r>
              <a:rPr lang="ru-RU" sz="1250" dirty="0" err="1" smtClean="0">
                <a:latin typeface="e-Ukraine Light" pitchFamily="50" charset="-52"/>
              </a:rPr>
              <a:t>можна</a:t>
            </a:r>
            <a:r>
              <a:rPr lang="ru-RU" sz="1250" dirty="0" smtClean="0">
                <a:latin typeface="e-Ukraine Light" pitchFamily="50" charset="-52"/>
              </a:rPr>
              <a:t> в </a:t>
            </a:r>
            <a:r>
              <a:rPr lang="ru-RU" sz="1250" dirty="0" err="1" smtClean="0">
                <a:latin typeface="e-Ukraine Light" pitchFamily="50" charset="-52"/>
              </a:rPr>
              <a:t>інформаційному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r>
              <a:rPr lang="ru-RU" sz="1250" dirty="0" err="1" smtClean="0">
                <a:latin typeface="e-Ukraine Light" pitchFamily="50" charset="-52"/>
              </a:rPr>
              <a:t>листі</a:t>
            </a:r>
            <a:r>
              <a:rPr lang="ru-RU" sz="1250" dirty="0" smtClean="0">
                <a:latin typeface="e-Ukraine Light" pitchFamily="50" charset="-52"/>
              </a:rPr>
              <a:t> ДПС </a:t>
            </a:r>
            <a:r>
              <a:rPr lang="ru-RU" sz="1250" dirty="0" err="1" smtClean="0">
                <a:latin typeface="e-Ukraine Light" pitchFamily="50" charset="-52"/>
              </a:rPr>
              <a:t>України</a:t>
            </a:r>
            <a:r>
              <a:rPr lang="ru-RU" sz="1250" dirty="0" smtClean="0">
                <a:latin typeface="e-Ukraine Light" pitchFamily="50" charset="-52"/>
              </a:rPr>
              <a:t> за </a:t>
            </a:r>
            <a:r>
              <a:rPr lang="ru-RU" sz="1250" dirty="0" err="1" smtClean="0">
                <a:latin typeface="e-Ukraine Light" pitchFamily="50" charset="-52"/>
              </a:rPr>
              <a:t>посиланням</a:t>
            </a:r>
            <a:r>
              <a:rPr lang="ru-RU" sz="1250" dirty="0" smtClean="0">
                <a:latin typeface="e-Ukraine Light" pitchFamily="50" charset="-52"/>
              </a:rPr>
              <a:t>: </a:t>
            </a:r>
          </a:p>
          <a:p>
            <a:pPr algn="just"/>
            <a:r>
              <a:rPr lang="ru-RU" sz="1250" dirty="0" smtClean="0">
                <a:latin typeface="e-Ukraine Light" pitchFamily="50" charset="-52"/>
                <a:hlinkClick r:id="rId2"/>
              </a:rPr>
              <a:t>https://tax.gov.ua/data/material/000/578/694703/InfoList4_2023.pdf</a:t>
            </a:r>
            <a:r>
              <a:rPr lang="ru-RU" sz="1250" dirty="0" smtClean="0">
                <a:latin typeface="e-Ukraine Light" pitchFamily="50" charset="-52"/>
              </a:rPr>
              <a:t> </a:t>
            </a:r>
            <a:endParaRPr lang="ru-RU" sz="1250" dirty="0">
              <a:latin typeface="e-Ukraine Light" pitchFamily="50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8124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048249" y="152400"/>
            <a:ext cx="465772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endParaRPr lang="ru-RU" sz="11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1204</TotalTime>
  <Words>152</Words>
  <Application>Microsoft Office PowerPoint</Application>
  <PresentationFormat>Лист A4 (210x297 мм)</PresentationFormat>
  <Paragraphs>22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163</cp:revision>
  <dcterms:created xsi:type="dcterms:W3CDTF">2021-05-27T05:23:05Z</dcterms:created>
  <dcterms:modified xsi:type="dcterms:W3CDTF">2023-10-30T07:50:43Z</dcterms:modified>
</cp:coreProperties>
</file>