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614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media-tsentr/novini/709375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67324" y="1304029"/>
            <a:ext cx="4257675" cy="8540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300" b="1" dirty="0" smtClean="0">
                <a:latin typeface="e-Ukraine Light" pitchFamily="50" charset="-52"/>
              </a:rPr>
              <a:t>До уваги суб'єктів господарювання, які здійснюють діяльність у сфері надання послуг</a:t>
            </a:r>
            <a:endParaRPr lang="ru-RU" sz="1300" b="1" dirty="0" smtClean="0">
              <a:latin typeface="e-Ukraine Light" pitchFamily="50" charset="-52"/>
            </a:endParaRPr>
          </a:p>
          <a:p>
            <a:pPr algn="ctr"/>
            <a:endParaRPr lang="ru-RU" sz="105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6" y="211668"/>
            <a:ext cx="461962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e-Ukraine Light" pitchFamily="50" charset="-52"/>
              </a:rPr>
              <a:t>Головне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ДПС у м. </a:t>
            </a:r>
            <a:r>
              <a:rPr lang="ru-RU" sz="1400" dirty="0" err="1" smtClean="0">
                <a:latin typeface="e-Ukraine Light" pitchFamily="50" charset="-52"/>
              </a:rPr>
              <a:t>Києві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повідомляє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Законом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30 </a:t>
            </a:r>
            <a:r>
              <a:rPr lang="ru-RU" sz="1400" dirty="0" err="1" smtClean="0">
                <a:latin typeface="e-Ukraine Light" pitchFamily="50" charset="-52"/>
              </a:rPr>
              <a:t>червня</a:t>
            </a:r>
            <a:r>
              <a:rPr lang="ru-RU" sz="1400" dirty="0" smtClean="0">
                <a:latin typeface="e-Ukraine Light" pitchFamily="50" charset="-52"/>
              </a:rPr>
              <a:t> 2023 року № 3219-</a:t>
            </a:r>
            <a:r>
              <a:rPr lang="en-US" sz="1400" dirty="0" smtClean="0">
                <a:latin typeface="e-Ukraine Light" pitchFamily="50" charset="-52"/>
              </a:rPr>
              <a:t>IX «</a:t>
            </a:r>
            <a:r>
              <a:rPr lang="ru-RU" sz="1400" dirty="0" smtClean="0">
                <a:latin typeface="e-Ukraine Light" pitchFamily="50" charset="-52"/>
              </a:rPr>
              <a:t>Про </a:t>
            </a:r>
            <a:r>
              <a:rPr lang="ru-RU" sz="1400" dirty="0" err="1" smtClean="0">
                <a:latin typeface="e-Ukraine Light" pitchFamily="50" charset="-52"/>
              </a:rPr>
              <a:t>внесення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кодексу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законів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особливостей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період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воєнного</a:t>
            </a:r>
            <a:r>
              <a:rPr lang="ru-RU" sz="1400" dirty="0" smtClean="0">
                <a:latin typeface="e-Ukraine Light" pitchFamily="50" charset="-52"/>
              </a:rPr>
              <a:t> стану» </a:t>
            </a:r>
            <a:r>
              <a:rPr lang="ru-RU" sz="1400" dirty="0" err="1" smtClean="0">
                <a:latin typeface="e-Ukraine Light" pitchFamily="50" charset="-52"/>
              </a:rPr>
              <a:t>передбачено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здійснювали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продажу </a:t>
            </a:r>
            <a:r>
              <a:rPr lang="ru-RU" sz="1400" dirty="0" err="1" smtClean="0">
                <a:latin typeface="e-Ukraine Light" pitchFamily="50" charset="-52"/>
              </a:rPr>
              <a:t>підакцизних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купівлі</a:t>
            </a:r>
            <a:r>
              <a:rPr lang="ru-RU" sz="1400" dirty="0" smtClean="0">
                <a:latin typeface="e-Ukraine Light" pitchFamily="50" charset="-52"/>
              </a:rPr>
              <a:t>/</a:t>
            </a:r>
            <a:r>
              <a:rPr lang="ru-RU" sz="1400" dirty="0" err="1" smtClean="0">
                <a:latin typeface="e-Ukraine Light" pitchFamily="50" charset="-52"/>
              </a:rPr>
              <a:t>продажу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іноземної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валюти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організації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проведення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азартних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ігор,звільнено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 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 </a:t>
            </a:r>
            <a:r>
              <a:rPr lang="ru-RU" sz="1400" dirty="0" err="1" smtClean="0">
                <a:latin typeface="e-Ukraine Light" pitchFamily="50" charset="-52"/>
              </a:rPr>
              <a:t>відповідальності</a:t>
            </a:r>
            <a:r>
              <a:rPr lang="ru-RU" sz="1400" dirty="0" smtClean="0">
                <a:latin typeface="e-Ukraine Light" pitchFamily="50" charset="-52"/>
              </a:rPr>
              <a:t>  за </a:t>
            </a:r>
            <a:r>
              <a:rPr lang="ru-RU" sz="1400" smtClean="0">
                <a:latin typeface="e-Ukraine Light" pitchFamily="50" charset="-52"/>
              </a:rPr>
              <a:t> </a:t>
            </a:r>
            <a:r>
              <a:rPr lang="ru-RU" sz="1400" smtClean="0">
                <a:latin typeface="e-Ukraine Light" pitchFamily="50" charset="-52"/>
              </a:rPr>
              <a:t> порушення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 </a:t>
            </a:r>
            <a:r>
              <a:rPr lang="ru-RU" sz="1400" dirty="0" err="1" smtClean="0">
                <a:latin typeface="e-Ukraine Light" pitchFamily="50" charset="-52"/>
              </a:rPr>
              <a:t>вимог</a:t>
            </a:r>
            <a:r>
              <a:rPr lang="ru-RU" sz="1400" dirty="0" smtClean="0">
                <a:latin typeface="e-Ukraine Light" pitchFamily="50" charset="-52"/>
              </a:rPr>
              <a:t>  Закону  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06 </a:t>
            </a:r>
            <a:r>
              <a:rPr lang="ru-RU" sz="1400" dirty="0" err="1" smtClean="0">
                <a:latin typeface="e-Ukraine Light" pitchFamily="50" charset="-52"/>
              </a:rPr>
              <a:t>липня</a:t>
            </a:r>
            <a:r>
              <a:rPr lang="ru-RU" sz="1400" dirty="0" smtClean="0">
                <a:latin typeface="e-Ukraine Light" pitchFamily="50" charset="-52"/>
              </a:rPr>
              <a:t> 1995 року № 265/95-ВР «Про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реєстраторів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операцій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торгівлі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громадського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харчування</a:t>
            </a:r>
            <a:r>
              <a:rPr lang="ru-RU" sz="1400" dirty="0" smtClean="0">
                <a:latin typeface="e-Ukraine Light" pitchFamily="50" charset="-52"/>
              </a:rPr>
              <a:t>  та  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», </a:t>
            </a:r>
            <a:r>
              <a:rPr lang="ru-RU" sz="1400" dirty="0" err="1" smtClean="0">
                <a:latin typeface="e-Ukraine Light" pitchFamily="50" charset="-52"/>
              </a:rPr>
              <a:t>вчинені</a:t>
            </a:r>
            <a:r>
              <a:rPr lang="ru-RU" sz="1400" dirty="0" smtClean="0">
                <a:latin typeface="e-Ukraine Light" pitchFamily="50" charset="-52"/>
              </a:rPr>
              <a:t>  ними  у  </a:t>
            </a:r>
            <a:r>
              <a:rPr lang="ru-RU" sz="1400" dirty="0" err="1" smtClean="0">
                <a:latin typeface="e-Ukraine Light" pitchFamily="50" charset="-52"/>
              </a:rPr>
              <a:t>період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01 </a:t>
            </a:r>
            <a:r>
              <a:rPr lang="ru-RU" sz="1400" dirty="0" err="1" smtClean="0">
                <a:latin typeface="e-Ukraine Light" pitchFamily="50" charset="-52"/>
              </a:rPr>
              <a:t>січня</a:t>
            </a:r>
            <a:r>
              <a:rPr lang="ru-RU" sz="1400" dirty="0" smtClean="0">
                <a:latin typeface="e-Ukraine Light" pitchFamily="50" charset="-52"/>
              </a:rPr>
              <a:t> 2022 року до 01 </a:t>
            </a:r>
            <a:r>
              <a:rPr lang="ru-RU" sz="1400" dirty="0" err="1" smtClean="0">
                <a:latin typeface="e-Ukraine Light" pitchFamily="50" charset="-52"/>
              </a:rPr>
              <a:t>жовтня</a:t>
            </a:r>
            <a:r>
              <a:rPr lang="ru-RU" sz="1400" dirty="0" smtClean="0">
                <a:latin typeface="e-Ukraine Light" pitchFamily="50" charset="-52"/>
              </a:rPr>
              <a:t> 2023 року.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Законом № 3219-</a:t>
            </a:r>
            <a:r>
              <a:rPr lang="en-US" sz="1400" dirty="0" smtClean="0">
                <a:latin typeface="e-Ukraine Light" pitchFamily="50" charset="-52"/>
              </a:rPr>
              <a:t>IX </a:t>
            </a:r>
            <a:r>
              <a:rPr lang="ru-RU" sz="1400" dirty="0" smtClean="0">
                <a:latin typeface="e-Ukraine Light" pitchFamily="50" charset="-52"/>
              </a:rPr>
              <a:t>для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підприємців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та тих,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зареєстровані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додану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вартість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передбачено</a:t>
            </a:r>
            <a:r>
              <a:rPr lang="ru-RU" sz="1400" dirty="0" smtClean="0">
                <a:latin typeface="e-Ukraine Light" pitchFamily="50" charset="-52"/>
              </a:rPr>
              <a:t> ряд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пом’якшень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зокрема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зменшено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розміри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штрафних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фінансових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санкцій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100 – 150 % до 25 – 50 % </a:t>
            </a:r>
            <a:r>
              <a:rPr lang="ru-RU" sz="1400" dirty="0" err="1" smtClean="0">
                <a:latin typeface="e-Ukraine Light" pitchFamily="50" charset="-52"/>
              </a:rPr>
              <a:t>вартості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проданих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порушенням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надано</a:t>
            </a:r>
            <a:r>
              <a:rPr lang="ru-RU" sz="1400" dirty="0" smtClean="0">
                <a:latin typeface="e-Ukraine Light" pitchFamily="50" charset="-52"/>
              </a:rPr>
              <a:t> право у </a:t>
            </a:r>
            <a:r>
              <a:rPr lang="ru-RU" sz="1400" dirty="0" err="1" smtClean="0">
                <a:latin typeface="e-Ukraine Light" pitchFamily="50" charset="-52"/>
              </a:rPr>
              <a:t>розрахункових</a:t>
            </a:r>
            <a:endParaRPr lang="en-US" sz="14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5" y="59055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9249" y="1913467"/>
            <a:ext cx="46577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5400" y="220134"/>
            <a:ext cx="4597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документах </a:t>
            </a:r>
            <a:r>
              <a:rPr lang="ru-RU" sz="1400" dirty="0" err="1" smtClean="0">
                <a:latin typeface="e-Ukraine Light" pitchFamily="50" charset="-52"/>
              </a:rPr>
              <a:t>зазначати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назву</a:t>
            </a:r>
            <a:r>
              <a:rPr lang="ru-RU" sz="1400" dirty="0" smtClean="0">
                <a:latin typeface="e-Ukraine Light" pitchFamily="50" charset="-52"/>
              </a:rPr>
              <a:t> товару (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) у </a:t>
            </a:r>
            <a:r>
              <a:rPr lang="ru-RU" sz="1400" dirty="0" err="1" smtClean="0">
                <a:latin typeface="e-Ukraine Light" pitchFamily="50" charset="-52"/>
              </a:rPr>
              <a:t>вигляді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відображає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споживчі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ознаки</a:t>
            </a:r>
            <a:r>
              <a:rPr lang="ru-RU" sz="1400" dirty="0" smtClean="0">
                <a:latin typeface="e-Ukraine Light" pitchFamily="50" charset="-52"/>
              </a:rPr>
              <a:t> товару (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) та </a:t>
            </a:r>
            <a:r>
              <a:rPr lang="ru-RU" sz="1400" dirty="0" err="1" smtClean="0">
                <a:latin typeface="e-Ukraine Light" pitchFamily="50" charset="-52"/>
              </a:rPr>
              <a:t>ідентифікує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належність</a:t>
            </a:r>
            <a:r>
              <a:rPr lang="ru-RU" sz="1400" dirty="0" smtClean="0">
                <a:latin typeface="e-Ukraine Light" pitchFamily="50" charset="-52"/>
              </a:rPr>
              <a:t> такого товару (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) до </a:t>
            </a:r>
            <a:r>
              <a:rPr lang="ru-RU" sz="1400" dirty="0" err="1" smtClean="0">
                <a:latin typeface="e-Ukraine Light" pitchFamily="50" charset="-52"/>
              </a:rPr>
              <a:t>товарної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Звертаємо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увагу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01 </a:t>
            </a:r>
            <a:r>
              <a:rPr lang="ru-RU" sz="1400" dirty="0" err="1" smtClean="0">
                <a:latin typeface="e-Ukraine Light" pitchFamily="50" charset="-52"/>
              </a:rPr>
              <a:t>жовтня</a:t>
            </a:r>
            <a:r>
              <a:rPr lang="ru-RU" sz="1400" dirty="0" smtClean="0">
                <a:latin typeface="e-Ukraine Light" pitchFamily="50" charset="-52"/>
              </a:rPr>
              <a:t> 2023 року до </a:t>
            </a:r>
            <a:r>
              <a:rPr lang="ru-RU" sz="1400" dirty="0" err="1" smtClean="0">
                <a:latin typeface="e-Ukraine Light" pitchFamily="50" charset="-52"/>
              </a:rPr>
              <a:t>суб’єктів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надають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таксі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приймають</a:t>
            </a:r>
            <a:r>
              <a:rPr lang="ru-RU" sz="1400" dirty="0" smtClean="0">
                <a:latin typeface="e-Ukraine Light" pitchFamily="50" charset="-52"/>
              </a:rPr>
              <a:t> до оплати </a:t>
            </a:r>
            <a:r>
              <a:rPr lang="ru-RU" sz="1400" dirty="0" err="1" smtClean="0">
                <a:latin typeface="e-Ukraine Light" pitchFamily="50" charset="-52"/>
              </a:rPr>
              <a:t>готівкові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кошти</a:t>
            </a:r>
            <a:r>
              <a:rPr lang="ru-RU" sz="1400" dirty="0" smtClean="0">
                <a:latin typeface="e-Ukraine Light" pitchFamily="50" charset="-52"/>
              </a:rPr>
              <a:t> та/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платіжні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засоби</a:t>
            </a:r>
            <a:r>
              <a:rPr lang="ru-RU" sz="1400" dirty="0" smtClean="0">
                <a:latin typeface="e-Ukraine Light" pitchFamily="50" charset="-52"/>
              </a:rPr>
              <a:t> без </a:t>
            </a:r>
            <a:r>
              <a:rPr lang="ru-RU" sz="1400" dirty="0" err="1" smtClean="0">
                <a:latin typeface="e-Ukraine Light" pitchFamily="50" charset="-52"/>
              </a:rPr>
              <a:t>проведення</a:t>
            </a:r>
            <a:r>
              <a:rPr lang="ru-RU" sz="1400" dirty="0" smtClean="0">
                <a:latin typeface="e-Ukraine Light" pitchFamily="50" charset="-52"/>
              </a:rPr>
              <a:t> таких </a:t>
            </a:r>
            <a:r>
              <a:rPr lang="ru-RU" sz="1400" dirty="0" err="1" smtClean="0">
                <a:latin typeface="e-Ukraine Light" pitchFamily="50" charset="-52"/>
              </a:rPr>
              <a:t>операцій</a:t>
            </a:r>
            <a:r>
              <a:rPr lang="ru-RU" sz="1400" dirty="0" smtClean="0">
                <a:latin typeface="e-Ukraine Light" pitchFamily="50" charset="-52"/>
              </a:rPr>
              <a:t> через РРО, </a:t>
            </a:r>
            <a:r>
              <a:rPr lang="ru-RU" sz="1400" dirty="0" err="1" smtClean="0">
                <a:latin typeface="e-Ukraine Light" pitchFamily="50" charset="-52"/>
              </a:rPr>
              <a:t>можуть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застосуватись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штрафні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фінансові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санкції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порушення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вимог</a:t>
            </a:r>
            <a:r>
              <a:rPr lang="ru-RU" sz="1400" dirty="0" smtClean="0">
                <a:latin typeface="e-Ukraine Light" pitchFamily="50" charset="-52"/>
              </a:rPr>
              <a:t> Закону № 265.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Звертаємо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увагу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роз’ясненнями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наданими</a:t>
            </a:r>
            <a:r>
              <a:rPr lang="ru-RU" sz="1400" dirty="0" smtClean="0">
                <a:latin typeface="e-Ukraine Light" pitchFamily="50" charset="-52"/>
              </a:rPr>
              <a:t> ДПС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можна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ознайомитися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посиланням</a:t>
            </a:r>
            <a:r>
              <a:rPr lang="ru-RU" sz="1400" dirty="0" smtClean="0">
                <a:latin typeface="e-Ukraine Light" pitchFamily="50" charset="-52"/>
              </a:rPr>
              <a:t>: </a:t>
            </a:r>
            <a:r>
              <a:rPr lang="en-US" sz="1400" dirty="0" smtClean="0">
                <a:latin typeface="e-Ukraine Light" pitchFamily="50" charset="-52"/>
                <a:hlinkClick r:id="rId2"/>
              </a:rPr>
              <a:t>https://tax.gov.ua/media-tsentr/novini/709375.html</a:t>
            </a:r>
            <a:r>
              <a:rPr lang="en-US" sz="1400" dirty="0" smtClean="0">
                <a:latin typeface="e-Ukraine Light" pitchFamily="50" charset="-52"/>
              </a:rPr>
              <a:t> </a:t>
            </a:r>
            <a:endParaRPr lang="en-US" sz="14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146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164</cp:revision>
  <dcterms:created xsi:type="dcterms:W3CDTF">2021-05-27T05:23:05Z</dcterms:created>
  <dcterms:modified xsi:type="dcterms:W3CDTF">2023-10-30T07:49:52Z</dcterms:modified>
</cp:coreProperties>
</file>