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614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67324" y="1050114"/>
            <a:ext cx="4257675" cy="13619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потрібно</a:t>
            </a:r>
            <a:r>
              <a:rPr lang="ru-RU" b="1" dirty="0" smtClean="0"/>
              <a:t> </a:t>
            </a:r>
            <a:r>
              <a:rPr lang="ru-RU" b="1" dirty="0" err="1" smtClean="0"/>
              <a:t>самозайнятій</a:t>
            </a:r>
            <a:r>
              <a:rPr lang="ru-RU" b="1" dirty="0" smtClean="0"/>
              <a:t> </a:t>
            </a:r>
            <a:r>
              <a:rPr lang="ru-RU" b="1" dirty="0" err="1" smtClean="0"/>
              <a:t>особі</a:t>
            </a:r>
            <a:r>
              <a:rPr lang="ru-RU" b="1" dirty="0" smtClean="0"/>
              <a:t> (</a:t>
            </a:r>
            <a:r>
              <a:rPr lang="ru-RU" b="1" dirty="0" err="1" smtClean="0"/>
              <a:t>нотаріусу</a:t>
            </a:r>
            <a:r>
              <a:rPr lang="ru-RU" b="1" dirty="0" smtClean="0"/>
              <a:t>) при </a:t>
            </a:r>
            <a:r>
              <a:rPr lang="ru-RU" b="1" dirty="0" err="1" smtClean="0"/>
              <a:t>розрахунках</a:t>
            </a:r>
            <a:r>
              <a:rPr lang="ru-RU" b="1" dirty="0" smtClean="0"/>
              <a:t> за </a:t>
            </a:r>
            <a:r>
              <a:rPr lang="ru-RU" b="1" dirty="0" err="1" smtClean="0"/>
              <a:t>надані</a:t>
            </a:r>
            <a:r>
              <a:rPr lang="ru-RU" b="1" dirty="0" smtClean="0"/>
              <a:t> </a:t>
            </a:r>
            <a:r>
              <a:rPr lang="ru-RU" b="1" dirty="0" err="1" smtClean="0"/>
              <a:t>послуги</a:t>
            </a:r>
            <a:r>
              <a:rPr lang="ru-RU" b="1" dirty="0" smtClean="0"/>
              <a:t> в </a:t>
            </a:r>
            <a:r>
              <a:rPr lang="ru-RU" b="1" dirty="0" err="1" smtClean="0"/>
              <a:t>готівковій</a:t>
            </a:r>
            <a:r>
              <a:rPr lang="ru-RU" b="1" dirty="0" smtClean="0"/>
              <a:t> </a:t>
            </a:r>
            <a:r>
              <a:rPr lang="ru-RU" b="1" dirty="0" err="1" smtClean="0"/>
              <a:t>формі</a:t>
            </a:r>
            <a:r>
              <a:rPr lang="ru-RU" b="1" dirty="0" smtClean="0"/>
              <a:t> </a:t>
            </a:r>
            <a:r>
              <a:rPr lang="ru-RU" b="1" dirty="0" err="1" smtClean="0"/>
              <a:t>застосовувати</a:t>
            </a:r>
            <a:r>
              <a:rPr lang="ru-RU" b="1" dirty="0" smtClean="0"/>
              <a:t> РРО та/</a:t>
            </a:r>
            <a:r>
              <a:rPr lang="ru-RU" b="1" dirty="0" err="1" smtClean="0"/>
              <a:t>або</a:t>
            </a:r>
            <a:r>
              <a:rPr lang="ru-RU" b="1" dirty="0" smtClean="0"/>
              <a:t> ПРРО?</a:t>
            </a:r>
          </a:p>
          <a:p>
            <a:pPr algn="ctr"/>
            <a:endParaRPr lang="ru-RU" sz="105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жовтень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3826" y="211668"/>
            <a:ext cx="46196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/>
              <a:t>Головне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ДПС у м. </a:t>
            </a:r>
            <a:r>
              <a:rPr lang="ru-RU" sz="1200" dirty="0" err="1" smtClean="0"/>
              <a:t>Києві</a:t>
            </a:r>
            <a:r>
              <a:rPr lang="ru-RU" sz="1200" dirty="0" smtClean="0"/>
              <a:t> </a:t>
            </a:r>
            <a:r>
              <a:rPr lang="ru-RU" sz="1200" dirty="0" err="1" smtClean="0"/>
              <a:t>повідомляє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правовідносини</a:t>
            </a:r>
            <a:r>
              <a:rPr lang="ru-RU" sz="1200" dirty="0" smtClean="0"/>
              <a:t> у </a:t>
            </a:r>
            <a:r>
              <a:rPr lang="ru-RU" sz="1200" dirty="0" err="1" smtClean="0"/>
              <a:t>сфері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РРО та/</a:t>
            </a:r>
            <a:r>
              <a:rPr lang="ru-RU" sz="1200" dirty="0" err="1" smtClean="0"/>
              <a:t>або</a:t>
            </a:r>
            <a:r>
              <a:rPr lang="ru-RU" sz="1200" dirty="0" smtClean="0"/>
              <a:t> ПРРО </a:t>
            </a:r>
            <a:r>
              <a:rPr lang="ru-RU" sz="1200" dirty="0" err="1" smtClean="0"/>
              <a:t>регулюються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Податковим</a:t>
            </a:r>
            <a:r>
              <a:rPr lang="ru-RU" sz="1200" dirty="0" smtClean="0"/>
              <a:t> кодексом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, Законом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06 </a:t>
            </a:r>
            <a:r>
              <a:rPr lang="ru-RU" sz="1200" dirty="0" err="1" smtClean="0"/>
              <a:t>липня</a:t>
            </a:r>
            <a:r>
              <a:rPr lang="ru-RU" sz="1200" dirty="0" smtClean="0"/>
              <a:t> 1995 року № 265/95-ВР «Про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реєстраторів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розрахункових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операцій</a:t>
            </a:r>
            <a:r>
              <a:rPr lang="ru-RU" sz="1200" dirty="0" smtClean="0"/>
              <a:t> у </a:t>
            </a:r>
            <a:r>
              <a:rPr lang="ru-RU" sz="1200" dirty="0" err="1" smtClean="0"/>
              <a:t>сфері</a:t>
            </a:r>
            <a:r>
              <a:rPr lang="ru-RU" sz="1200" dirty="0" smtClean="0"/>
              <a:t> </a:t>
            </a:r>
            <a:r>
              <a:rPr lang="ru-RU" sz="1200" dirty="0" err="1" smtClean="0"/>
              <a:t>торгівлі</a:t>
            </a:r>
            <a:r>
              <a:rPr lang="ru-RU" sz="1200" dirty="0" smtClean="0"/>
              <a:t>, </a:t>
            </a:r>
            <a:r>
              <a:rPr lang="ru-RU" sz="1200" dirty="0" err="1" smtClean="0"/>
              <a:t>громадського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харчування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послуг</a:t>
            </a:r>
            <a:r>
              <a:rPr lang="ru-RU" sz="1200" dirty="0" smtClean="0"/>
              <a:t>» (</a:t>
            </a:r>
            <a:r>
              <a:rPr lang="ru-RU" sz="1200" dirty="0" err="1" smtClean="0"/>
              <a:t>із</a:t>
            </a:r>
            <a:r>
              <a:rPr lang="ru-RU" sz="1200" dirty="0" smtClean="0"/>
              <a:t> </a:t>
            </a:r>
            <a:r>
              <a:rPr lang="ru-RU" sz="1200" dirty="0" err="1" smtClean="0"/>
              <a:t>змінами</a:t>
            </a:r>
            <a:r>
              <a:rPr lang="ru-RU" sz="1200" dirty="0" smtClean="0"/>
              <a:t> </a:t>
            </a:r>
            <a:r>
              <a:rPr lang="ru-RU" sz="1200" dirty="0" err="1" smtClean="0"/>
              <a:t>та</a:t>
            </a:r>
            <a:r>
              <a:rPr lang="ru-RU" sz="1200" dirty="0" smtClean="0"/>
              <a:t> </a:t>
            </a:r>
            <a:r>
              <a:rPr lang="ru-RU" sz="1200" dirty="0" err="1" smtClean="0"/>
              <a:t>доповненнями</a:t>
            </a:r>
            <a:r>
              <a:rPr lang="ru-RU" sz="1200" dirty="0" smtClean="0"/>
              <a:t>) (</a:t>
            </a:r>
            <a:r>
              <a:rPr lang="ru-RU" sz="1200" dirty="0" err="1" smtClean="0"/>
              <a:t>далі</a:t>
            </a:r>
            <a:r>
              <a:rPr lang="ru-RU" sz="1200" dirty="0" smtClean="0"/>
              <a:t> – Закон № 265) та </a:t>
            </a:r>
            <a:r>
              <a:rPr lang="ru-RU" sz="1200" dirty="0" err="1" smtClean="0"/>
              <a:t>нормативно-правовими</a:t>
            </a:r>
            <a:r>
              <a:rPr lang="ru-RU" sz="1200" dirty="0" smtClean="0"/>
              <a:t> актами, </a:t>
            </a:r>
            <a:r>
              <a:rPr lang="ru-RU" sz="1200" dirty="0" err="1" smtClean="0"/>
              <a:t>прийнятими</a:t>
            </a:r>
            <a:r>
              <a:rPr lang="ru-RU" sz="1200" dirty="0" smtClean="0"/>
              <a:t> на </a:t>
            </a:r>
            <a:r>
              <a:rPr lang="ru-RU" sz="1200" dirty="0" err="1" smtClean="0"/>
              <a:t>його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виконання</a:t>
            </a:r>
            <a:r>
              <a:rPr lang="ru-RU" sz="1200" dirty="0" smtClean="0"/>
              <a:t>. </a:t>
            </a:r>
          </a:p>
          <a:p>
            <a:pPr indent="449263" algn="just"/>
            <a:r>
              <a:rPr lang="ru-RU" sz="1200" dirty="0" smtClean="0"/>
              <a:t>Чинна </a:t>
            </a:r>
            <a:r>
              <a:rPr lang="ru-RU" sz="1200" dirty="0" err="1" smtClean="0"/>
              <a:t>редакція</a:t>
            </a:r>
            <a:r>
              <a:rPr lang="ru-RU" sz="1200" dirty="0" smtClean="0"/>
              <a:t> Закону № 265 </a:t>
            </a:r>
            <a:r>
              <a:rPr lang="ru-RU" sz="1200" dirty="0" err="1" smtClean="0"/>
              <a:t>визначає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правові</a:t>
            </a:r>
            <a:r>
              <a:rPr lang="ru-RU" sz="1200" dirty="0" smtClean="0"/>
              <a:t> засади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РРО та/</a:t>
            </a:r>
            <a:r>
              <a:rPr lang="ru-RU" sz="1200" dirty="0" err="1" smtClean="0"/>
              <a:t>або</a:t>
            </a:r>
            <a:r>
              <a:rPr lang="ru-RU" sz="1200" dirty="0" smtClean="0"/>
              <a:t> ПРРО у </a:t>
            </a:r>
            <a:r>
              <a:rPr lang="ru-RU" sz="1200" dirty="0" err="1" smtClean="0"/>
              <a:t>сфері</a:t>
            </a:r>
            <a:r>
              <a:rPr lang="ru-RU" sz="1200" dirty="0" smtClean="0"/>
              <a:t> </a:t>
            </a:r>
            <a:r>
              <a:rPr lang="ru-RU" sz="1200" dirty="0" err="1" smtClean="0"/>
              <a:t>торгівлі</a:t>
            </a:r>
            <a:r>
              <a:rPr lang="ru-RU" sz="1200" dirty="0" smtClean="0"/>
              <a:t>, </a:t>
            </a:r>
            <a:r>
              <a:rPr lang="ru-RU" sz="1200" dirty="0" err="1" smtClean="0"/>
              <a:t>громадського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харчування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послуг</a:t>
            </a:r>
            <a:r>
              <a:rPr lang="ru-RU" sz="1200" dirty="0" smtClean="0"/>
              <a:t>. </a:t>
            </a:r>
            <a:r>
              <a:rPr lang="ru-RU" sz="1200" dirty="0" err="1" smtClean="0"/>
              <a:t>Дія</a:t>
            </a:r>
            <a:r>
              <a:rPr lang="ru-RU" sz="1200" dirty="0" smtClean="0"/>
              <a:t> </a:t>
            </a:r>
            <a:r>
              <a:rPr lang="ru-RU" sz="1200" dirty="0" err="1" smtClean="0"/>
              <a:t>його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поширюється</a:t>
            </a:r>
            <a:r>
              <a:rPr lang="ru-RU" sz="1200" dirty="0" smtClean="0"/>
              <a:t> на </a:t>
            </a:r>
            <a:r>
              <a:rPr lang="ru-RU" sz="1200" dirty="0" err="1" smtClean="0"/>
              <a:t>усіх</a:t>
            </a:r>
            <a:r>
              <a:rPr lang="ru-RU" sz="1200" dirty="0" smtClean="0"/>
              <a:t> </a:t>
            </a:r>
            <a:r>
              <a:rPr lang="ru-RU" sz="1200" dirty="0" err="1" smtClean="0"/>
              <a:t>суб’єктів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господарювання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їх</a:t>
            </a:r>
            <a:r>
              <a:rPr lang="ru-RU" sz="1200" dirty="0" smtClean="0"/>
              <a:t> </a:t>
            </a:r>
            <a:r>
              <a:rPr lang="ru-RU" sz="1200" dirty="0" err="1" smtClean="0"/>
              <a:t>господарські</a:t>
            </a:r>
            <a:r>
              <a:rPr lang="ru-RU" sz="1200" dirty="0" smtClean="0"/>
              <a:t> </a:t>
            </a:r>
            <a:r>
              <a:rPr lang="ru-RU" sz="1200" dirty="0" err="1" smtClean="0"/>
              <a:t>одиниці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представників</a:t>
            </a:r>
            <a:r>
              <a:rPr lang="ru-RU" sz="1200" dirty="0" smtClean="0"/>
              <a:t> (</a:t>
            </a:r>
            <a:r>
              <a:rPr lang="ru-RU" sz="1200" dirty="0" err="1" smtClean="0"/>
              <a:t>уповноважених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осіб</a:t>
            </a:r>
            <a:r>
              <a:rPr lang="ru-RU" sz="1200" dirty="0" smtClean="0"/>
              <a:t>) </a:t>
            </a:r>
            <a:r>
              <a:rPr lang="ru-RU" sz="1200" dirty="0" err="1" smtClean="0"/>
              <a:t>суб’єктів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господарювання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здійснюють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розрахункові</a:t>
            </a:r>
            <a:r>
              <a:rPr lang="ru-RU" sz="1200" dirty="0" smtClean="0"/>
              <a:t> </a:t>
            </a:r>
            <a:r>
              <a:rPr lang="ru-RU" sz="1200" dirty="0" err="1" smtClean="0"/>
              <a:t>операції</a:t>
            </a:r>
            <a:r>
              <a:rPr lang="ru-RU" sz="1200" dirty="0" smtClean="0"/>
              <a:t> у </a:t>
            </a:r>
            <a:r>
              <a:rPr lang="ru-RU" sz="1200" dirty="0" err="1" smtClean="0"/>
              <a:t>готівковій</a:t>
            </a:r>
            <a:r>
              <a:rPr lang="ru-RU" sz="1200" dirty="0" smtClean="0"/>
              <a:t> та/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безготівковій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формі</a:t>
            </a:r>
            <a:r>
              <a:rPr lang="ru-RU" sz="1200" dirty="0" smtClean="0"/>
              <a:t>. </a:t>
            </a:r>
          </a:p>
          <a:p>
            <a:pPr algn="just"/>
            <a:r>
              <a:rPr lang="ru-RU" sz="1200" dirty="0" err="1" smtClean="0"/>
              <a:t>Встановлення</a:t>
            </a:r>
            <a:r>
              <a:rPr lang="ru-RU" sz="1200" dirty="0" smtClean="0"/>
              <a:t> норм </a:t>
            </a:r>
            <a:r>
              <a:rPr lang="ru-RU" sz="1200" dirty="0" err="1" smtClean="0"/>
              <a:t>щодо</a:t>
            </a:r>
            <a:r>
              <a:rPr lang="ru-RU" sz="1200" dirty="0" smtClean="0"/>
              <a:t> </a:t>
            </a:r>
            <a:r>
              <a:rPr lang="ru-RU" sz="1200" dirty="0" err="1" smtClean="0"/>
              <a:t>незастосування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реєстраторів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розрахункових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операцій</a:t>
            </a:r>
            <a:r>
              <a:rPr lang="ru-RU" sz="1200" dirty="0" smtClean="0"/>
              <a:t> у </a:t>
            </a:r>
            <a:r>
              <a:rPr lang="ru-RU" sz="1200" dirty="0" err="1" smtClean="0"/>
              <a:t>інших</a:t>
            </a:r>
            <a:r>
              <a:rPr lang="ru-RU" sz="1200" dirty="0" smtClean="0"/>
              <a:t> законах, </a:t>
            </a:r>
            <a:r>
              <a:rPr lang="ru-RU" sz="1200" dirty="0" err="1" smtClean="0"/>
              <a:t>крім</a:t>
            </a:r>
            <a:r>
              <a:rPr lang="ru-RU" sz="1200" dirty="0" smtClean="0"/>
              <a:t> ПКУ, не </a:t>
            </a:r>
            <a:r>
              <a:rPr lang="ru-RU" sz="1200" dirty="0" err="1" smtClean="0"/>
              <a:t>допускається</a:t>
            </a:r>
            <a:r>
              <a:rPr lang="ru-RU" sz="1200" dirty="0" smtClean="0"/>
              <a:t>. </a:t>
            </a:r>
          </a:p>
          <a:p>
            <a:pPr indent="449263" algn="just"/>
            <a:r>
              <a:rPr lang="ru-RU" sz="1200" dirty="0" err="1" smtClean="0"/>
              <a:t>Відповідно</a:t>
            </a:r>
            <a:r>
              <a:rPr lang="ru-RU" sz="1200" dirty="0" smtClean="0"/>
              <a:t> </a:t>
            </a:r>
            <a:r>
              <a:rPr lang="ru-RU" sz="1200" dirty="0" smtClean="0"/>
              <a:t>до п. 2 ст. 55 </a:t>
            </a:r>
            <a:r>
              <a:rPr lang="ru-RU" sz="1200" dirty="0" err="1" smtClean="0"/>
              <a:t>Господарського</a:t>
            </a:r>
            <a:r>
              <a:rPr lang="ru-RU" sz="1200" dirty="0" smtClean="0"/>
              <a:t> кодексу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, </a:t>
            </a:r>
            <a:r>
              <a:rPr lang="ru-RU" sz="1200" dirty="0" err="1" smtClean="0"/>
              <a:t>суб'єктами</a:t>
            </a:r>
            <a:r>
              <a:rPr lang="ru-RU" sz="1200" dirty="0" smtClean="0"/>
              <a:t> </a:t>
            </a:r>
            <a:r>
              <a:rPr lang="ru-RU" sz="1200" dirty="0" err="1" smtClean="0"/>
              <a:t>господарювання</a:t>
            </a:r>
            <a:r>
              <a:rPr lang="ru-RU" sz="1200" dirty="0" smtClean="0"/>
              <a:t> є:  </a:t>
            </a:r>
          </a:p>
          <a:p>
            <a:pPr algn="just"/>
            <a:r>
              <a:rPr lang="ru-RU" sz="1200" dirty="0" smtClean="0"/>
              <a:t>1) </a:t>
            </a:r>
            <a:r>
              <a:rPr lang="ru-RU" sz="1200" dirty="0" err="1" smtClean="0"/>
              <a:t>господарські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організації</a:t>
            </a:r>
            <a:r>
              <a:rPr lang="ru-RU" sz="1200" dirty="0" smtClean="0"/>
              <a:t> – </a:t>
            </a:r>
            <a:r>
              <a:rPr lang="ru-RU" sz="1200" dirty="0" err="1" smtClean="0"/>
              <a:t>юридичні</a:t>
            </a:r>
            <a:r>
              <a:rPr lang="ru-RU" sz="1200" dirty="0" smtClean="0"/>
              <a:t> особи, </a:t>
            </a:r>
            <a:r>
              <a:rPr lang="ru-RU" sz="1200" dirty="0" err="1" smtClean="0"/>
              <a:t>створені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відповідно</a:t>
            </a:r>
            <a:r>
              <a:rPr lang="ru-RU" sz="1200" dirty="0" smtClean="0"/>
              <a:t> до </a:t>
            </a:r>
            <a:r>
              <a:rPr lang="ru-RU" sz="1200" dirty="0" err="1" smtClean="0"/>
              <a:t>Цивільного</a:t>
            </a:r>
            <a:r>
              <a:rPr lang="ru-RU" sz="1200" dirty="0" smtClean="0"/>
              <a:t> кодексу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, </a:t>
            </a:r>
            <a:r>
              <a:rPr lang="ru-RU" sz="1200" dirty="0" err="1" smtClean="0"/>
              <a:t>державні</a:t>
            </a:r>
            <a:r>
              <a:rPr lang="ru-RU" sz="1200" dirty="0" smtClean="0"/>
              <a:t>, </a:t>
            </a:r>
            <a:r>
              <a:rPr lang="ru-RU" sz="1200" dirty="0" err="1" smtClean="0"/>
              <a:t>комунальні</a:t>
            </a:r>
            <a:r>
              <a:rPr lang="ru-RU" sz="1200" dirty="0" smtClean="0"/>
              <a:t> та </a:t>
            </a:r>
            <a:r>
              <a:rPr lang="ru-RU" sz="1200" dirty="0" err="1" smtClean="0"/>
              <a:t>інші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підприємства</a:t>
            </a:r>
            <a:r>
              <a:rPr lang="ru-RU" sz="1200" dirty="0" smtClean="0"/>
              <a:t>, </a:t>
            </a:r>
            <a:r>
              <a:rPr lang="ru-RU" sz="1200" dirty="0" err="1" smtClean="0"/>
              <a:t>створені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відповідно</a:t>
            </a:r>
            <a:r>
              <a:rPr lang="ru-RU" sz="1200" dirty="0" smtClean="0"/>
              <a:t> до </a:t>
            </a:r>
            <a:r>
              <a:rPr lang="ru-RU" sz="1200" dirty="0" err="1" smtClean="0"/>
              <a:t>цього</a:t>
            </a:r>
            <a:r>
              <a:rPr lang="ru-RU" sz="1200" dirty="0" smtClean="0"/>
              <a:t> кодексу, а </a:t>
            </a:r>
            <a:r>
              <a:rPr lang="ru-RU" sz="1200" dirty="0" err="1" smtClean="0"/>
              <a:t>також</a:t>
            </a:r>
            <a:r>
              <a:rPr lang="ru-RU" sz="1200" dirty="0" smtClean="0"/>
              <a:t> </a:t>
            </a:r>
            <a:r>
              <a:rPr lang="ru-RU" sz="1200" dirty="0" err="1" smtClean="0"/>
              <a:t>інші</a:t>
            </a:r>
            <a:r>
              <a:rPr lang="ru-RU" sz="1200" dirty="0" smtClean="0"/>
              <a:t> </a:t>
            </a:r>
            <a:r>
              <a:rPr lang="ru-RU" sz="1200" dirty="0" err="1" smtClean="0"/>
              <a:t>юридичні</a:t>
            </a:r>
            <a:r>
              <a:rPr lang="ru-RU" sz="1200" dirty="0" smtClean="0"/>
              <a:t> особи,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здійснюють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господарську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 та </a:t>
            </a:r>
            <a:r>
              <a:rPr lang="ru-RU" sz="1200" dirty="0" err="1" smtClean="0"/>
              <a:t>зареєстровані</a:t>
            </a:r>
            <a:r>
              <a:rPr lang="ru-RU" sz="1200" dirty="0" smtClean="0"/>
              <a:t> в </a:t>
            </a:r>
            <a:r>
              <a:rPr lang="ru-RU" sz="1200" dirty="0" err="1" smtClean="0"/>
              <a:t>установленому</a:t>
            </a:r>
            <a:r>
              <a:rPr lang="ru-RU" sz="1200" dirty="0" smtClean="0"/>
              <a:t> законом порядку;  </a:t>
            </a:r>
          </a:p>
          <a:p>
            <a:pPr algn="just"/>
            <a:r>
              <a:rPr lang="ru-RU" sz="1200" dirty="0" smtClean="0"/>
              <a:t>2) </a:t>
            </a:r>
            <a:r>
              <a:rPr lang="ru-RU" sz="1200" dirty="0" err="1" smtClean="0"/>
              <a:t>громадяни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, </a:t>
            </a:r>
            <a:r>
              <a:rPr lang="ru-RU" sz="1200" dirty="0" err="1" smtClean="0"/>
              <a:t>іноземці</a:t>
            </a:r>
            <a:r>
              <a:rPr lang="ru-RU" sz="1200" dirty="0" smtClean="0"/>
              <a:t> та особи без </a:t>
            </a:r>
            <a:r>
              <a:rPr lang="ru-RU" sz="1200" dirty="0" err="1" smtClean="0"/>
              <a:t>громадянства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здійснюють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господарську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 та </a:t>
            </a:r>
            <a:r>
              <a:rPr lang="ru-RU" sz="1200" dirty="0" err="1" smtClean="0"/>
              <a:t>зареєстровані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відповідно</a:t>
            </a:r>
            <a:r>
              <a:rPr lang="ru-RU" sz="1200" dirty="0" smtClean="0"/>
              <a:t> до закону як </a:t>
            </a:r>
            <a:r>
              <a:rPr lang="ru-RU" sz="1200" dirty="0" err="1" smtClean="0"/>
              <a:t>підприємці</a:t>
            </a:r>
            <a:r>
              <a:rPr lang="ru-RU" sz="1200" dirty="0" smtClean="0"/>
              <a:t>. </a:t>
            </a:r>
          </a:p>
          <a:p>
            <a:pPr algn="just"/>
            <a:r>
              <a:rPr lang="ru-RU" sz="1200" dirty="0" smtClean="0"/>
              <a:t>	За </a:t>
            </a:r>
            <a:r>
              <a:rPr lang="ru-RU" sz="1200" dirty="0" err="1" smtClean="0"/>
              <a:t>визначенням</a:t>
            </a:r>
            <a:r>
              <a:rPr lang="ru-RU" sz="1200" dirty="0" smtClean="0"/>
              <a:t>, </a:t>
            </a:r>
            <a:r>
              <a:rPr lang="ru-RU" sz="1200" dirty="0" err="1" smtClean="0"/>
              <a:t>наведеним</a:t>
            </a:r>
            <a:r>
              <a:rPr lang="ru-RU" sz="1200" dirty="0" smtClean="0"/>
              <a:t> у </a:t>
            </a:r>
            <a:r>
              <a:rPr lang="ru-RU" sz="1200" dirty="0" err="1" smtClean="0"/>
              <a:t>пп</a:t>
            </a:r>
            <a:r>
              <a:rPr lang="ru-RU" sz="1200" dirty="0" smtClean="0"/>
              <a:t>. 14.1.226 п. 14.1 ст. 14 ПКУ, </a:t>
            </a:r>
            <a:r>
              <a:rPr lang="ru-RU" sz="1200" dirty="0" err="1" smtClean="0"/>
              <a:t>самозайнята</a:t>
            </a:r>
            <a:r>
              <a:rPr lang="ru-RU" sz="1200" dirty="0" smtClean="0"/>
              <a:t> особа – </a:t>
            </a:r>
            <a:r>
              <a:rPr lang="ru-RU" sz="1200" dirty="0" err="1" smtClean="0"/>
              <a:t>платник</a:t>
            </a:r>
            <a:r>
              <a:rPr lang="ru-RU" sz="1200" dirty="0" smtClean="0"/>
              <a:t> </a:t>
            </a:r>
            <a:r>
              <a:rPr lang="ru-RU" sz="1200" dirty="0" err="1" smtClean="0"/>
              <a:t>податку</a:t>
            </a:r>
            <a:r>
              <a:rPr lang="ru-RU" sz="1200" dirty="0" smtClean="0"/>
              <a:t>, </a:t>
            </a:r>
            <a:r>
              <a:rPr lang="ru-RU" sz="1200" dirty="0" err="1" smtClean="0"/>
              <a:t>який</a:t>
            </a:r>
            <a:r>
              <a:rPr lang="ru-RU" sz="1200" dirty="0" smtClean="0"/>
              <a:t>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фізичною</a:t>
            </a:r>
            <a:r>
              <a:rPr lang="ru-RU" sz="1200" dirty="0" smtClean="0"/>
              <a:t> особою - </a:t>
            </a:r>
            <a:r>
              <a:rPr lang="ru-RU" sz="1200" dirty="0" err="1" smtClean="0"/>
              <a:t>підприємцем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провадить</a:t>
            </a:r>
            <a:r>
              <a:rPr lang="ru-RU" sz="1200" dirty="0" smtClean="0"/>
              <a:t> </a:t>
            </a:r>
            <a:r>
              <a:rPr lang="ru-RU" sz="1200" dirty="0" err="1" smtClean="0"/>
              <a:t>незалежну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професійну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 за </a:t>
            </a:r>
            <a:r>
              <a:rPr lang="ru-RU" sz="1200" dirty="0" err="1" smtClean="0"/>
              <a:t>умови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така</a:t>
            </a:r>
            <a:r>
              <a:rPr lang="ru-RU" sz="1200" dirty="0" smtClean="0"/>
              <a:t> особа не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працівником</a:t>
            </a:r>
            <a:r>
              <a:rPr lang="ru-RU" sz="1200" dirty="0" smtClean="0"/>
              <a:t> в межах </a:t>
            </a:r>
            <a:r>
              <a:rPr lang="ru-RU" sz="1200" dirty="0" err="1" smtClean="0"/>
              <a:t>такої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підприємницької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чи</a:t>
            </a:r>
            <a:r>
              <a:rPr lang="ru-RU" sz="1200" dirty="0" smtClean="0"/>
              <a:t> </a:t>
            </a:r>
            <a:r>
              <a:rPr lang="ru-RU" sz="1200" dirty="0" err="1" smtClean="0"/>
              <a:t>незалежної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професійної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. 	</a:t>
            </a:r>
            <a:r>
              <a:rPr lang="ru-RU" sz="1200" dirty="0" err="1" smtClean="0"/>
              <a:t>Незалежна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професійна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 – участь </a:t>
            </a:r>
            <a:r>
              <a:rPr lang="ru-RU" sz="1200" dirty="0" err="1" smtClean="0"/>
              <a:t>фізичної</a:t>
            </a:r>
            <a:r>
              <a:rPr lang="ru-RU" sz="1200" dirty="0" smtClean="0"/>
              <a:t> особи у </a:t>
            </a:r>
            <a:r>
              <a:rPr lang="ru-RU" sz="1200" dirty="0" err="1" smtClean="0"/>
              <a:t>науковій</a:t>
            </a:r>
            <a:r>
              <a:rPr lang="ru-RU" sz="1200" dirty="0" smtClean="0"/>
              <a:t>, </a:t>
            </a:r>
            <a:r>
              <a:rPr lang="ru-RU" sz="1200" dirty="0" err="1" smtClean="0"/>
              <a:t>літературній</a:t>
            </a:r>
            <a:r>
              <a:rPr lang="ru-RU" sz="1200" dirty="0" smtClean="0"/>
              <a:t>, </a:t>
            </a:r>
            <a:r>
              <a:rPr lang="ru-RU" sz="1200" dirty="0" err="1" smtClean="0"/>
              <a:t>артистичній</a:t>
            </a:r>
            <a:r>
              <a:rPr lang="ru-RU" sz="1200" dirty="0" smtClean="0"/>
              <a:t>, </a:t>
            </a:r>
            <a:r>
              <a:rPr lang="ru-RU" sz="1200" dirty="0" err="1" smtClean="0"/>
              <a:t>художній</a:t>
            </a:r>
            <a:r>
              <a:rPr lang="ru-RU" sz="1200" dirty="0" smtClean="0"/>
              <a:t>, </a:t>
            </a:r>
            <a:r>
              <a:rPr lang="ru-RU" sz="1200" dirty="0" err="1" smtClean="0"/>
              <a:t>освітній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викладацькій</a:t>
            </a:r>
            <a:r>
              <a:rPr lang="ru-RU" sz="1200" dirty="0" smtClean="0"/>
              <a:t> </a:t>
            </a:r>
            <a:endParaRPr lang="en-US" sz="14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29249" y="1913467"/>
            <a:ext cx="465772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86866" y="127000"/>
            <a:ext cx="47413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err="1" smtClean="0"/>
              <a:t>діяльності</a:t>
            </a:r>
            <a:r>
              <a:rPr lang="ru-RU" sz="1200" dirty="0" smtClean="0"/>
              <a:t>,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лікарів</a:t>
            </a:r>
            <a:r>
              <a:rPr lang="ru-RU" sz="1200" dirty="0" smtClean="0"/>
              <a:t>, </a:t>
            </a:r>
            <a:r>
              <a:rPr lang="ru-RU" sz="1200" dirty="0" err="1" smtClean="0"/>
              <a:t>приватних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нотаріусів</a:t>
            </a:r>
            <a:r>
              <a:rPr lang="ru-RU" sz="1200" dirty="0" smtClean="0"/>
              <a:t>, </a:t>
            </a:r>
            <a:r>
              <a:rPr lang="ru-RU" sz="1200" dirty="0" err="1" smtClean="0"/>
              <a:t>приватних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виконавців</a:t>
            </a:r>
            <a:r>
              <a:rPr lang="ru-RU" sz="1200" dirty="0" smtClean="0"/>
              <a:t>, </a:t>
            </a:r>
            <a:r>
              <a:rPr lang="ru-RU" sz="1200" dirty="0" err="1" smtClean="0"/>
              <a:t>адвокатів</a:t>
            </a:r>
            <a:r>
              <a:rPr lang="ru-RU" sz="1200" dirty="0" smtClean="0"/>
              <a:t>, </a:t>
            </a:r>
            <a:r>
              <a:rPr lang="ru-RU" sz="1200" dirty="0" err="1" smtClean="0"/>
              <a:t>арбітражних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керуючих</a:t>
            </a:r>
            <a:r>
              <a:rPr lang="ru-RU" sz="1200" dirty="0" smtClean="0"/>
              <a:t> (</a:t>
            </a:r>
            <a:r>
              <a:rPr lang="ru-RU" sz="1200" dirty="0" err="1" smtClean="0"/>
              <a:t>розпорядників</a:t>
            </a:r>
            <a:r>
              <a:rPr lang="ru-RU" sz="1200" dirty="0" smtClean="0"/>
              <a:t> майна, </a:t>
            </a:r>
            <a:r>
              <a:rPr lang="ru-RU" sz="1200" dirty="0" err="1" smtClean="0"/>
              <a:t>керуючих</a:t>
            </a:r>
            <a:r>
              <a:rPr lang="ru-RU" sz="1200" dirty="0" smtClean="0"/>
              <a:t> </a:t>
            </a:r>
            <a:r>
              <a:rPr lang="ru-RU" sz="1200" dirty="0" err="1" smtClean="0"/>
              <a:t>санацією</a:t>
            </a:r>
            <a:r>
              <a:rPr lang="ru-RU" sz="1200" dirty="0" smtClean="0"/>
              <a:t>, </a:t>
            </a:r>
            <a:r>
              <a:rPr lang="ru-RU" sz="1200" dirty="0" err="1" smtClean="0"/>
              <a:t>ліквідаторів</a:t>
            </a:r>
            <a:r>
              <a:rPr lang="ru-RU" sz="1200" dirty="0" smtClean="0"/>
              <a:t>), </a:t>
            </a:r>
            <a:r>
              <a:rPr lang="ru-RU" sz="1200" dirty="0" err="1" smtClean="0"/>
              <a:t>аудиторів</a:t>
            </a:r>
            <a:r>
              <a:rPr lang="ru-RU" sz="1200" dirty="0" smtClean="0"/>
              <a:t>, </a:t>
            </a:r>
            <a:r>
              <a:rPr lang="ru-RU" sz="1200" dirty="0" err="1" smtClean="0"/>
              <a:t>бухгалтерів</a:t>
            </a:r>
            <a:r>
              <a:rPr lang="ru-RU" sz="1200" dirty="0" smtClean="0"/>
              <a:t>, </a:t>
            </a:r>
            <a:r>
              <a:rPr lang="ru-RU" sz="1200" dirty="0" err="1" smtClean="0"/>
              <a:t>оцінщиків</a:t>
            </a:r>
            <a:r>
              <a:rPr lang="ru-RU" sz="1200" dirty="0" smtClean="0"/>
              <a:t>, </a:t>
            </a:r>
            <a:r>
              <a:rPr lang="ru-RU" sz="1200" dirty="0" err="1" smtClean="0"/>
              <a:t>інженерів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чи</a:t>
            </a:r>
            <a:r>
              <a:rPr lang="ru-RU" sz="1200" dirty="0" smtClean="0"/>
              <a:t> </a:t>
            </a:r>
            <a:r>
              <a:rPr lang="ru-RU" sz="1200" dirty="0" err="1" smtClean="0"/>
              <a:t>архітекторів</a:t>
            </a:r>
            <a:r>
              <a:rPr lang="ru-RU" sz="1200" dirty="0" smtClean="0"/>
              <a:t>, особи, </a:t>
            </a:r>
            <a:r>
              <a:rPr lang="ru-RU" sz="1200" dirty="0" err="1" smtClean="0"/>
              <a:t>зайнятої</a:t>
            </a:r>
            <a:r>
              <a:rPr lang="ru-RU" sz="1200" dirty="0" smtClean="0"/>
              <a:t> </a:t>
            </a:r>
            <a:r>
              <a:rPr lang="ru-RU" sz="1200" dirty="0" err="1" smtClean="0"/>
              <a:t>релігійною</a:t>
            </a:r>
            <a:r>
              <a:rPr lang="ru-RU" sz="1200" dirty="0" smtClean="0"/>
              <a:t> (</a:t>
            </a:r>
            <a:r>
              <a:rPr lang="ru-RU" sz="1200" dirty="0" err="1" smtClean="0"/>
              <a:t>місіонерською</a:t>
            </a:r>
            <a:r>
              <a:rPr lang="ru-RU" sz="1200" dirty="0" smtClean="0"/>
              <a:t>) </a:t>
            </a:r>
            <a:r>
              <a:rPr lang="ru-RU" sz="1200" dirty="0" err="1" smtClean="0"/>
              <a:t>діяльністю</a:t>
            </a:r>
            <a:r>
              <a:rPr lang="ru-RU" sz="1200" dirty="0" smtClean="0"/>
              <a:t>, </a:t>
            </a:r>
            <a:r>
              <a:rPr lang="ru-RU" sz="1200" dirty="0" err="1" smtClean="0"/>
              <a:t>іншою</a:t>
            </a:r>
            <a:r>
              <a:rPr lang="ru-RU" sz="1200" dirty="0" smtClean="0"/>
              <a:t> </a:t>
            </a:r>
            <a:r>
              <a:rPr lang="ru-RU" sz="1200" dirty="0" err="1" smtClean="0"/>
              <a:t>подібною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діяльністю</a:t>
            </a:r>
            <a:r>
              <a:rPr lang="ru-RU" sz="1200" dirty="0" smtClean="0"/>
              <a:t> за </a:t>
            </a:r>
            <a:r>
              <a:rPr lang="ru-RU" sz="1200" dirty="0" err="1" smtClean="0"/>
              <a:t>умови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така</a:t>
            </a:r>
            <a:r>
              <a:rPr lang="ru-RU" sz="1200" dirty="0" smtClean="0"/>
              <a:t> особа не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працівником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фізичною</a:t>
            </a:r>
            <a:r>
              <a:rPr lang="ru-RU" sz="1200" dirty="0" smtClean="0"/>
              <a:t> особою - </a:t>
            </a:r>
            <a:r>
              <a:rPr lang="ru-RU" sz="1200" dirty="0" err="1" smtClean="0"/>
              <a:t>підприємцем</a:t>
            </a:r>
            <a:r>
              <a:rPr lang="ru-RU" sz="1200" dirty="0" smtClean="0"/>
              <a:t> (за </a:t>
            </a:r>
            <a:r>
              <a:rPr lang="ru-RU" sz="1200" dirty="0" err="1" smtClean="0"/>
              <a:t>виключенням</a:t>
            </a:r>
            <a:r>
              <a:rPr lang="ru-RU" sz="1200" dirty="0" smtClean="0"/>
              <a:t> </a:t>
            </a:r>
            <a:r>
              <a:rPr lang="ru-RU" sz="1200" dirty="0" err="1" smtClean="0"/>
              <a:t>випадку</a:t>
            </a:r>
            <a:r>
              <a:rPr lang="ru-RU" sz="1200" dirty="0" smtClean="0"/>
              <a:t>, </a:t>
            </a:r>
            <a:r>
              <a:rPr lang="ru-RU" sz="1200" dirty="0" err="1" smtClean="0"/>
              <a:t>передбаченого</a:t>
            </a:r>
            <a:r>
              <a:rPr lang="ru-RU" sz="1200" dirty="0" smtClean="0"/>
              <a:t> п. 65.9 ст. 65 ПКУ) та </a:t>
            </a:r>
            <a:r>
              <a:rPr lang="ru-RU" sz="1200" dirty="0" err="1" smtClean="0"/>
              <a:t>використовує</a:t>
            </a:r>
            <a:r>
              <a:rPr lang="ru-RU" sz="1200" dirty="0" smtClean="0"/>
              <a:t> </a:t>
            </a:r>
            <a:r>
              <a:rPr lang="ru-RU" sz="1200" dirty="0" err="1" smtClean="0"/>
              <a:t>найману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працю</a:t>
            </a:r>
            <a:r>
              <a:rPr lang="ru-RU" sz="1200" dirty="0" smtClean="0"/>
              <a:t> не </a:t>
            </a:r>
            <a:r>
              <a:rPr lang="ru-RU" sz="1200" dirty="0" err="1" smtClean="0"/>
              <a:t>більш</a:t>
            </a:r>
            <a:r>
              <a:rPr lang="ru-RU" sz="1200" dirty="0" smtClean="0"/>
              <a:t> як </a:t>
            </a:r>
            <a:r>
              <a:rPr lang="ru-RU" sz="1200" dirty="0" err="1" smtClean="0"/>
              <a:t>чотирьох</a:t>
            </a:r>
            <a:r>
              <a:rPr lang="ru-RU" sz="1200" dirty="0" smtClean="0"/>
              <a:t> </a:t>
            </a:r>
            <a:r>
              <a:rPr lang="ru-RU" sz="1200" dirty="0" err="1" smtClean="0"/>
              <a:t>фізичних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осіб</a:t>
            </a:r>
            <a:r>
              <a:rPr lang="ru-RU" sz="1200" dirty="0" smtClean="0"/>
              <a:t>. </a:t>
            </a:r>
          </a:p>
          <a:p>
            <a:pPr algn="just"/>
            <a:r>
              <a:rPr lang="ru-RU" sz="1200" dirty="0" smtClean="0"/>
              <a:t>	</a:t>
            </a:r>
            <a:r>
              <a:rPr lang="ru-RU" sz="1200" dirty="0" err="1" smtClean="0"/>
              <a:t>Згідно</a:t>
            </a:r>
            <a:r>
              <a:rPr lang="ru-RU" sz="1200" dirty="0" smtClean="0"/>
              <a:t> п. 65.9 ст. 65 ПКУ, </a:t>
            </a:r>
            <a:r>
              <a:rPr lang="ru-RU" sz="1200" dirty="0" err="1" smtClean="0"/>
              <a:t>якщо</a:t>
            </a:r>
            <a:r>
              <a:rPr lang="ru-RU" sz="1200" dirty="0" smtClean="0"/>
              <a:t> </a:t>
            </a:r>
            <a:r>
              <a:rPr lang="ru-RU" sz="1200" dirty="0" err="1" smtClean="0"/>
              <a:t>фізична</a:t>
            </a:r>
            <a:r>
              <a:rPr lang="ru-RU" sz="1200" dirty="0" smtClean="0"/>
              <a:t> особа </a:t>
            </a:r>
            <a:r>
              <a:rPr lang="ru-RU" sz="1200" dirty="0" err="1" smtClean="0"/>
              <a:t>зареєстрована</a:t>
            </a:r>
            <a:r>
              <a:rPr lang="ru-RU" sz="1200" dirty="0" smtClean="0"/>
              <a:t> як </a:t>
            </a:r>
            <a:r>
              <a:rPr lang="ru-RU" sz="1200" dirty="0" err="1" smtClean="0"/>
              <a:t>підприємець</a:t>
            </a:r>
            <a:r>
              <a:rPr lang="ru-RU" sz="1200" dirty="0" smtClean="0"/>
              <a:t> та при </a:t>
            </a:r>
            <a:r>
              <a:rPr lang="ru-RU" sz="1200" dirty="0" err="1" smtClean="0"/>
              <a:t>цьому</a:t>
            </a:r>
            <a:r>
              <a:rPr lang="ru-RU" sz="1200" dirty="0" smtClean="0"/>
              <a:t> </a:t>
            </a:r>
            <a:r>
              <a:rPr lang="ru-RU" sz="1200" dirty="0" err="1" smtClean="0"/>
              <a:t>така</a:t>
            </a:r>
            <a:r>
              <a:rPr lang="ru-RU" sz="1200" dirty="0" smtClean="0"/>
              <a:t> особа </a:t>
            </a:r>
            <a:r>
              <a:rPr lang="ru-RU" sz="1200" dirty="0" err="1" smtClean="0"/>
              <a:t>провадить</a:t>
            </a:r>
            <a:r>
              <a:rPr lang="ru-RU" sz="1200" dirty="0" smtClean="0"/>
              <a:t> </a:t>
            </a:r>
            <a:r>
              <a:rPr lang="ru-RU" sz="1200" dirty="0" err="1" smtClean="0"/>
              <a:t>незалежну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професійну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, </a:t>
            </a:r>
            <a:r>
              <a:rPr lang="ru-RU" sz="1200" dirty="0" err="1" smtClean="0"/>
              <a:t>така</a:t>
            </a:r>
            <a:r>
              <a:rPr lang="ru-RU" sz="1200" dirty="0" smtClean="0"/>
              <a:t> </a:t>
            </a:r>
            <a:r>
              <a:rPr lang="ru-RU" sz="1200" dirty="0" err="1" smtClean="0"/>
              <a:t>фізична</a:t>
            </a:r>
            <a:r>
              <a:rPr lang="ru-RU" sz="1200" dirty="0" smtClean="0"/>
              <a:t> </a:t>
            </a:r>
            <a:r>
              <a:rPr lang="ru-RU" sz="1200" dirty="0" err="1" smtClean="0"/>
              <a:t>особа</a:t>
            </a:r>
            <a:r>
              <a:rPr lang="ru-RU" sz="1200" dirty="0" smtClean="0"/>
              <a:t> </a:t>
            </a:r>
            <a:r>
              <a:rPr lang="ru-RU" sz="1200" dirty="0" err="1" smtClean="0"/>
              <a:t>обліковується</a:t>
            </a:r>
            <a:r>
              <a:rPr lang="ru-RU" sz="1200" dirty="0" smtClean="0"/>
              <a:t> у </a:t>
            </a:r>
            <a:r>
              <a:rPr lang="ru-RU" sz="1200" dirty="0" err="1" smtClean="0"/>
              <a:t>контролюючих</a:t>
            </a:r>
            <a:r>
              <a:rPr lang="ru-RU" sz="1200" dirty="0" smtClean="0"/>
              <a:t> органах як </a:t>
            </a:r>
            <a:r>
              <a:rPr lang="ru-RU" sz="1200" dirty="0" err="1" smtClean="0"/>
              <a:t>фізична</a:t>
            </a:r>
            <a:r>
              <a:rPr lang="ru-RU" sz="1200" dirty="0" smtClean="0"/>
              <a:t> особа - </a:t>
            </a:r>
            <a:r>
              <a:rPr lang="ru-RU" sz="1200" dirty="0" err="1" smtClean="0"/>
              <a:t>підприємець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ознакою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провадження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незалежної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професійної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. </a:t>
            </a:r>
          </a:p>
          <a:p>
            <a:pPr algn="just"/>
            <a:r>
              <a:rPr lang="ru-RU" sz="1200" dirty="0" smtClean="0"/>
              <a:t>	</a:t>
            </a:r>
            <a:r>
              <a:rPr lang="ru-RU" sz="1200" dirty="0" err="1" smtClean="0"/>
              <a:t>Слід</a:t>
            </a:r>
            <a:r>
              <a:rPr lang="ru-RU" sz="1200" dirty="0" smtClean="0"/>
              <a:t> </a:t>
            </a:r>
            <a:r>
              <a:rPr lang="ru-RU" sz="1200" dirty="0" err="1" smtClean="0"/>
              <a:t>наголосити</a:t>
            </a:r>
            <a:r>
              <a:rPr lang="ru-RU" sz="1200" dirty="0" smtClean="0"/>
              <a:t>, як </a:t>
            </a:r>
            <a:r>
              <a:rPr lang="ru-RU" sz="1200" dirty="0" err="1" smtClean="0"/>
              <a:t>зазначалося</a:t>
            </a:r>
            <a:r>
              <a:rPr lang="ru-RU" sz="1200" dirty="0" smtClean="0"/>
              <a:t> </a:t>
            </a:r>
            <a:r>
              <a:rPr lang="ru-RU" sz="1200" dirty="0" err="1" smtClean="0"/>
              <a:t>вище</a:t>
            </a:r>
            <a:r>
              <a:rPr lang="ru-RU" sz="1200" dirty="0" smtClean="0"/>
              <a:t>, </a:t>
            </a:r>
            <a:r>
              <a:rPr lang="ru-RU" sz="1200" dirty="0" err="1" smtClean="0"/>
              <a:t>дія</a:t>
            </a:r>
            <a:r>
              <a:rPr lang="ru-RU" sz="1200" dirty="0" smtClean="0"/>
              <a:t> Закону № 265 </a:t>
            </a:r>
            <a:r>
              <a:rPr lang="ru-RU" sz="1200" dirty="0" err="1" smtClean="0"/>
              <a:t>поширюється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тільки</a:t>
            </a:r>
            <a:r>
              <a:rPr lang="ru-RU" sz="1200" dirty="0" smtClean="0"/>
              <a:t> на </a:t>
            </a:r>
            <a:r>
              <a:rPr lang="ru-RU" sz="1200" dirty="0" err="1" smtClean="0"/>
              <a:t>суб’єктів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господарювання</a:t>
            </a:r>
            <a:r>
              <a:rPr lang="ru-RU" sz="1200" dirty="0" smtClean="0"/>
              <a:t>. </a:t>
            </a:r>
            <a:r>
              <a:rPr lang="ru-RU" sz="1200" dirty="0" err="1" smtClean="0"/>
              <a:t>Відповідно</a:t>
            </a:r>
            <a:r>
              <a:rPr lang="ru-RU" sz="1200" dirty="0" smtClean="0"/>
              <a:t> </a:t>
            </a:r>
            <a:r>
              <a:rPr lang="ru-RU" sz="1200" dirty="0" err="1" smtClean="0"/>
              <a:t>ті</a:t>
            </a:r>
            <a:r>
              <a:rPr lang="ru-RU" sz="1200" dirty="0" smtClean="0"/>
              <a:t>, </a:t>
            </a:r>
            <a:r>
              <a:rPr lang="ru-RU" sz="1200" dirty="0" err="1" smtClean="0"/>
              <a:t>хто</a:t>
            </a:r>
            <a:r>
              <a:rPr lang="ru-RU" sz="1200" dirty="0" smtClean="0"/>
              <a:t> не належать до </a:t>
            </a:r>
            <a:r>
              <a:rPr lang="ru-RU" sz="1200" dirty="0" err="1" smtClean="0"/>
              <a:t>суб’єктів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господарювання</a:t>
            </a:r>
            <a:r>
              <a:rPr lang="ru-RU" sz="1200" dirty="0" smtClean="0"/>
              <a:t> (</a:t>
            </a:r>
            <a:r>
              <a:rPr lang="ru-RU" sz="1200" dirty="0" err="1" smtClean="0"/>
              <a:t>самозайняті</a:t>
            </a:r>
            <a:r>
              <a:rPr lang="ru-RU" sz="1200" dirty="0" smtClean="0"/>
              <a:t> особи,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провадять</a:t>
            </a:r>
            <a:r>
              <a:rPr lang="ru-RU" sz="1200" dirty="0" smtClean="0"/>
              <a:t> </a:t>
            </a:r>
            <a:r>
              <a:rPr lang="ru-RU" sz="1200" dirty="0" err="1" smtClean="0"/>
              <a:t>незалежну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професійну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), </a:t>
            </a:r>
            <a:r>
              <a:rPr lang="ru-RU" sz="1200" dirty="0" err="1" smtClean="0"/>
              <a:t>застосовувати</a:t>
            </a:r>
            <a:r>
              <a:rPr lang="ru-RU" sz="1200" dirty="0" smtClean="0"/>
              <a:t> РРО та/</a:t>
            </a:r>
            <a:r>
              <a:rPr lang="ru-RU" sz="1200" dirty="0" err="1" smtClean="0"/>
              <a:t>або</a:t>
            </a:r>
            <a:r>
              <a:rPr lang="ru-RU" sz="1200" dirty="0" smtClean="0"/>
              <a:t> ПРРО не </a:t>
            </a:r>
            <a:r>
              <a:rPr lang="ru-RU" sz="1200" dirty="0" err="1" smtClean="0"/>
              <a:t>зобов’язані</a:t>
            </a:r>
            <a:r>
              <a:rPr lang="ru-RU" sz="1200" dirty="0" smtClean="0"/>
              <a:t>. </a:t>
            </a:r>
          </a:p>
          <a:p>
            <a:pPr algn="just"/>
            <a:r>
              <a:rPr lang="ru-RU" sz="1200" dirty="0" smtClean="0"/>
              <a:t>	В свою </a:t>
            </a:r>
            <a:r>
              <a:rPr lang="ru-RU" sz="1200" dirty="0" err="1" smtClean="0"/>
              <a:t>чергу</a:t>
            </a:r>
            <a:r>
              <a:rPr lang="ru-RU" sz="1200" dirty="0" smtClean="0"/>
              <a:t> </a:t>
            </a:r>
            <a:r>
              <a:rPr lang="ru-RU" sz="1200" dirty="0" err="1" smtClean="0"/>
              <a:t>оподаткування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доходів</a:t>
            </a:r>
            <a:r>
              <a:rPr lang="ru-RU" sz="1200" dirty="0" smtClean="0"/>
              <a:t>, </a:t>
            </a:r>
            <a:r>
              <a:rPr lang="ru-RU" sz="1200" dirty="0" err="1" smtClean="0"/>
              <a:t>отриманих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фізичною</a:t>
            </a:r>
            <a:r>
              <a:rPr lang="ru-RU" sz="1200" dirty="0" smtClean="0"/>
              <a:t> особою, яка </a:t>
            </a:r>
            <a:r>
              <a:rPr lang="ru-RU" sz="1200" dirty="0" err="1" smtClean="0"/>
              <a:t>провадить</a:t>
            </a:r>
            <a:r>
              <a:rPr lang="ru-RU" sz="1200" dirty="0" smtClean="0"/>
              <a:t> </a:t>
            </a:r>
            <a:r>
              <a:rPr lang="ru-RU" sz="1200" dirty="0" err="1" smtClean="0"/>
              <a:t>незалежну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професійну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, </a:t>
            </a:r>
            <a:r>
              <a:rPr lang="ru-RU" sz="1200" dirty="0" err="1" smtClean="0"/>
              <a:t>визначено</a:t>
            </a:r>
            <a:r>
              <a:rPr lang="ru-RU" sz="1200" dirty="0" smtClean="0"/>
              <a:t> ст. 178 ПКУ. При </a:t>
            </a:r>
            <a:r>
              <a:rPr lang="ru-RU" sz="1200" dirty="0" err="1" smtClean="0"/>
              <a:t>цьому</a:t>
            </a:r>
            <a:r>
              <a:rPr lang="ru-RU" sz="1200" dirty="0" smtClean="0"/>
              <a:t>, нормою </a:t>
            </a:r>
            <a:r>
              <a:rPr lang="ru-RU" sz="1200" dirty="0" err="1" smtClean="0"/>
              <a:t>даної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статті</a:t>
            </a:r>
            <a:r>
              <a:rPr lang="ru-RU" sz="1200" dirty="0" smtClean="0"/>
              <a:t> </a:t>
            </a:r>
            <a:r>
              <a:rPr lang="ru-RU" sz="1200" dirty="0" err="1" smtClean="0"/>
              <a:t>теж</a:t>
            </a:r>
            <a:r>
              <a:rPr lang="ru-RU" sz="1200" dirty="0" smtClean="0"/>
              <a:t> не </a:t>
            </a:r>
            <a:r>
              <a:rPr lang="ru-RU" sz="1200" dirty="0" err="1" smtClean="0"/>
              <a:t>передбачено</a:t>
            </a:r>
            <a:r>
              <a:rPr lang="ru-RU" sz="1200" dirty="0" smtClean="0"/>
              <a:t> </a:t>
            </a:r>
            <a:r>
              <a:rPr lang="ru-RU" sz="1200" dirty="0" err="1" smtClean="0"/>
              <a:t>обов’язкового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РРО та/</a:t>
            </a:r>
            <a:r>
              <a:rPr lang="ru-RU" sz="1200" dirty="0" err="1" smtClean="0"/>
              <a:t>або</a:t>
            </a:r>
            <a:r>
              <a:rPr lang="ru-RU" sz="1200" dirty="0" smtClean="0"/>
              <a:t> ПРРО при </a:t>
            </a:r>
            <a:r>
              <a:rPr lang="ru-RU" sz="1200" dirty="0" err="1" smtClean="0"/>
              <a:t>здійсненні</a:t>
            </a:r>
            <a:r>
              <a:rPr lang="ru-RU" sz="1200" dirty="0" smtClean="0"/>
              <a:t> </a:t>
            </a:r>
            <a:r>
              <a:rPr lang="ru-RU" sz="1200" dirty="0" err="1" smtClean="0"/>
              <a:t>готівкових</a:t>
            </a:r>
            <a:r>
              <a:rPr lang="ru-RU" sz="1200" dirty="0" smtClean="0"/>
              <a:t> та/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безготівкових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розрахунків</a:t>
            </a:r>
            <a:r>
              <a:rPr lang="ru-RU" sz="1200" dirty="0" smtClean="0"/>
              <a:t> такими </a:t>
            </a:r>
            <a:r>
              <a:rPr lang="ru-RU" sz="1200" dirty="0" err="1" smtClean="0"/>
              <a:t>платниками</a:t>
            </a:r>
            <a:r>
              <a:rPr lang="ru-RU" sz="1200" dirty="0" smtClean="0"/>
              <a:t> </a:t>
            </a:r>
            <a:r>
              <a:rPr lang="ru-RU" sz="1200" dirty="0" err="1" smtClean="0"/>
              <a:t>податків</a:t>
            </a:r>
            <a:r>
              <a:rPr lang="ru-RU" sz="1200" dirty="0" smtClean="0"/>
              <a:t>. </a:t>
            </a:r>
          </a:p>
          <a:p>
            <a:pPr algn="just"/>
            <a:r>
              <a:rPr lang="ru-RU" sz="1200" dirty="0" smtClean="0"/>
              <a:t>	</a:t>
            </a:r>
            <a:r>
              <a:rPr lang="ru-RU" sz="1200" dirty="0" err="1" smtClean="0"/>
              <a:t>Водночас</a:t>
            </a:r>
            <a:r>
              <a:rPr lang="ru-RU" sz="1200" dirty="0" smtClean="0"/>
              <a:t>, </a:t>
            </a:r>
            <a:r>
              <a:rPr lang="ru-RU" sz="1200" dirty="0" err="1" smtClean="0"/>
              <a:t>якщо</a:t>
            </a:r>
            <a:r>
              <a:rPr lang="ru-RU" sz="1200" dirty="0" smtClean="0"/>
              <a:t> </a:t>
            </a:r>
            <a:r>
              <a:rPr lang="ru-RU" sz="1200" dirty="0" err="1" smtClean="0"/>
              <a:t>фізична</a:t>
            </a:r>
            <a:r>
              <a:rPr lang="ru-RU" sz="1200" dirty="0" smtClean="0"/>
              <a:t> особа, яка </a:t>
            </a:r>
            <a:r>
              <a:rPr lang="ru-RU" sz="1200" dirty="0" err="1" smtClean="0"/>
              <a:t>провадить</a:t>
            </a:r>
            <a:r>
              <a:rPr lang="ru-RU" sz="1200" dirty="0" smtClean="0"/>
              <a:t> </a:t>
            </a:r>
            <a:r>
              <a:rPr lang="ru-RU" sz="1200" dirty="0" err="1" smtClean="0"/>
              <a:t>незалежну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професійну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, </a:t>
            </a:r>
            <a:r>
              <a:rPr lang="ru-RU" sz="1200" dirty="0" err="1" smtClean="0"/>
              <a:t>одночасно</a:t>
            </a:r>
            <a:r>
              <a:rPr lang="ru-RU" sz="1200" dirty="0" smtClean="0"/>
              <a:t> </a:t>
            </a:r>
            <a:r>
              <a:rPr lang="ru-RU" sz="1200" dirty="0" err="1" smtClean="0"/>
              <a:t>здійснює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підприємницьку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, то вона </a:t>
            </a:r>
            <a:r>
              <a:rPr lang="ru-RU" sz="1200" dirty="0" err="1" smtClean="0"/>
              <a:t>зобов’язана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застосовувати</a:t>
            </a:r>
            <a:r>
              <a:rPr lang="ru-RU" sz="1200" dirty="0" smtClean="0"/>
              <a:t> РРО та/</a:t>
            </a:r>
            <a:r>
              <a:rPr lang="ru-RU" sz="1200" dirty="0" err="1" smtClean="0"/>
              <a:t>або</a:t>
            </a:r>
            <a:r>
              <a:rPr lang="ru-RU" sz="1200" dirty="0" smtClean="0"/>
              <a:t> ПРРО на </a:t>
            </a:r>
            <a:r>
              <a:rPr lang="ru-RU" sz="1200" dirty="0" err="1" smtClean="0"/>
              <a:t>загальних</a:t>
            </a:r>
            <a:r>
              <a:rPr lang="ru-RU" sz="1200" dirty="0" smtClean="0"/>
              <a:t> засадах.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1238</TotalTime>
  <Words>207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167</cp:revision>
  <dcterms:created xsi:type="dcterms:W3CDTF">2021-05-27T05:23:05Z</dcterms:created>
  <dcterms:modified xsi:type="dcterms:W3CDTF">2023-10-30T07:45:50Z</dcterms:modified>
</cp:coreProperties>
</file>