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36245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До </a:t>
            </a:r>
            <a:r>
              <a:rPr lang="ru-RU" sz="1600" b="1" dirty="0" err="1">
                <a:latin typeface="e-Ukraine Light" pitchFamily="50" charset="-52"/>
              </a:rPr>
              <a:t>уваги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платників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податків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податку</a:t>
            </a:r>
            <a:r>
              <a:rPr lang="ru-RU" sz="1600" b="1" dirty="0">
                <a:latin typeface="e-Ukraine Light" pitchFamily="50" charset="-52"/>
              </a:rPr>
              <a:t> на </a:t>
            </a:r>
            <a:r>
              <a:rPr lang="ru-RU" sz="1600" b="1" dirty="0" err="1">
                <a:latin typeface="e-Ukraine Light" pitchFamily="50" charset="-52"/>
              </a:rPr>
              <a:t>нерухоме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майно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відмінне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від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земельної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ділянки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юридичні</a:t>
            </a:r>
            <a:r>
              <a:rPr lang="ru-RU" sz="1600" b="1">
                <a:latin typeface="e-Ukraine Light" pitchFamily="50" charset="-52"/>
              </a:rPr>
              <a:t> особи)!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Грудень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6" y="117828"/>
            <a:ext cx="4695823" cy="676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000" dirty="0">
                <a:latin typeface="e-Ukraine Light" pitchFamily="50" charset="-52"/>
              </a:rPr>
              <a:t>	</a:t>
            </a:r>
            <a:r>
              <a:rPr lang="ru-RU" sz="1000" dirty="0">
                <a:latin typeface="e-Ukraine Light" pitchFamily="50" charset="-52"/>
              </a:rPr>
              <a:t> Форма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Форма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затверджена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10 </a:t>
            </a:r>
            <a:r>
              <a:rPr lang="ru-RU" sz="1000" dirty="0" err="1">
                <a:latin typeface="e-Ukraine Light" pitchFamily="50" charset="-52"/>
              </a:rPr>
              <a:t>квітня</a:t>
            </a:r>
            <a:r>
              <a:rPr lang="ru-RU" sz="1000" dirty="0">
                <a:latin typeface="e-Ukraine Light" pitchFamily="50" charset="-52"/>
              </a:rPr>
              <a:t> 2015 року № 408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примітках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заповнення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вказано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невід'ємною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частиною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є </a:t>
            </a:r>
            <a:r>
              <a:rPr lang="ru-RU" sz="1000" dirty="0" err="1">
                <a:latin typeface="e-Ukraine Light" pitchFamily="50" charset="-52"/>
              </a:rPr>
              <a:t>додатки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Відповідний</a:t>
            </a:r>
            <a:r>
              <a:rPr lang="ru-RU" sz="1000" dirty="0">
                <a:latin typeface="e-Ukraine Light" pitchFamily="50" charset="-52"/>
              </a:rPr>
              <a:t> тип </a:t>
            </a:r>
            <a:r>
              <a:rPr lang="ru-RU" sz="1000" dirty="0" err="1">
                <a:latin typeface="e-Ukraine Light" pitchFamily="50" charset="-52"/>
              </a:rPr>
              <a:t>додатка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забезпечує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обчислення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відповідним</a:t>
            </a:r>
            <a:r>
              <a:rPr lang="ru-RU" sz="1000" dirty="0">
                <a:latin typeface="e-Ukraine Light" pitchFamily="50" charset="-52"/>
              </a:rPr>
              <a:t> видом </a:t>
            </a:r>
            <a:r>
              <a:rPr lang="ru-RU" sz="1000" dirty="0" err="1">
                <a:latin typeface="e-Ukraine Light" pitchFamily="50" charset="-52"/>
              </a:rPr>
              <a:t>об'єкта</a:t>
            </a:r>
            <a:r>
              <a:rPr lang="ru-RU" sz="1000" dirty="0">
                <a:latin typeface="e-Ukraine Light" pitchFamily="50" charset="-52"/>
              </a:rPr>
              <a:t>(</a:t>
            </a:r>
            <a:r>
              <a:rPr lang="ru-RU" sz="1000" dirty="0" err="1">
                <a:latin typeface="e-Ukraine Light" pitchFamily="50" charset="-52"/>
              </a:rPr>
              <a:t>ів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. За </a:t>
            </a:r>
            <a:r>
              <a:rPr lang="ru-RU" sz="1000" dirty="0" err="1">
                <a:latin typeface="e-Ukraine Light" pitchFamily="50" charset="-52"/>
              </a:rPr>
              <a:t>відсутності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виду </a:t>
            </a:r>
            <a:r>
              <a:rPr lang="ru-RU" sz="1000" dirty="0" err="1">
                <a:latin typeface="e-Ukraine Light" pitchFamily="50" charset="-52"/>
              </a:rPr>
              <a:t>об'єкта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тип </a:t>
            </a:r>
            <a:r>
              <a:rPr lang="ru-RU" sz="1000" dirty="0" err="1">
                <a:latin typeface="e-Ukraine Light" pitchFamily="50" charset="-52"/>
              </a:rPr>
              <a:t>додатка</a:t>
            </a:r>
            <a:r>
              <a:rPr lang="ru-RU" sz="1000" dirty="0">
                <a:latin typeface="e-Ukraine Light" pitchFamily="50" charset="-52"/>
              </a:rPr>
              <a:t>, в </a:t>
            </a:r>
            <a:r>
              <a:rPr lang="ru-RU" sz="1000" dirty="0" err="1">
                <a:latin typeface="e-Ukraine Light" pitchFamily="50" charset="-52"/>
              </a:rPr>
              <a:t>якому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обчислюється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зобов'язання</a:t>
            </a:r>
            <a:r>
              <a:rPr lang="ru-RU" sz="1000" dirty="0">
                <a:latin typeface="e-Ukraine Light" pitchFamily="50" charset="-52"/>
              </a:rPr>
              <a:t> для такого виду </a:t>
            </a:r>
            <a:r>
              <a:rPr lang="ru-RU" sz="1000" dirty="0" err="1">
                <a:latin typeface="e-Ukraine Light" pitchFamily="50" charset="-52"/>
              </a:rPr>
              <a:t>об'єкта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, до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додається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слід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зазначити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сплата</a:t>
            </a:r>
            <a:r>
              <a:rPr lang="ru-RU" sz="1000" dirty="0">
                <a:latin typeface="e-Ukraine Light" pitchFamily="50" charset="-52"/>
              </a:rPr>
              <a:t> до бюджету та </a:t>
            </a:r>
            <a:r>
              <a:rPr lang="ru-RU" sz="1000" dirty="0" err="1">
                <a:latin typeface="e-Ukraine Light" pitchFamily="50" charset="-52"/>
              </a:rPr>
              <a:t>облік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нарахованих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задекларованих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зобов’язань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за видами </a:t>
            </a:r>
            <a:r>
              <a:rPr lang="ru-RU" sz="1000" dirty="0" err="1">
                <a:latin typeface="e-Ukraine Light" pitchFamily="50" charset="-52"/>
              </a:rPr>
              <a:t>об’єктів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нерухомого</a:t>
            </a:r>
            <a:r>
              <a:rPr lang="ru-RU" sz="1000" dirty="0">
                <a:latin typeface="e-Ukraine Light" pitchFamily="50" charset="-52"/>
              </a:rPr>
              <a:t> майна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постанові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16 лютого 2021 року № 106 «</a:t>
            </a:r>
            <a:r>
              <a:rPr lang="ru-RU" sz="1000" dirty="0" err="1">
                <a:latin typeface="e-Ukraine Light" pitchFamily="50" charset="-52"/>
              </a:rPr>
              <a:t>Деякі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питання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зборів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бюджету»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Постанова) </a:t>
            </a:r>
            <a:r>
              <a:rPr lang="ru-RU" sz="1000" dirty="0" err="1">
                <a:latin typeface="e-Ukraine Light" pitchFamily="50" charset="-52"/>
              </a:rPr>
              <a:t>визначено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зборів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платежів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бюджету </a:t>
            </a:r>
            <a:r>
              <a:rPr lang="ru-RU" sz="1000" dirty="0" err="1">
                <a:latin typeface="e-Ukraine Light" pitchFamily="50" charset="-52"/>
              </a:rPr>
              <a:t>визначається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переліку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бюджетної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вказані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додатку</a:t>
            </a:r>
            <a:r>
              <a:rPr lang="ru-RU" sz="1000" dirty="0">
                <a:latin typeface="e-Ukraine Light" pitchFamily="50" charset="-52"/>
              </a:rPr>
              <a:t> до Постанови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Класифікатор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бюджетів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затверджено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14.01.2011 № 11 «Про </a:t>
            </a:r>
            <a:r>
              <a:rPr lang="ru-RU" sz="1000" dirty="0" err="1">
                <a:latin typeface="e-Ukraine Light" pitchFamily="50" charset="-52"/>
              </a:rPr>
              <a:t>бюджетну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класифікацію</a:t>
            </a:r>
            <a:r>
              <a:rPr lang="ru-RU" sz="1000" dirty="0">
                <a:latin typeface="e-Ukraine Light" pitchFamily="50" charset="-52"/>
              </a:rPr>
              <a:t>», де </a:t>
            </a:r>
            <a:r>
              <a:rPr lang="ru-RU" sz="1000" dirty="0" err="1">
                <a:latin typeface="e-Ukraine Light" pitchFamily="50" charset="-52"/>
              </a:rPr>
              <a:t>визначено</a:t>
            </a:r>
            <a:r>
              <a:rPr lang="ru-RU" sz="1000" dirty="0">
                <a:latin typeface="e-Ukraine Light" pitchFamily="50" charset="-52"/>
              </a:rPr>
              <a:t> код та </a:t>
            </a:r>
            <a:r>
              <a:rPr lang="ru-RU" sz="1000" dirty="0" err="1">
                <a:latin typeface="e-Ukraine Light" pitchFamily="50" charset="-52"/>
              </a:rPr>
              <a:t>найменування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податку</a:t>
            </a:r>
            <a:r>
              <a:rPr lang="ru-RU" sz="1000" dirty="0" smtClean="0">
                <a:latin typeface="e-Ukraine Light" pitchFamily="50" charset="-52"/>
              </a:rPr>
              <a:t>: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e-Ukraine Light" pitchFamily="50" charset="-52"/>
              </a:rPr>
              <a:t>18010100 </a:t>
            </a:r>
            <a:r>
              <a:rPr lang="ru-RU" sz="1000" dirty="0">
                <a:latin typeface="e-Ukraine Light" pitchFamily="50" charset="-52"/>
              </a:rPr>
              <a:t>– </a:t>
            </a:r>
            <a:r>
              <a:rPr lang="ru-RU" sz="1000" dirty="0" err="1">
                <a:latin typeface="e-Ukraine Light" pitchFamily="50" charset="-52"/>
              </a:rPr>
              <a:t>податок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від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3" y="98166"/>
            <a:ext cx="468576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сплачений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юридичними</a:t>
            </a:r>
            <a:r>
              <a:rPr lang="ru-RU" sz="1000" dirty="0">
                <a:latin typeface="e-Ukraine Light" pitchFamily="50" charset="-52"/>
              </a:rPr>
              <a:t> особами,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власниками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об'єктів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,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e-Ukraine Light" pitchFamily="50" charset="-52"/>
              </a:rPr>
              <a:t>18010400 </a:t>
            </a:r>
            <a:r>
              <a:rPr lang="ru-RU" sz="1000" dirty="0">
                <a:latin typeface="e-Ukraine Light" pitchFamily="50" charset="-52"/>
              </a:rPr>
              <a:t>– </a:t>
            </a:r>
            <a:r>
              <a:rPr lang="ru-RU" sz="1000" dirty="0" err="1">
                <a:latin typeface="e-Ukraine Light" pitchFamily="50" charset="-52"/>
              </a:rPr>
              <a:t>податок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сплачений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юридичними</a:t>
            </a:r>
            <a:r>
              <a:rPr lang="ru-RU" sz="1000" dirty="0">
                <a:latin typeface="e-Ukraine Light" pitchFamily="50" charset="-52"/>
              </a:rPr>
              <a:t> особами,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власниками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об'єктів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Наприклад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подав </a:t>
            </a:r>
            <a:r>
              <a:rPr lang="ru-RU" sz="1000" dirty="0" err="1">
                <a:latin typeface="e-Ukraine Light" pitchFamily="50" charset="-52"/>
              </a:rPr>
              <a:t>податкову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декларацію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додатком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частині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, при </a:t>
            </a:r>
            <a:r>
              <a:rPr lang="ru-RU" sz="1000" dirty="0" err="1">
                <a:latin typeface="e-Ukraine Light" pitchFamily="50" charset="-52"/>
              </a:rPr>
              <a:t>цьому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нього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нерухомого</a:t>
            </a:r>
            <a:r>
              <a:rPr lang="ru-RU" sz="1000" dirty="0">
                <a:latin typeface="e-Ukraine Light" pitchFamily="50" charset="-52"/>
              </a:rPr>
              <a:t> майна </a:t>
            </a:r>
            <a:r>
              <a:rPr lang="ru-RU" sz="1000" dirty="0" err="1">
                <a:latin typeface="e-Ukraine Light" pitchFamily="50" charset="-52"/>
              </a:rPr>
              <a:t>нежитлової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Така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подальшому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призвела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призведе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виникнення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боргу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b="1" dirty="0" err="1" smtClean="0">
                <a:latin typeface="e-Ukraine Light" pitchFamily="50" charset="-52"/>
              </a:rPr>
              <a:t>Виникає</a:t>
            </a:r>
            <a:r>
              <a:rPr lang="ru-RU" sz="1000" b="1" dirty="0" smtClean="0">
                <a:latin typeface="e-Ukraine Light" pitchFamily="50" charset="-52"/>
              </a:rPr>
              <a:t> </a:t>
            </a:r>
            <a:r>
              <a:rPr lang="ru-RU" sz="1000" b="1" dirty="0" err="1">
                <a:latin typeface="e-Ukraine Light" pitchFamily="50" charset="-52"/>
              </a:rPr>
              <a:t>питання</a:t>
            </a:r>
            <a:r>
              <a:rPr lang="ru-RU" sz="1000" b="1" dirty="0">
                <a:latin typeface="e-Ukraine Light" pitchFamily="50" charset="-52"/>
              </a:rPr>
              <a:t>: як </a:t>
            </a:r>
            <a:r>
              <a:rPr lang="ru-RU" sz="1000" b="1" dirty="0" err="1">
                <a:latin typeface="e-Ukraine Light" pitchFamily="50" charset="-52"/>
              </a:rPr>
              <a:t>заповнити</a:t>
            </a:r>
            <a:r>
              <a:rPr lang="ru-RU" sz="1000" b="1" dirty="0">
                <a:latin typeface="e-Ukraine Light" pitchFamily="50" charset="-52"/>
              </a:rPr>
              <a:t> </a:t>
            </a:r>
            <a:r>
              <a:rPr lang="ru-RU" sz="1000" b="1" dirty="0" err="1">
                <a:latin typeface="e-Ukraine Light" pitchFamily="50" charset="-52"/>
              </a:rPr>
              <a:t>уточнюючу</a:t>
            </a:r>
            <a:r>
              <a:rPr lang="ru-RU" sz="1000" b="1" dirty="0">
                <a:latin typeface="e-Ukraine Light" pitchFamily="50" charset="-52"/>
              </a:rPr>
              <a:t> </a:t>
            </a:r>
            <a:r>
              <a:rPr lang="ru-RU" sz="1000" b="1" dirty="0" err="1">
                <a:latin typeface="e-Ukraine Light" pitchFamily="50" charset="-52"/>
              </a:rPr>
              <a:t>податкову</a:t>
            </a:r>
            <a:r>
              <a:rPr lang="ru-RU" sz="1000" b="1" dirty="0">
                <a:latin typeface="e-Ukraine Light" pitchFamily="50" charset="-52"/>
              </a:rPr>
              <a:t> </a:t>
            </a:r>
            <a:r>
              <a:rPr lang="ru-RU" sz="1000" b="1" dirty="0" err="1">
                <a:latin typeface="e-Ukraine Light" pitchFamily="50" charset="-52"/>
              </a:rPr>
              <a:t>декларацію</a:t>
            </a:r>
            <a:r>
              <a:rPr lang="ru-RU" sz="1000" b="1" dirty="0">
                <a:latin typeface="e-Ukraine Light" pitchFamily="50" charset="-52"/>
              </a:rPr>
              <a:t> в такому </a:t>
            </a:r>
            <a:r>
              <a:rPr lang="ru-RU" sz="1000" b="1" dirty="0" err="1">
                <a:latin typeface="e-Ukraine Light" pitchFamily="50" charset="-52"/>
              </a:rPr>
              <a:t>випадку</a:t>
            </a:r>
            <a:r>
              <a:rPr lang="ru-RU" sz="1000" b="1" dirty="0" smtClean="0">
                <a:latin typeface="e-Ukraine Light" pitchFamily="50" charset="-52"/>
              </a:rPr>
              <a:t>?</a:t>
            </a:r>
            <a:endParaRPr lang="ru-RU" sz="1000" b="1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50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зобов'язаний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надіслати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уточнюючий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розрахунок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такої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якщо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майбутніх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самостійно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виявляє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помилки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містяться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раніше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поданій</a:t>
            </a:r>
            <a:r>
              <a:rPr lang="ru-RU" sz="1000" dirty="0">
                <a:latin typeface="e-Ukraine Light" pitchFamily="50" charset="-52"/>
              </a:rPr>
              <a:t> ним </a:t>
            </a:r>
            <a:r>
              <a:rPr lang="ru-RU" sz="1000" dirty="0" err="1">
                <a:latin typeface="e-Ukraine Light" pitchFamily="50" charset="-52"/>
              </a:rPr>
              <a:t>податковій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А </a:t>
            </a:r>
            <a:r>
              <a:rPr lang="ru-RU" sz="1000" dirty="0" err="1">
                <a:latin typeface="e-Ukraine Light" pitchFamily="50" charset="-52"/>
              </a:rPr>
              <a:t>саме</a:t>
            </a:r>
            <a:r>
              <a:rPr lang="ru-RU" sz="1000" dirty="0">
                <a:latin typeface="e-Ukraine Light" pitchFamily="50" charset="-52"/>
              </a:rPr>
              <a:t>: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зобов’язаний</a:t>
            </a:r>
            <a:r>
              <a:rPr lang="ru-RU" sz="1000" dirty="0">
                <a:latin typeface="e-Ukraine Light" pitchFamily="50" charset="-52"/>
              </a:rPr>
              <a:t> подати </a:t>
            </a:r>
            <a:r>
              <a:rPr lang="ru-RU" sz="1000" dirty="0" err="1">
                <a:latin typeface="e-Ukraine Light" pitchFamily="50" charset="-52"/>
              </a:rPr>
              <a:t>уточнюючу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декларацію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нерухоме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майно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відмінне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за </a:t>
            </a:r>
            <a:r>
              <a:rPr lang="ru-RU" sz="1000" dirty="0" err="1">
                <a:latin typeface="e-Ukraine Light" pitchFamily="50" charset="-52"/>
              </a:rPr>
              <a:t>відповідний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шляхом </a:t>
            </a:r>
            <a:r>
              <a:rPr lang="ru-RU" sz="1000" dirty="0" err="1">
                <a:latin typeface="e-Ukraine Light" pitchFamily="50" charset="-52"/>
              </a:rPr>
              <a:t>уточнення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раніше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узгодженого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частині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об’єкту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зменшити</a:t>
            </a:r>
            <a:r>
              <a:rPr lang="ru-RU" sz="1000" dirty="0">
                <a:latin typeface="e-Ukraine Light" pitchFamily="50" charset="-52"/>
              </a:rPr>
              <a:t>) та </a:t>
            </a:r>
            <a:r>
              <a:rPr lang="ru-RU" sz="1000" dirty="0" err="1">
                <a:latin typeface="e-Ukraine Light" pitchFamily="50" charset="-52"/>
              </a:rPr>
              <a:t>задекларувати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уточнити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податкове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зобов’язання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об’єкт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нежитлової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нерухомості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збільшити</a:t>
            </a:r>
            <a:r>
              <a:rPr lang="ru-RU" sz="1000" dirty="0">
                <a:latin typeface="e-Ukraine Light" pitchFamily="50" charset="-52"/>
              </a:rPr>
              <a:t>). </a:t>
            </a:r>
            <a:r>
              <a:rPr lang="ru-RU" sz="1000" dirty="0" err="1">
                <a:latin typeface="e-Ukraine Light" pitchFamily="50" charset="-52"/>
              </a:rPr>
              <a:t>Отже</a:t>
            </a:r>
            <a:r>
              <a:rPr lang="ru-RU" sz="1000" dirty="0">
                <a:latin typeface="e-Ukraine Light" pitchFamily="50" charset="-52"/>
              </a:rPr>
              <a:t>, до </a:t>
            </a:r>
            <a:r>
              <a:rPr lang="ru-RU" sz="1000" dirty="0" err="1">
                <a:latin typeface="e-Ukraine Light" pitchFamily="50" charset="-52"/>
              </a:rPr>
              <a:t>уточнюючої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декларації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бути подано </a:t>
            </a:r>
            <a:r>
              <a:rPr lang="ru-RU" sz="1000" dirty="0" err="1">
                <a:latin typeface="e-Ukraine Light" pitchFamily="50" charset="-52"/>
              </a:rPr>
              <a:t>обидва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додатки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</TotalTime>
  <Words>156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185</cp:revision>
  <dcterms:created xsi:type="dcterms:W3CDTF">2021-05-27T05:23:05Z</dcterms:created>
  <dcterms:modified xsi:type="dcterms:W3CDTF">2023-12-25T08:04:53Z</dcterms:modified>
</cp:coreProperties>
</file>