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336245"/>
            <a:ext cx="3600000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>
                <a:latin typeface="e-Ukraine Light" pitchFamily="50" charset="-52"/>
              </a:rPr>
              <a:t>Щодо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мінімізації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сплати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податків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деякими</a:t>
            </a:r>
            <a:r>
              <a:rPr lang="ru-RU" sz="1600" b="1" dirty="0">
                <a:latin typeface="e-Ukraine Light" pitchFamily="50" charset="-52"/>
              </a:rPr>
              <a:t> мережами </a:t>
            </a:r>
            <a:r>
              <a:rPr lang="ru-RU" sz="1600" b="1" dirty="0" err="1">
                <a:latin typeface="e-Ukraine Light" pitchFamily="50" charset="-52"/>
              </a:rPr>
              <a:t>магазинів</a:t>
            </a:r>
            <a:r>
              <a:rPr lang="ru-RU" sz="1600" b="1" dirty="0">
                <a:latin typeface="e-Ukraine Light" pitchFamily="50" charset="-52"/>
              </a:rPr>
              <a:t> з продажу </a:t>
            </a:r>
            <a:r>
              <a:rPr lang="ru-RU" sz="1600" b="1" dirty="0" err="1">
                <a:latin typeface="e-Ukraine Light" pitchFamily="50" charset="-52"/>
              </a:rPr>
              <a:t>побутової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техніки</a:t>
            </a:r>
            <a:r>
              <a:rPr lang="ru-RU" sz="1600" b="1" dirty="0">
                <a:latin typeface="e-Ukraine Light" pitchFamily="50" charset="-52"/>
              </a:rPr>
              <a:t> та </a:t>
            </a:r>
            <a:r>
              <a:rPr lang="ru-RU" sz="1600" b="1">
                <a:latin typeface="e-Ukraine Light" pitchFamily="50" charset="-52"/>
              </a:rPr>
              <a:t>електроніки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Грудень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95581"/>
            <a:ext cx="461009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200" dirty="0">
                <a:latin typeface="e-Ukraine Light" pitchFamily="50" charset="-52"/>
              </a:rPr>
              <a:t>	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Державна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податкова</a:t>
            </a:r>
            <a:r>
              <a:rPr lang="ru-RU" sz="1200" dirty="0">
                <a:latin typeface="e-Ukraine Light" pitchFamily="50" charset="-52"/>
              </a:rPr>
              <a:t> служба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постійній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основі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здійснює</a:t>
            </a:r>
            <a:r>
              <a:rPr lang="ru-RU" sz="1200" dirty="0">
                <a:latin typeface="e-Ukraine Light" pitchFamily="50" charset="-52"/>
              </a:rPr>
              <a:t> контроль за </a:t>
            </a:r>
            <a:r>
              <a:rPr lang="ru-RU" sz="1200" dirty="0" err="1">
                <a:latin typeface="e-Ukraine Light" pitchFamily="50" charset="-52"/>
              </a:rPr>
              <a:t>дотриманням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законодавства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іншого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законодавства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суб’єктами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господарювання</a:t>
            </a:r>
            <a:r>
              <a:rPr lang="ru-RU" sz="1200" dirty="0">
                <a:latin typeface="e-Ukraine Light" pitchFamily="50" charset="-52"/>
              </a:rPr>
              <a:t>, у тому </a:t>
            </a:r>
            <a:r>
              <a:rPr lang="ru-RU" sz="1200" dirty="0" err="1">
                <a:latin typeface="e-Ukraine Light" pitchFamily="50" charset="-52"/>
              </a:rPr>
              <a:t>числі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здійснюють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діяльність</a:t>
            </a:r>
            <a:r>
              <a:rPr lang="ru-RU" sz="1200" dirty="0">
                <a:latin typeface="e-Ukraine Light" pitchFamily="50" charset="-52"/>
              </a:rPr>
              <a:t> з продажу </a:t>
            </a:r>
            <a:r>
              <a:rPr lang="ru-RU" sz="1200" dirty="0" err="1">
                <a:latin typeface="e-Ukraine Light" pitchFamily="50" charset="-52"/>
              </a:rPr>
              <a:t>технічно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складних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побутових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товарів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підлягають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гарантійному</a:t>
            </a:r>
            <a:r>
              <a:rPr lang="ru-RU" sz="1200" dirty="0">
                <a:latin typeface="e-Ukraine Light" pitchFamily="50" charset="-52"/>
              </a:rPr>
              <a:t> ремонту, </a:t>
            </a:r>
            <a:r>
              <a:rPr lang="ru-RU" sz="1200" dirty="0" err="1">
                <a:latin typeface="e-Ukraine Light" pitchFamily="50" charset="-52"/>
              </a:rPr>
              <a:t>зокрема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щодо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дотримання</a:t>
            </a:r>
            <a:r>
              <a:rPr lang="ru-RU" sz="1200" dirty="0">
                <a:latin typeface="e-Ukraine Light" pitchFamily="50" charset="-52"/>
              </a:rPr>
              <a:t> ними порядку </a:t>
            </a:r>
            <a:r>
              <a:rPr lang="ru-RU" sz="1200" dirty="0" err="1">
                <a:latin typeface="e-Ukraine Light" pitchFamily="50" charset="-52"/>
              </a:rPr>
              <a:t>проведення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розрахунків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З </a:t>
            </a:r>
            <a:r>
              <a:rPr lang="ru-RU" sz="1200" dirty="0">
                <a:latin typeface="e-Ukraine Light" pitchFamily="50" charset="-52"/>
              </a:rPr>
              <a:t>метою </a:t>
            </a:r>
            <a:r>
              <a:rPr lang="ru-RU" sz="1200" dirty="0" err="1">
                <a:latin typeface="e-Ukraine Light" pitchFamily="50" charset="-52"/>
              </a:rPr>
              <a:t>виявлення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ризиків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несплати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порушення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іншого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законодавства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та з </a:t>
            </a:r>
            <a:r>
              <a:rPr lang="ru-RU" sz="1200" dirty="0" err="1">
                <a:latin typeface="e-Ukraine Light" pitchFamily="50" charset="-52"/>
              </a:rPr>
              <a:t>урахуванням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інформації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набула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поширення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медіа</a:t>
            </a:r>
            <a:r>
              <a:rPr lang="ru-RU" sz="1200" dirty="0">
                <a:latin typeface="e-Ukraine Light" pitchFamily="50" charset="-52"/>
              </a:rPr>
              <a:t>, ДПС </a:t>
            </a:r>
            <a:r>
              <a:rPr lang="ru-RU" sz="1200" dirty="0" err="1">
                <a:latin typeface="e-Ukraine Light" pitchFamily="50" charset="-52"/>
              </a:rPr>
              <a:t>здійснено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збір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аналіз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інформації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щодо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дотримання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вимог</a:t>
            </a:r>
            <a:r>
              <a:rPr lang="ru-RU" sz="1200" dirty="0">
                <a:latin typeface="e-Ukraine Light" pitchFamily="50" charset="-52"/>
              </a:rPr>
              <a:t> порядку </a:t>
            </a:r>
            <a:r>
              <a:rPr lang="ru-RU" sz="1200" dirty="0" err="1">
                <a:latin typeface="e-Ukraine Light" pitchFamily="50" charset="-52"/>
              </a:rPr>
              <a:t>проведення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господарських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об’єктах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найбільших</a:t>
            </a:r>
            <a:r>
              <a:rPr lang="ru-RU" sz="1200" dirty="0">
                <a:latin typeface="e-Ukraine Light" pitchFamily="50" charset="-52"/>
              </a:rPr>
              <a:t> мереж </a:t>
            </a:r>
            <a:r>
              <a:rPr lang="ru-RU" sz="1200" dirty="0" err="1">
                <a:latin typeface="e-Ukraine Light" pitchFamily="50" charset="-52"/>
              </a:rPr>
              <a:t>магазинів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здійснюють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торгівлю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побутовою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технікою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електронікою</a:t>
            </a:r>
            <a:r>
              <a:rPr lang="ru-RU" sz="1200" dirty="0">
                <a:latin typeface="e-Ukraine Light" pitchFamily="50" charset="-52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За </a:t>
            </a:r>
            <a:r>
              <a:rPr lang="ru-RU" sz="1200" dirty="0">
                <a:latin typeface="e-Ukraine Light" pitchFamily="50" charset="-52"/>
              </a:rPr>
              <a:t>результатами такого </a:t>
            </a:r>
            <a:r>
              <a:rPr lang="ru-RU" sz="1200" dirty="0" err="1">
                <a:latin typeface="e-Ukraine Light" pitchFamily="50" charset="-52"/>
              </a:rPr>
              <a:t>аналізу</a:t>
            </a:r>
            <a:r>
              <a:rPr lang="ru-RU" sz="1200" dirty="0">
                <a:latin typeface="e-Ukraine Light" pitchFamily="50" charset="-52"/>
              </a:rPr>
              <a:t>, а </a:t>
            </a:r>
            <a:r>
              <a:rPr lang="ru-RU" sz="1200" dirty="0" err="1">
                <a:latin typeface="e-Ukraine Light" pitchFamily="50" charset="-52"/>
              </a:rPr>
              <a:t>також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електронних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копій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фіскальних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чеків</a:t>
            </a:r>
            <a:r>
              <a:rPr lang="ru-RU" sz="1200" dirty="0">
                <a:latin typeface="e-Ukraine Light" pitchFamily="50" charset="-52"/>
              </a:rPr>
              <a:t> РРО/</a:t>
            </a:r>
            <a:r>
              <a:rPr lang="ru-RU" sz="1200" dirty="0" err="1">
                <a:latin typeface="e-Ukraine Light" pitchFamily="50" charset="-52"/>
              </a:rPr>
              <a:t>програмних</a:t>
            </a:r>
            <a:r>
              <a:rPr lang="ru-RU" sz="1200" dirty="0">
                <a:latin typeface="e-Ukraine Light" pitchFamily="50" charset="-52"/>
              </a:rPr>
              <a:t> РРО, </a:t>
            </a:r>
            <a:r>
              <a:rPr lang="ru-RU" sz="1200" dirty="0" err="1">
                <a:latin typeface="e-Ukraine Light" pitchFamily="50" charset="-52"/>
              </a:rPr>
              <a:t>наявних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Системі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обліку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даних</a:t>
            </a:r>
            <a:r>
              <a:rPr lang="ru-RU" sz="1200" dirty="0">
                <a:latin typeface="e-Ukraine Light" pitchFamily="50" charset="-52"/>
              </a:rPr>
              <a:t> РРО, </a:t>
            </a:r>
            <a:r>
              <a:rPr lang="ru-RU" sz="1200" dirty="0" err="1">
                <a:latin typeface="e-Ukraine Light" pitchFamily="50" charset="-52"/>
              </a:rPr>
              <a:t>виявлено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непоодинокі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факти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зменшення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суб’єктами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господарювання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smtClean="0">
                <a:latin typeface="e-Ukraine Light" pitchFamily="50" charset="-52"/>
              </a:rPr>
              <a:t>в</a:t>
            </a:r>
            <a:br>
              <a:rPr lang="ru-RU" sz="1200" dirty="0" smtClean="0">
                <a:latin typeface="e-Ukraine Light" pitchFamily="50" charset="-52"/>
              </a:rPr>
            </a:b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 err="1">
                <a:latin typeface="e-Ukraine Light" pitchFamily="50" charset="-52"/>
              </a:rPr>
              <a:t>фіскальних</a:t>
            </a:r>
            <a:r>
              <a:rPr lang="ru-RU" sz="1200" dirty="0">
                <a:latin typeface="e-Ukraine Light" pitchFamily="50" charset="-52"/>
              </a:rPr>
              <a:t> чеках </a:t>
            </a:r>
            <a:r>
              <a:rPr lang="ru-RU" sz="1200" dirty="0" err="1">
                <a:latin typeface="e-Ukraine Light" pitchFamily="50" charset="-52"/>
              </a:rPr>
              <a:t>вартості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товарів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знаходяться</a:t>
            </a:r>
            <a:r>
              <a:rPr lang="ru-RU" sz="1200" dirty="0">
                <a:latin typeface="e-Ukraine Light" pitchFamily="50" charset="-52"/>
              </a:rPr>
              <a:t> у продажу, за </a:t>
            </a:r>
            <a:r>
              <a:rPr lang="ru-RU" sz="1200" dirty="0" err="1">
                <a:latin typeface="e-Ukraine Light" pitchFamily="50" charset="-52"/>
              </a:rPr>
              <a:t>рахунок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відображення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удаваних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послуг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надання</a:t>
            </a:r>
            <a:r>
              <a:rPr lang="ru-RU" sz="1200" dirty="0">
                <a:latin typeface="e-Ukraine Light" pitchFamily="50" charset="-52"/>
              </a:rPr>
              <a:t> доступу до </a:t>
            </a:r>
            <a:r>
              <a:rPr lang="ru-RU" sz="1200" dirty="0" err="1">
                <a:latin typeface="e-Ukraine Light" pitchFamily="50" charset="-52"/>
              </a:rPr>
              <a:t>електронної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бібліотеки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smtClean="0">
                <a:latin typeface="e-Ukraine Light" pitchFamily="50" charset="-52"/>
              </a:rPr>
              <a:t>комплекту </a:t>
            </a:r>
            <a:r>
              <a:rPr lang="ru-RU" sz="1200" dirty="0" err="1">
                <a:latin typeface="e-Ukraine Light" pitchFamily="50" charset="-52"/>
              </a:rPr>
              <a:t>електронних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примірників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аудіо</a:t>
            </a:r>
            <a:r>
              <a:rPr lang="ru-RU" sz="1200" dirty="0">
                <a:latin typeface="e-Ukraine Light" pitchFamily="50" charset="-52"/>
              </a:rPr>
              <a:t> книг, </a:t>
            </a:r>
            <a:r>
              <a:rPr lang="ru-RU" sz="1200" dirty="0" err="1">
                <a:latin typeface="e-Ukraine Light" pitchFamily="50" charset="-52"/>
              </a:rPr>
              <a:t>озвучених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українською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мовою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тощо</a:t>
            </a:r>
            <a:r>
              <a:rPr lang="ru-RU" sz="1200" dirty="0">
                <a:latin typeface="e-Ukraine Light" pitchFamily="50" charset="-52"/>
              </a:rPr>
              <a:t>), </a:t>
            </a:r>
            <a:r>
              <a:rPr lang="ru-RU" sz="1200" dirty="0" err="1">
                <a:latin typeface="e-Ukraine Light" pitchFamily="50" charset="-52"/>
              </a:rPr>
              <a:t>які</a:t>
            </a:r>
            <a:r>
              <a:rPr lang="ru-RU" sz="1200" dirty="0">
                <a:latin typeface="e-Ukraine Light" pitchFamily="50" charset="-52"/>
              </a:rPr>
              <a:t> не </a:t>
            </a:r>
            <a:r>
              <a:rPr lang="ru-RU" sz="1200" dirty="0" err="1">
                <a:latin typeface="e-Ukraine Light" pitchFamily="50" charset="-52"/>
              </a:rPr>
              <a:t>оподатковуються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податком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додану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вартість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За </a:t>
            </a:r>
            <a:r>
              <a:rPr lang="ru-RU" sz="1200" dirty="0" err="1">
                <a:latin typeface="e-Ukraine Light" pitchFamily="50" charset="-52"/>
              </a:rPr>
              <a:t>наслідками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організованих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здійснених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фактичних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перевірок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територіальними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підрозділами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аудиту ДПС </a:t>
            </a:r>
            <a:r>
              <a:rPr lang="ru-RU" sz="1200" dirty="0" err="1">
                <a:latin typeface="e-Ukraine Light" pitchFamily="50" charset="-52"/>
              </a:rPr>
              <a:t>встановлені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порушення</a:t>
            </a:r>
            <a:r>
              <a:rPr lang="ru-RU" sz="1200" dirty="0">
                <a:latin typeface="e-Ukraine Light" pitchFamily="50" charset="-52"/>
              </a:rPr>
              <a:t> порядку </a:t>
            </a:r>
            <a:r>
              <a:rPr lang="ru-RU" sz="1200" dirty="0" err="1">
                <a:latin typeface="e-Ukraine Light" pitchFamily="50" charset="-52"/>
              </a:rPr>
              <a:t>проведення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деякими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найбільшими</a:t>
            </a:r>
            <a:r>
              <a:rPr lang="ru-RU" sz="1200" dirty="0">
                <a:latin typeface="e-Ukraine Light" pitchFamily="50" charset="-52"/>
              </a:rPr>
              <a:t> мережами </a:t>
            </a:r>
            <a:r>
              <a:rPr lang="ru-RU" sz="1200" dirty="0" err="1">
                <a:latin typeface="e-Ukraine Light" pitchFamily="50" charset="-52"/>
              </a:rPr>
              <a:t>магазинів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здійснюють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торгівлю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побутовою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технікою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електронікою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передбачають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застосування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порушників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значних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штрафних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фінансових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санкцій</a:t>
            </a:r>
            <a:r>
              <a:rPr lang="ru-RU" sz="1200" dirty="0">
                <a:latin typeface="e-Ukraine Light" pitchFamily="50" charset="-52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Наразі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заходи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контролю у </a:t>
            </a:r>
            <a:r>
              <a:rPr lang="ru-RU" sz="1200" dirty="0" err="1">
                <a:latin typeface="e-Ukraine Light" pitchFamily="50" charset="-52"/>
              </a:rPr>
              <a:t>цьому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напрямку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тривають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ДПС </a:t>
            </a:r>
            <a:r>
              <a:rPr lang="ru-RU" sz="1200" dirty="0" err="1">
                <a:latin typeface="e-Ukraine Light" pitchFamily="50" charset="-52"/>
              </a:rPr>
              <a:t>здійснює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моніторинг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інформації</a:t>
            </a:r>
            <a:r>
              <a:rPr lang="ru-RU" sz="1200" dirty="0">
                <a:latin typeface="e-Ukraine Light" pitchFamily="50" charset="-52"/>
              </a:rPr>
              <a:t> з метою </a:t>
            </a:r>
            <a:r>
              <a:rPr lang="ru-RU" sz="1200" dirty="0" err="1">
                <a:latin typeface="e-Ukraine Light" pitchFamily="50" charset="-52"/>
              </a:rPr>
              <a:t>виявлення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діяльності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ризиків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мінімізації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сплати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. </a:t>
            </a:r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1462</TotalTime>
  <Words>157</Words>
  <Application>Microsoft Office PowerPoint</Application>
  <PresentationFormat>Лист A4 (210x297 мм)</PresentationFormat>
  <Paragraphs>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185</cp:revision>
  <dcterms:created xsi:type="dcterms:W3CDTF">2021-05-27T05:23:05Z</dcterms:created>
  <dcterms:modified xsi:type="dcterms:W3CDTF">2023-12-25T10:12:07Z</dcterms:modified>
</cp:coreProperties>
</file>