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906000" cy="6858000" type="A4"/>
  <p:notesSz cx="6797675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100" d="100"/>
          <a:sy n="100" d="100"/>
        </p:scale>
        <p:origin x="-2004" y="-3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25.01.2024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25.01.2024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25.01.2024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25.01.2024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25.01.2024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25.01.2024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25.01.2024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25.01.2024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25.01.2024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25.01.2024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25.01.2024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25.01.2024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246" y="142339"/>
            <a:ext cx="4877753" cy="6734175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="" xmlns:a16="http://schemas.microsoft.com/office/drawing/2014/main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="" xmlns:a16="http://schemas.microsoft.com/office/drawing/2014/main" id="{5B1F3CBD-8D08-499F-BE54-1DF3C9FE8E21}"/>
              </a:ext>
            </a:extLst>
          </p:cNvPr>
          <p:cNvGrpSpPr/>
          <p:nvPr/>
        </p:nvGrpSpPr>
        <p:grpSpPr>
          <a:xfrm>
            <a:off x="0" y="142339"/>
            <a:ext cx="4881163" cy="6723423"/>
            <a:chOff x="82316" y="0"/>
            <a:chExt cx="4881163" cy="6850381"/>
          </a:xfrm>
        </p:grpSpPr>
        <p:grpSp>
          <p:nvGrpSpPr>
            <p:cNvPr id="9" name="Группа 8">
              <a:extLst>
                <a:ext uri="{FF2B5EF4-FFF2-40B4-BE49-F238E27FC236}">
                  <a16:creationId xmlns="" xmlns:a16="http://schemas.microsoft.com/office/drawing/2014/main" id="{4A6F6DA5-6ACE-429E-B52A-AC44102F0184}"/>
                </a:ext>
              </a:extLst>
            </p:cNvPr>
            <p:cNvGrpSpPr/>
            <p:nvPr/>
          </p:nvGrpSpPr>
          <p:grpSpPr>
            <a:xfrm>
              <a:off x="169545" y="0"/>
              <a:ext cx="4793934" cy="6850381"/>
              <a:chOff x="169545" y="0"/>
              <a:chExt cx="4793934" cy="6850381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="" xmlns:a16="http://schemas.microsoft.com/office/drawing/2014/main" id="{09A0A77F-376C-47B9-BB79-353299E74E74}"/>
                  </a:ext>
                </a:extLst>
              </p:cNvPr>
              <p:cNvSpPr/>
              <p:nvPr/>
            </p:nvSpPr>
            <p:spPr>
              <a:xfrm>
                <a:off x="169545" y="0"/>
                <a:ext cx="4793934" cy="6629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="" xmlns:a16="http://schemas.microsoft.com/office/drawing/2014/main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100" dirty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7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="" xmlns:a16="http://schemas.microsoft.com/office/drawing/2014/main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0617" y="436388"/>
              <a:ext cx="842883" cy="8780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="" xmlns:a16="http://schemas.microsoft.com/office/drawing/2014/main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2143126"/>
              <a:ext cx="833358" cy="9048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="" xmlns:a16="http://schemas.microsoft.com/office/drawing/2014/main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992" y="4107580"/>
              <a:ext cx="880983" cy="8930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="" xmlns:a16="http://schemas.microsoft.com/office/drawing/2014/main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942350"/>
              <a:ext cx="4793934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="" xmlns:a16="http://schemas.microsoft.com/office/drawing/2014/main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4950" y="470454"/>
              <a:ext cx="2114550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канал ДПС «</a:t>
              </a:r>
              <a:r>
                <a:rPr kumimoji="0" lang="en-US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="" xmlns:a16="http://schemas.microsoft.com/office/drawing/2014/main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2240025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 err="1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="" xmlns:a16="http://schemas.microsoft.com/office/drawing/2014/main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32357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сторінка 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ДПС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="" xmlns:a16="http://schemas.microsoft.com/office/drawing/2014/main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="" xmlns:a16="http://schemas.microsoft.com/office/drawing/2014/main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581649" y="1756075"/>
            <a:ext cx="3829050" cy="5847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1600" b="1" dirty="0" err="1">
                <a:latin typeface="e-Ukraine Light" pitchFamily="50" charset="-52"/>
              </a:rPr>
              <a:t>Декларування</a:t>
            </a:r>
            <a:r>
              <a:rPr lang="ru-RU" sz="1600" b="1" dirty="0">
                <a:latin typeface="e-Ukraine Light" pitchFamily="50" charset="-52"/>
              </a:rPr>
              <a:t> </a:t>
            </a:r>
            <a:r>
              <a:rPr lang="ru-RU" sz="1600" b="1" dirty="0" err="1">
                <a:latin typeface="e-Ukraine Light" pitchFamily="50" charset="-52"/>
              </a:rPr>
              <a:t>доходів</a:t>
            </a:r>
            <a:r>
              <a:rPr lang="ru-RU" sz="1600" b="1" dirty="0">
                <a:latin typeface="e-Ukraine Light" pitchFamily="50" charset="-52"/>
              </a:rPr>
              <a:t> </a:t>
            </a:r>
            <a:r>
              <a:rPr lang="ru-RU" sz="1600" b="1" dirty="0" err="1">
                <a:latin typeface="e-Ukraine Light" pitchFamily="50" charset="-52"/>
              </a:rPr>
              <a:t>громадян</a:t>
            </a:r>
            <a:r>
              <a:rPr lang="ru-RU" sz="1600" b="1" dirty="0">
                <a:latin typeface="e-Ukraine Light" pitchFamily="50" charset="-52"/>
              </a:rPr>
              <a:t> у 2024 </a:t>
            </a:r>
            <a:r>
              <a:rPr lang="ru-RU" sz="1600" b="1" dirty="0" err="1">
                <a:latin typeface="e-Ukraine Light" pitchFamily="50" charset="-52"/>
              </a:rPr>
              <a:t>році</a:t>
            </a:r>
            <a:endParaRPr lang="ru-RU" sz="1600" b="1" dirty="0">
              <a:latin typeface="e-Ukraine Light" pitchFamily="50" charset="-52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0" y="6461285"/>
            <a:ext cx="1066799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smtClean="0">
                <a:latin typeface="e-Ukraine Light" pitchFamily="50" charset="-52"/>
                <a:cs typeface="Arial" pitchFamily="34" charset="0"/>
              </a:rPr>
              <a:t>Січень  2024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115049" y="250783"/>
            <a:ext cx="314325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Головне управління ДПС у м. Києві </a:t>
            </a:r>
          </a:p>
        </p:txBody>
      </p:sp>
    </p:spTree>
    <p:extLst>
      <p:ext uri="{BB962C8B-B14F-4D97-AF65-F5344CB8AC3E}">
        <p14:creationId xmlns:p14="http://schemas.microsoft.com/office/powerpoint/2010/main" val="338214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77BE1E3B-BB62-4FEA-84E6-53708639754F}"/>
              </a:ext>
            </a:extLst>
          </p:cNvPr>
          <p:cNvGrpSpPr/>
          <p:nvPr/>
        </p:nvGrpSpPr>
        <p:grpSpPr>
          <a:xfrm>
            <a:off x="124901" y="90176"/>
            <a:ext cx="4890591" cy="6724650"/>
            <a:chOff x="83820" y="68581"/>
            <a:chExt cx="4793934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="" xmlns:a16="http://schemas.microsoft.com/office/drawing/2014/main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Овал 5">
              <a:extLst>
                <a:ext uri="{FF2B5EF4-FFF2-40B4-BE49-F238E27FC236}">
                  <a16:creationId xmlns="" xmlns:a16="http://schemas.microsoft.com/office/drawing/2014/main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192DF1A1-DE05-4849-B565-0A68A4DD5458}"/>
              </a:ext>
            </a:extLst>
          </p:cNvPr>
          <p:cNvGrpSpPr/>
          <p:nvPr/>
        </p:nvGrpSpPr>
        <p:grpSpPr>
          <a:xfrm>
            <a:off x="5229225" y="165734"/>
            <a:ext cx="4605996" cy="6724650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/>
                <a:t>тРАВ</a:t>
              </a:r>
              <a:endParaRPr lang="ru-RU" dirty="0"/>
            </a:p>
          </p:txBody>
        </p:sp>
        <p:sp>
          <p:nvSpPr>
            <p:cNvPr id="9" name="Овал 8">
              <a:extLst>
                <a:ext uri="{FF2B5EF4-FFF2-40B4-BE49-F238E27FC236}">
                  <a16:creationId xmlns="" xmlns:a16="http://schemas.microsoft.com/office/drawing/2014/main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6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AB020ADF-A26B-4DB1-A8F3-01CE965CB04E}"/>
              </a:ext>
            </a:extLst>
          </p:cNvPr>
          <p:cNvSpPr/>
          <p:nvPr/>
        </p:nvSpPr>
        <p:spPr>
          <a:xfrm>
            <a:off x="200024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A93320C9-B67C-4431-A6A6-D9A5DA9531D3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Блок-схема: узел 16"/>
          <p:cNvSpPr/>
          <p:nvPr/>
        </p:nvSpPr>
        <p:spPr>
          <a:xfrm>
            <a:off x="5193176" y="3538909"/>
            <a:ext cx="1562100" cy="165735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лок-схема: узел 17"/>
          <p:cNvSpPr/>
          <p:nvPr/>
        </p:nvSpPr>
        <p:spPr>
          <a:xfrm>
            <a:off x="6486525" y="5048250"/>
            <a:ext cx="1685925" cy="15621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Блок-схема: узел 18"/>
          <p:cNvSpPr/>
          <p:nvPr/>
        </p:nvSpPr>
        <p:spPr>
          <a:xfrm>
            <a:off x="5193176" y="5019675"/>
            <a:ext cx="1657350" cy="1657350"/>
          </a:xfrm>
          <a:prstGeom prst="flowChartConnector">
            <a:avLst/>
          </a:prstGeom>
          <a:solidFill>
            <a:srgbClr val="25A87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узел 19"/>
          <p:cNvSpPr/>
          <p:nvPr/>
        </p:nvSpPr>
        <p:spPr>
          <a:xfrm>
            <a:off x="6476999" y="3552825"/>
            <a:ext cx="1724026" cy="1676400"/>
          </a:xfrm>
          <a:prstGeom prst="flowChartConnector">
            <a:avLst/>
          </a:prstGeom>
          <a:solidFill>
            <a:srgbClr val="25A87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229225" y="342899"/>
            <a:ext cx="453389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sz="1000" dirty="0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Друзі, підписуйтеся на офіційні сторінки Державної податкової служби України у соціальних мережах, де ви зможе переглянути новини, актуальні роз'яснення податкових новацій, а також </a:t>
            </a:r>
            <a:r>
              <a:rPr lang="uk-UA" altLang="ru-RU" sz="1000" dirty="0" err="1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інфографіки</a:t>
            </a:r>
            <a:r>
              <a:rPr lang="uk-UA" altLang="ru-RU" sz="1000" dirty="0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та коментарі керівництва, фахівців служби! Буде корисно та цікаво!</a:t>
            </a:r>
            <a:endParaRPr lang="ru-RU" altLang="ru-RU" sz="1000" dirty="0" smtClean="0">
              <a:latin typeface="e-Ukraine Light" panose="00000400000000000000" pitchFamily="50" charset="-52"/>
            </a:endParaRPr>
          </a:p>
          <a:p>
            <a:pPr lvl="0" indent="449263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sz="1000" dirty="0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Спілкуйтеся з Податковою службою дистанційно за допомогою сервісу  «</a:t>
            </a:r>
            <a:r>
              <a:rPr lang="uk-UA" altLang="ru-RU" sz="1000" dirty="0" err="1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InfoTAX</a:t>
            </a:r>
            <a:r>
              <a:rPr lang="uk-UA" altLang="ru-RU" sz="1000" dirty="0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»:</a:t>
            </a:r>
            <a:endParaRPr lang="ru-RU" altLang="ru-RU" sz="1000" dirty="0" smtClean="0">
              <a:latin typeface="e-Ukraine Light" panose="00000400000000000000" pitchFamily="50" charset="-52"/>
            </a:endParaRPr>
          </a:p>
        </p:txBody>
      </p:sp>
      <p:pic>
        <p:nvPicPr>
          <p:cNvPr id="16" name="Рисунок 10" descr="https://chart.googleapis.com/chart?cht=qr&amp;chl=https%3A%2F%2Ft.me%2FinfoTAXbot&amp;chld=L|0&amp;chs=150">
            <a:extLst>
              <a:ext uri="{FF2B5EF4-FFF2-40B4-BE49-F238E27FC236}">
                <a16:creationId xmlns="" xmlns:a16="http://schemas.microsoft.com/office/drawing/2014/main" id="{C10BBAFE-2D79-49E5-868B-A0FDCC9F8B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7411" y="1742694"/>
            <a:ext cx="1304925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24901" y="90176"/>
            <a:ext cx="4890591" cy="7375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1100" dirty="0" smtClean="0">
                <a:latin typeface="e-Ukraine Light" pitchFamily="50" charset="-52"/>
              </a:rPr>
              <a:t> </a:t>
            </a:r>
            <a:r>
              <a:rPr lang="uk-UA" sz="1050" dirty="0" smtClean="0">
                <a:latin typeface="e-Ukraine Light" pitchFamily="50" charset="-52"/>
              </a:rPr>
              <a:t>	</a:t>
            </a:r>
            <a:r>
              <a:rPr lang="uk-UA" sz="1000" dirty="0" smtClean="0">
                <a:latin typeface="e-Ukraine Light" pitchFamily="50" charset="-52"/>
              </a:rPr>
              <a:t> </a:t>
            </a:r>
            <a:r>
              <a:rPr lang="uk-UA" sz="1050" dirty="0" smtClean="0">
                <a:latin typeface="e-Ukraine Light" pitchFamily="50" charset="-52"/>
              </a:rPr>
              <a:t>З початку 2024 року стартувала кампанія декларування громадянами доходів, одержаних протягом 2023 року.</a:t>
            </a:r>
          </a:p>
          <a:p>
            <a:pPr algn="just">
              <a:lnSpc>
                <a:spcPct val="150000"/>
              </a:lnSpc>
            </a:pPr>
            <a:r>
              <a:rPr lang="uk-UA" sz="1050" dirty="0" smtClean="0">
                <a:latin typeface="e-Ukraine Light" pitchFamily="50" charset="-52"/>
              </a:rPr>
              <a:t>	Платник податків може обрати зручний для себе спосіб подачі податкової декларації про майновий стан і доходи (далі – декларація):</a:t>
            </a:r>
          </a:p>
          <a:p>
            <a:pPr algn="just">
              <a:lnSpc>
                <a:spcPct val="150000"/>
              </a:lnSpc>
            </a:pPr>
            <a:r>
              <a:rPr lang="uk-UA" sz="1050" dirty="0" smtClean="0">
                <a:latin typeface="e-Ukraine Light" pitchFamily="50" charset="-52"/>
              </a:rPr>
              <a:t>- особисто або уповноваженою особою;</a:t>
            </a:r>
          </a:p>
          <a:p>
            <a:pPr algn="just">
              <a:lnSpc>
                <a:spcPct val="150000"/>
              </a:lnSpc>
            </a:pPr>
            <a:r>
              <a:rPr lang="uk-UA" sz="1050" dirty="0" smtClean="0">
                <a:latin typeface="e-Ukraine Light" pitchFamily="50" charset="-52"/>
              </a:rPr>
              <a:t>- поштою з повідомленням про вручення та описом вкладення не пізніше ніж за 5 днів до закінчення граничного строку подання;</a:t>
            </a:r>
          </a:p>
          <a:p>
            <a:pPr algn="just">
              <a:lnSpc>
                <a:spcPct val="150000"/>
              </a:lnSpc>
            </a:pPr>
            <a:r>
              <a:rPr lang="uk-UA" sz="1050" dirty="0" smtClean="0">
                <a:latin typeface="e-Ukraine Light" pitchFamily="50" charset="-52"/>
              </a:rPr>
              <a:t>- засобами електронного зв’язку в електронній формі з дотриманням вимог законів України «Про електронні документи та електронний документообіг» та «Про електронні довірчі послуги».</a:t>
            </a:r>
          </a:p>
          <a:p>
            <a:pPr algn="just">
              <a:lnSpc>
                <a:spcPct val="150000"/>
              </a:lnSpc>
            </a:pPr>
            <a:r>
              <a:rPr lang="uk-UA" sz="1050" dirty="0" smtClean="0">
                <a:latin typeface="e-Ukraine Light" pitchFamily="50" charset="-52"/>
              </a:rPr>
              <a:t>	</a:t>
            </a:r>
            <a:r>
              <a:rPr lang="uk-UA" sz="1050" u="sng" dirty="0" smtClean="0">
                <a:latin typeface="e-Ukraine Light" pitchFamily="50" charset="-52"/>
              </a:rPr>
              <a:t>З метою підвищення рівня добровільності декларування доходів громадян та для зручності при поданні декларації в Електронному кабінеті платника створено електронний сервіс «Податкова декларація про майновий стан і доходи», який надає можливість часткового автоматичного </a:t>
            </a:r>
            <a:r>
              <a:rPr lang="uk-UA" sz="1050" u="sng" dirty="0" err="1" smtClean="0">
                <a:latin typeface="e-Ukraine Light" pitchFamily="50" charset="-52"/>
              </a:rPr>
              <a:t>предзаповнення</a:t>
            </a:r>
            <a:r>
              <a:rPr lang="uk-UA" sz="1050" u="sng" dirty="0" smtClean="0">
                <a:latin typeface="e-Ukraine Light" pitchFamily="50" charset="-52"/>
              </a:rPr>
              <a:t> декларації.</a:t>
            </a:r>
          </a:p>
          <a:p>
            <a:pPr algn="just">
              <a:lnSpc>
                <a:spcPct val="150000"/>
              </a:lnSpc>
            </a:pPr>
            <a:r>
              <a:rPr lang="uk-UA" sz="1050" dirty="0" smtClean="0">
                <a:latin typeface="e-Ukraine Light" pitchFamily="50" charset="-52"/>
              </a:rPr>
              <a:t>	Електронний сервіс «Податкова декларація про майновий стан і доходи»  дозволяє сформувати декларацію та подати її до контролюючого органу з копіями первинних документів, у т. ч. для використання права на податкову знижку.</a:t>
            </a:r>
          </a:p>
          <a:p>
            <a:pPr algn="just">
              <a:lnSpc>
                <a:spcPct val="150000"/>
              </a:lnSpc>
            </a:pPr>
            <a:r>
              <a:rPr lang="ru-RU" sz="1050" dirty="0" smtClean="0">
                <a:latin typeface="e-Ukraine Light" pitchFamily="50" charset="-52"/>
              </a:rPr>
              <a:t>	</a:t>
            </a:r>
            <a:r>
              <a:rPr lang="ru-RU" sz="1050" dirty="0" err="1" smtClean="0">
                <a:latin typeface="e-Ukraine Light" pitchFamily="50" charset="-52"/>
              </a:rPr>
              <a:t>Часткове</a:t>
            </a:r>
            <a:r>
              <a:rPr lang="ru-RU" sz="1050" dirty="0" smtClean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автоматичне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предзаповнення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декларації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здійснюється</a:t>
            </a:r>
            <a:r>
              <a:rPr lang="ru-RU" sz="1050" dirty="0">
                <a:latin typeface="e-Ukraine Light" pitchFamily="50" charset="-52"/>
              </a:rPr>
              <a:t> на </a:t>
            </a:r>
            <a:r>
              <a:rPr lang="ru-RU" sz="1050" dirty="0" err="1">
                <a:latin typeface="e-Ukraine Light" pitchFamily="50" charset="-52"/>
              </a:rPr>
              <a:t>підставі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облікових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даних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платника</a:t>
            </a:r>
            <a:r>
              <a:rPr lang="ru-RU" sz="1050" dirty="0">
                <a:latin typeface="e-Ukraine Light" pitchFamily="50" charset="-52"/>
              </a:rPr>
              <a:t>, </a:t>
            </a:r>
            <a:r>
              <a:rPr lang="ru-RU" sz="1050" dirty="0" smtClean="0">
                <a:latin typeface="e-Ukraine Light" pitchFamily="50" charset="-52"/>
              </a:rPr>
              <a:t/>
            </a:r>
            <a:br>
              <a:rPr lang="ru-RU" sz="1050" dirty="0" smtClean="0">
                <a:latin typeface="e-Ukraine Light" pitchFamily="50" charset="-52"/>
              </a:rPr>
            </a:br>
            <a:endParaRPr lang="uk-UA" sz="1050" dirty="0" smtClean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</a:pPr>
            <a:r>
              <a:rPr lang="uk-UA" sz="1050" dirty="0" smtClean="0">
                <a:latin typeface="e-Ukraine Light" pitchFamily="50" charset="-52"/>
              </a:rPr>
              <a:t>  </a:t>
            </a:r>
            <a:br>
              <a:rPr lang="uk-UA" sz="1050" dirty="0" smtClean="0">
                <a:latin typeface="e-Ukraine Light" pitchFamily="50" charset="-52"/>
              </a:rPr>
            </a:br>
            <a:endParaRPr lang="uk-UA" sz="1050" dirty="0">
              <a:latin typeface="e-Ukraine Light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84221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77BE1E3B-BB62-4FEA-84E6-53708639754F}"/>
              </a:ext>
            </a:extLst>
          </p:cNvPr>
          <p:cNvGrpSpPr/>
          <p:nvPr/>
        </p:nvGrpSpPr>
        <p:grpSpPr>
          <a:xfrm>
            <a:off x="96557" y="103281"/>
            <a:ext cx="4788839" cy="6739556"/>
            <a:chOff x="120796" y="142734"/>
            <a:chExt cx="4719982" cy="6746372"/>
          </a:xfrm>
        </p:grpSpPr>
        <p:sp>
          <p:nvSpPr>
            <p:cNvPr id="4" name="Прямоугольник 3">
              <a:extLst>
                <a:ext uri="{FF2B5EF4-FFF2-40B4-BE49-F238E27FC236}">
                  <a16:creationId xmlns="" xmlns:a16="http://schemas.microsoft.com/office/drawing/2014/main" id="{63EC6337-995B-4F4C-BFBF-1A1915547AE5}"/>
                </a:ext>
              </a:extLst>
            </p:cNvPr>
            <p:cNvSpPr/>
            <p:nvPr/>
          </p:nvSpPr>
          <p:spPr>
            <a:xfrm>
              <a:off x="120796" y="142734"/>
              <a:ext cx="4719982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" name="Овал 5">
              <a:extLst>
                <a:ext uri="{FF2B5EF4-FFF2-40B4-BE49-F238E27FC236}">
                  <a16:creationId xmlns="" xmlns:a16="http://schemas.microsoft.com/office/drawing/2014/main" id="{BD827EDD-702C-4BE7-8040-21D8CC6FF8C0}"/>
                </a:ext>
              </a:extLst>
            </p:cNvPr>
            <p:cNvSpPr/>
            <p:nvPr/>
          </p:nvSpPr>
          <p:spPr>
            <a:xfrm>
              <a:off x="2328387" y="6584306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3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192DF1A1-DE05-4849-B565-0A68A4DD5458}"/>
              </a:ext>
            </a:extLst>
          </p:cNvPr>
          <p:cNvGrpSpPr/>
          <p:nvPr/>
        </p:nvGrpSpPr>
        <p:grpSpPr>
          <a:xfrm>
            <a:off x="5028878" y="138485"/>
            <a:ext cx="4787316" cy="6704352"/>
            <a:chOff x="268044" y="105978"/>
            <a:chExt cx="4613231" cy="6744403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98C4D4A9-1179-41C5-BA9A-90E6A97494E2}"/>
                </a:ext>
              </a:extLst>
            </p:cNvPr>
            <p:cNvSpPr/>
            <p:nvPr/>
          </p:nvSpPr>
          <p:spPr>
            <a:xfrm>
              <a:off x="268044" y="105978"/>
              <a:ext cx="4613231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9" name="Овал 8">
              <a:extLst>
                <a:ext uri="{FF2B5EF4-FFF2-40B4-BE49-F238E27FC236}">
                  <a16:creationId xmlns="" xmlns:a16="http://schemas.microsoft.com/office/drawing/2014/main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4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20E9D96F-3DE8-4417-9595-2A67DB70D5D3}"/>
              </a:ext>
            </a:extLst>
          </p:cNvPr>
          <p:cNvSpPr/>
          <p:nvPr/>
        </p:nvSpPr>
        <p:spPr>
          <a:xfrm>
            <a:off x="200024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B6365EE5-61B6-4672-AA2C-19B58DE21C70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uk-UA" sz="1200" dirty="0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028878" y="24602"/>
            <a:ext cx="4689184" cy="6636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050" dirty="0">
                <a:latin typeface="e-Ukraine Light" pitchFamily="50" charset="-52"/>
              </a:rPr>
              <a:t>. – до 31 </a:t>
            </a:r>
            <a:r>
              <a:rPr lang="ru-RU" sz="1050" dirty="0" err="1">
                <a:latin typeface="e-Ukraine Light" pitchFamily="50" charset="-52"/>
              </a:rPr>
              <a:t>грудня</a:t>
            </a:r>
            <a:r>
              <a:rPr lang="ru-RU" sz="1050" dirty="0">
                <a:latin typeface="e-Ukraine Light" pitchFamily="50" charset="-52"/>
              </a:rPr>
              <a:t> (</a:t>
            </a:r>
            <a:r>
              <a:rPr lang="ru-RU" sz="1050" dirty="0" err="1">
                <a:latin typeface="e-Ukraine Light" pitchFamily="50" charset="-52"/>
              </a:rPr>
              <a:t>включно</a:t>
            </a:r>
            <a:r>
              <a:rPr lang="ru-RU" sz="1050" dirty="0">
                <a:latin typeface="e-Ukraine Light" pitchFamily="50" charset="-52"/>
              </a:rPr>
              <a:t>) року, </a:t>
            </a:r>
            <a:r>
              <a:rPr lang="ru-RU" sz="1050" dirty="0" err="1">
                <a:latin typeface="e-Ukraine Light" pitchFamily="50" charset="-52"/>
              </a:rPr>
              <a:t>наступного</a:t>
            </a:r>
            <a:r>
              <a:rPr lang="ru-RU" sz="1050" dirty="0">
                <a:latin typeface="e-Ukraine Light" pitchFamily="50" charset="-52"/>
              </a:rPr>
              <a:t> за </a:t>
            </a:r>
            <a:r>
              <a:rPr lang="ru-RU" sz="1050" dirty="0" err="1">
                <a:latin typeface="e-Ukraine Light" pitchFamily="50" charset="-52"/>
              </a:rPr>
              <a:t>звітним</a:t>
            </a:r>
            <a:endParaRPr lang="ru-RU" sz="1050" dirty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</a:pPr>
            <a:r>
              <a:rPr lang="ru-RU" sz="1050" dirty="0" smtClean="0">
                <a:latin typeface="e-Ukraine Light" pitchFamily="50" charset="-52"/>
              </a:rPr>
              <a:t>	</a:t>
            </a:r>
            <a:r>
              <a:rPr lang="ru-RU" sz="1050" dirty="0" err="1" smtClean="0">
                <a:latin typeface="e-Ukraine Light" pitchFamily="50" charset="-52"/>
              </a:rPr>
              <a:t>Випадки</a:t>
            </a:r>
            <a:r>
              <a:rPr lang="ru-RU" sz="1050" dirty="0">
                <a:latin typeface="e-Ukraine Light" pitchFamily="50" charset="-52"/>
              </a:rPr>
              <a:t>, за </a:t>
            </a:r>
            <a:r>
              <a:rPr lang="ru-RU" sz="1050" dirty="0" err="1">
                <a:latin typeface="e-Ukraine Light" pitchFamily="50" charset="-52"/>
              </a:rPr>
              <a:t>яких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платники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податків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зобов’язані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самостійно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обчислити</a:t>
            </a:r>
            <a:r>
              <a:rPr lang="ru-RU" sz="1050" dirty="0">
                <a:latin typeface="e-Ukraine Light" pitchFamily="50" charset="-52"/>
              </a:rPr>
              <a:t> суму </a:t>
            </a:r>
            <a:r>
              <a:rPr lang="ru-RU" sz="1050" dirty="0" err="1">
                <a:latin typeface="e-Ukraine Light" pitchFamily="50" charset="-52"/>
              </a:rPr>
              <a:t>податку</a:t>
            </a:r>
            <a:r>
              <a:rPr lang="ru-RU" sz="1050" dirty="0">
                <a:latin typeface="e-Ukraine Light" pitchFamily="50" charset="-52"/>
              </a:rPr>
              <a:t> (</a:t>
            </a:r>
            <a:r>
              <a:rPr lang="ru-RU" sz="1050" dirty="0" err="1">
                <a:latin typeface="e-Ukraine Light" pitchFamily="50" charset="-52"/>
              </a:rPr>
              <a:t>збору</a:t>
            </a:r>
            <a:r>
              <a:rPr lang="ru-RU" sz="1050" dirty="0">
                <a:latin typeface="e-Ukraine Light" pitchFamily="50" charset="-52"/>
              </a:rPr>
              <a:t>), </a:t>
            </a:r>
            <a:r>
              <a:rPr lang="ru-RU" sz="1050" dirty="0" err="1">
                <a:latin typeface="e-Ukraine Light" pitchFamily="50" charset="-52"/>
              </a:rPr>
              <a:t>що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підлягає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сплаті</a:t>
            </a:r>
            <a:r>
              <a:rPr lang="ru-RU" sz="1050" dirty="0">
                <a:latin typeface="e-Ukraine Light" pitchFamily="50" charset="-52"/>
              </a:rPr>
              <a:t> до бюджету за результатами </a:t>
            </a:r>
            <a:r>
              <a:rPr lang="ru-RU" sz="1050" dirty="0" err="1">
                <a:latin typeface="e-Ukraine Light" pitchFamily="50" charset="-52"/>
              </a:rPr>
              <a:t>звітного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податкового</a:t>
            </a:r>
            <a:r>
              <a:rPr lang="ru-RU" sz="1050" dirty="0">
                <a:latin typeface="e-Ukraine Light" pitchFamily="50" charset="-52"/>
              </a:rPr>
              <a:t> року шляхом </a:t>
            </a:r>
            <a:r>
              <a:rPr lang="ru-RU" sz="1050" dirty="0" err="1">
                <a:latin typeface="e-Ukraine Light" pitchFamily="50" charset="-52"/>
              </a:rPr>
              <a:t>подання</a:t>
            </a:r>
            <a:r>
              <a:rPr lang="ru-RU" sz="1050" dirty="0">
                <a:latin typeface="e-Ukraine Light" pitchFamily="50" charset="-52"/>
              </a:rPr>
              <a:t> до </a:t>
            </a:r>
            <a:r>
              <a:rPr lang="ru-RU" sz="1050" dirty="0" err="1">
                <a:latin typeface="e-Ukraine Light" pitchFamily="50" charset="-52"/>
              </a:rPr>
              <a:t>податкового</a:t>
            </a:r>
            <a:r>
              <a:rPr lang="ru-RU" sz="1050" dirty="0">
                <a:latin typeface="e-Ukraine Light" pitchFamily="50" charset="-52"/>
              </a:rPr>
              <a:t> органу </a:t>
            </a:r>
            <a:r>
              <a:rPr lang="ru-RU" sz="1050" dirty="0" err="1">
                <a:latin typeface="e-Ukraine Light" pitchFamily="50" charset="-52"/>
              </a:rPr>
              <a:t>декларації</a:t>
            </a:r>
            <a:r>
              <a:rPr lang="ru-RU" sz="1050" dirty="0">
                <a:latin typeface="e-Ukraine Light" pitchFamily="50" charset="-52"/>
              </a:rPr>
              <a:t>, </a:t>
            </a:r>
            <a:r>
              <a:rPr lang="ru-RU" sz="1050" dirty="0" err="1">
                <a:latin typeface="e-Ukraine Light" pitchFamily="50" charset="-52"/>
              </a:rPr>
              <a:t>встановлені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розділом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en-US" sz="1050" dirty="0">
                <a:latin typeface="e-Ukraine Light" pitchFamily="50" charset="-52"/>
              </a:rPr>
              <a:t>IV </a:t>
            </a:r>
            <a:r>
              <a:rPr lang="ru-RU" sz="1050" dirty="0" err="1">
                <a:latin typeface="e-Ukraine Light" pitchFamily="50" charset="-52"/>
              </a:rPr>
              <a:t>Податкового</a:t>
            </a:r>
            <a:r>
              <a:rPr lang="ru-RU" sz="1050" dirty="0">
                <a:latin typeface="e-Ukraine Light" pitchFamily="50" charset="-52"/>
              </a:rPr>
              <a:t> кодексу </a:t>
            </a:r>
            <a:r>
              <a:rPr lang="ru-RU" sz="1050" dirty="0" err="1">
                <a:latin typeface="e-Ukraine Light" pitchFamily="50" charset="-52"/>
              </a:rPr>
              <a:t>України</a:t>
            </a:r>
            <a:r>
              <a:rPr lang="ru-RU" sz="1050" dirty="0">
                <a:latin typeface="e-Ukraine Light" pitchFamily="50" charset="-52"/>
              </a:rPr>
              <a:t> (</a:t>
            </a:r>
            <a:r>
              <a:rPr lang="ru-RU" sz="1050" dirty="0" err="1">
                <a:latin typeface="e-Ukraine Light" pitchFamily="50" charset="-52"/>
              </a:rPr>
              <a:t>далі</a:t>
            </a:r>
            <a:r>
              <a:rPr lang="ru-RU" sz="1050" dirty="0">
                <a:latin typeface="e-Ukraine Light" pitchFamily="50" charset="-52"/>
              </a:rPr>
              <a:t> – Кодекс). До таких </a:t>
            </a:r>
            <a:r>
              <a:rPr lang="ru-RU" sz="1050" dirty="0" err="1">
                <a:latin typeface="e-Ukraine Light" pitchFamily="50" charset="-52"/>
              </a:rPr>
              <a:t>випадків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відносяться</a:t>
            </a:r>
            <a:r>
              <a:rPr lang="ru-RU" sz="1050" dirty="0" smtClean="0">
                <a:latin typeface="e-Ukraine Light" pitchFamily="50" charset="-52"/>
              </a:rPr>
              <a:t>:</a:t>
            </a:r>
            <a:endParaRPr lang="ru-RU" sz="1050" dirty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</a:pPr>
            <a:r>
              <a:rPr lang="ru-RU" sz="1050" dirty="0">
                <a:latin typeface="e-Ukraine Light" pitchFamily="50" charset="-52"/>
              </a:rPr>
              <a:t>- </a:t>
            </a:r>
            <a:r>
              <a:rPr lang="ru-RU" sz="1050" dirty="0" err="1">
                <a:latin typeface="e-Ukraine Light" pitchFamily="50" charset="-52"/>
              </a:rPr>
              <a:t>отримання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окремих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видів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доходів</a:t>
            </a:r>
            <a:r>
              <a:rPr lang="ru-RU" sz="1050" dirty="0">
                <a:latin typeface="e-Ukraine Light" pitchFamily="50" charset="-52"/>
              </a:rPr>
              <a:t>, </a:t>
            </a:r>
            <a:r>
              <a:rPr lang="ru-RU" sz="1050" dirty="0" err="1">
                <a:latin typeface="e-Ukraine Light" pitchFamily="50" charset="-52"/>
              </a:rPr>
              <a:t>що</a:t>
            </a:r>
            <a:r>
              <a:rPr lang="ru-RU" sz="1050" dirty="0">
                <a:latin typeface="e-Ukraine Light" pitchFamily="50" charset="-52"/>
              </a:rPr>
              <a:t> не </a:t>
            </a:r>
            <a:r>
              <a:rPr lang="ru-RU" sz="1050" dirty="0" err="1">
                <a:latin typeface="e-Ukraine Light" pitchFamily="50" charset="-52"/>
              </a:rPr>
              <a:t>підлягають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оподаткуванню</a:t>
            </a:r>
            <a:r>
              <a:rPr lang="ru-RU" sz="1050" dirty="0">
                <a:latin typeface="e-Ukraine Light" pitchFamily="50" charset="-52"/>
              </a:rPr>
              <a:t> при </a:t>
            </a:r>
            <a:r>
              <a:rPr lang="ru-RU" sz="1050" dirty="0" err="1">
                <a:latin typeface="e-Ukraine Light" pitchFamily="50" charset="-52"/>
              </a:rPr>
              <a:t>виплаті</a:t>
            </a:r>
            <a:r>
              <a:rPr lang="ru-RU" sz="1050" dirty="0">
                <a:latin typeface="e-Ukraine Light" pitchFamily="50" charset="-52"/>
              </a:rPr>
              <a:t>, але не </a:t>
            </a:r>
            <a:r>
              <a:rPr lang="ru-RU" sz="1050" dirty="0" err="1">
                <a:latin typeface="e-Ukraine Light" pitchFamily="50" charset="-52"/>
              </a:rPr>
              <a:t>звільнених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від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оподаткування</a:t>
            </a:r>
            <a:r>
              <a:rPr lang="ru-RU" sz="1050" dirty="0">
                <a:latin typeface="e-Ukraine Light" pitchFamily="50" charset="-52"/>
              </a:rPr>
              <a:t> (п. п. 168.1.3 п. 168.1 ст. 168 Кодексу</a:t>
            </a:r>
            <a:r>
              <a:rPr lang="ru-RU" sz="1050" dirty="0" smtClean="0">
                <a:latin typeface="e-Ukraine Light" pitchFamily="50" charset="-52"/>
              </a:rPr>
              <a:t>);</a:t>
            </a:r>
            <a:endParaRPr lang="ru-RU" sz="1050" dirty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</a:pPr>
            <a:r>
              <a:rPr lang="ru-RU" sz="1050" dirty="0">
                <a:latin typeface="e-Ukraine Light" pitchFamily="50" charset="-52"/>
              </a:rPr>
              <a:t>- </a:t>
            </a:r>
            <a:r>
              <a:rPr lang="ru-RU" sz="1050" dirty="0" err="1">
                <a:latin typeface="e-Ukraine Light" pitchFamily="50" charset="-52"/>
              </a:rPr>
              <a:t>отримання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доходів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від</a:t>
            </a:r>
            <a:r>
              <a:rPr lang="ru-RU" sz="1050" dirty="0">
                <a:latin typeface="e-Ukraine Light" pitchFamily="50" charset="-52"/>
              </a:rPr>
              <a:t> особи, яка не є </a:t>
            </a:r>
            <a:r>
              <a:rPr lang="ru-RU" sz="1050" dirty="0" err="1">
                <a:latin typeface="e-Ukraine Light" pitchFamily="50" charset="-52"/>
              </a:rPr>
              <a:t>податковим</a:t>
            </a:r>
            <a:r>
              <a:rPr lang="ru-RU" sz="1050" dirty="0">
                <a:latin typeface="e-Ukraine Light" pitchFamily="50" charset="-52"/>
              </a:rPr>
              <a:t> агентом (</a:t>
            </a:r>
            <a:r>
              <a:rPr lang="ru-RU" sz="1050" dirty="0" err="1">
                <a:latin typeface="e-Ukraine Light" pitchFamily="50" charset="-52"/>
              </a:rPr>
              <a:t>від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інших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фізичних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осіб</a:t>
            </a:r>
            <a:r>
              <a:rPr lang="ru-RU" sz="1050" dirty="0">
                <a:latin typeface="e-Ukraine Light" pitchFamily="50" charset="-52"/>
              </a:rPr>
              <a:t> (</a:t>
            </a:r>
            <a:r>
              <a:rPr lang="ru-RU" sz="1050" dirty="0" err="1">
                <a:latin typeface="e-Ukraine Light" pitchFamily="50" charset="-52"/>
              </a:rPr>
              <a:t>резидентів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або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нерезидентів</a:t>
            </a:r>
            <a:r>
              <a:rPr lang="ru-RU" sz="1050" dirty="0">
                <a:latin typeface="e-Ukraine Light" pitchFamily="50" charset="-52"/>
              </a:rPr>
              <a:t>)) (п. п. 168.2.1 п.168.2 ст. 168 Кодексу</a:t>
            </a:r>
            <a:r>
              <a:rPr lang="ru-RU" sz="1050" dirty="0" smtClean="0">
                <a:latin typeface="e-Ukraine Light" pitchFamily="50" charset="-52"/>
              </a:rPr>
              <a:t>);</a:t>
            </a:r>
            <a:endParaRPr lang="ru-RU" sz="1050" dirty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</a:pPr>
            <a:r>
              <a:rPr lang="ru-RU" sz="1050" dirty="0">
                <a:latin typeface="e-Ukraine Light" pitchFamily="50" charset="-52"/>
              </a:rPr>
              <a:t>- </a:t>
            </a:r>
            <a:r>
              <a:rPr lang="ru-RU" sz="1050" dirty="0" err="1">
                <a:latin typeface="e-Ukraine Light" pitchFamily="50" charset="-52"/>
              </a:rPr>
              <a:t>іноземні</a:t>
            </a:r>
            <a:r>
              <a:rPr lang="ru-RU" sz="1050" dirty="0">
                <a:latin typeface="e-Ukraine Light" pitchFamily="50" charset="-52"/>
              </a:rPr>
              <a:t> доходи (п. п. 170.11.1 п. 170.11 ст. 170 Кодексу</a:t>
            </a:r>
            <a:r>
              <a:rPr lang="ru-RU" sz="1050" dirty="0" smtClean="0">
                <a:latin typeface="e-Ukraine Light" pitchFamily="50" charset="-52"/>
              </a:rPr>
              <a:t>).</a:t>
            </a:r>
            <a:endParaRPr lang="ru-RU" sz="1050" dirty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</a:pPr>
            <a:r>
              <a:rPr lang="ru-RU" sz="1050" dirty="0" err="1">
                <a:latin typeface="e-Ukraine Light" pitchFamily="50" charset="-52"/>
              </a:rPr>
              <a:t>Податкову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декларацію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також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зобов’язані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подавати</a:t>
            </a:r>
            <a:r>
              <a:rPr lang="ru-RU" sz="1050" dirty="0" smtClean="0">
                <a:latin typeface="e-Ukraine Light" pitchFamily="50" charset="-52"/>
              </a:rPr>
              <a:t>:</a:t>
            </a:r>
            <a:endParaRPr lang="ru-RU" sz="1050" dirty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</a:pPr>
            <a:r>
              <a:rPr lang="ru-RU" sz="1050" dirty="0">
                <a:latin typeface="e-Ukraine Light" pitchFamily="50" charset="-52"/>
              </a:rPr>
              <a:t>- </a:t>
            </a:r>
            <a:r>
              <a:rPr lang="ru-RU" sz="1050" dirty="0" err="1">
                <a:latin typeface="e-Ukraine Light" pitchFamily="50" charset="-52"/>
              </a:rPr>
              <a:t>фізичні</a:t>
            </a:r>
            <a:r>
              <a:rPr lang="ru-RU" sz="1050" dirty="0">
                <a:latin typeface="e-Ukraine Light" pitchFamily="50" charset="-52"/>
              </a:rPr>
              <a:t> особи, </a:t>
            </a:r>
            <a:r>
              <a:rPr lang="ru-RU" sz="1050" dirty="0" err="1">
                <a:latin typeface="e-Ukraine Light" pitchFamily="50" charset="-52"/>
              </a:rPr>
              <a:t>які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отримують</a:t>
            </a:r>
            <a:r>
              <a:rPr lang="ru-RU" sz="1050" dirty="0">
                <a:latin typeface="e-Ukraine Light" pitchFamily="50" charset="-52"/>
              </a:rPr>
              <a:t> доходи </a:t>
            </a:r>
            <a:r>
              <a:rPr lang="ru-RU" sz="1050" dirty="0" err="1">
                <a:latin typeface="e-Ukraine Light" pitchFamily="50" charset="-52"/>
              </a:rPr>
              <a:t>від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підприємницької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діяльності</a:t>
            </a:r>
            <a:r>
              <a:rPr lang="ru-RU" sz="1050" dirty="0">
                <a:latin typeface="e-Ukraine Light" pitchFamily="50" charset="-52"/>
              </a:rPr>
              <a:t>, </a:t>
            </a:r>
            <a:r>
              <a:rPr lang="ru-RU" sz="1050" dirty="0" err="1">
                <a:latin typeface="e-Ukraine Light" pitchFamily="50" charset="-52"/>
              </a:rPr>
              <a:t>крім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осіб</a:t>
            </a:r>
            <a:r>
              <a:rPr lang="ru-RU" sz="1050" dirty="0">
                <a:latin typeface="e-Ukraine Light" pitchFamily="50" charset="-52"/>
              </a:rPr>
              <a:t>, </a:t>
            </a:r>
            <a:r>
              <a:rPr lang="ru-RU" sz="1050" dirty="0" err="1">
                <a:latin typeface="e-Ukraine Light" pitchFamily="50" charset="-52"/>
              </a:rPr>
              <a:t>що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обрали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спрощену</a:t>
            </a:r>
            <a:r>
              <a:rPr lang="ru-RU" sz="1050" dirty="0">
                <a:latin typeface="e-Ukraine Light" pitchFamily="50" charset="-52"/>
              </a:rPr>
              <a:t> систему </a:t>
            </a:r>
            <a:r>
              <a:rPr lang="ru-RU" sz="1050" dirty="0" err="1">
                <a:latin typeface="e-Ukraine Light" pitchFamily="50" charset="-52"/>
              </a:rPr>
              <a:t>оподаткування</a:t>
            </a:r>
            <a:r>
              <a:rPr lang="ru-RU" sz="1050" dirty="0">
                <a:latin typeface="e-Ukraine Light" pitchFamily="50" charset="-52"/>
              </a:rPr>
              <a:t> (ст. 177 Кодексу</a:t>
            </a:r>
            <a:r>
              <a:rPr lang="ru-RU" sz="1050" dirty="0" smtClean="0">
                <a:latin typeface="e-Ukraine Light" pitchFamily="50" charset="-52"/>
              </a:rPr>
              <a:t>);</a:t>
            </a:r>
            <a:endParaRPr lang="ru-RU" sz="1050" dirty="0">
              <a:latin typeface="e-Ukraine Light" pitchFamily="50" charset="-52"/>
            </a:endParaRPr>
          </a:p>
          <a:p>
            <a:pPr marL="171450" indent="-171450" algn="just">
              <a:lnSpc>
                <a:spcPct val="150000"/>
              </a:lnSpc>
              <a:buFontTx/>
              <a:buChar char="-"/>
            </a:pPr>
            <a:r>
              <a:rPr lang="ru-RU" sz="1050" dirty="0" err="1" smtClean="0">
                <a:latin typeface="e-Ukraine Light" pitchFamily="50" charset="-52"/>
              </a:rPr>
              <a:t>фізичні</a:t>
            </a:r>
            <a:r>
              <a:rPr lang="ru-RU" sz="1050" dirty="0" smtClean="0">
                <a:latin typeface="e-Ukraine Light" pitchFamily="50" charset="-52"/>
              </a:rPr>
              <a:t> </a:t>
            </a:r>
            <a:r>
              <a:rPr lang="ru-RU" sz="1050" dirty="0">
                <a:latin typeface="e-Ukraine Light" pitchFamily="50" charset="-52"/>
              </a:rPr>
              <a:t>особи, </a:t>
            </a:r>
            <a:r>
              <a:rPr lang="ru-RU" sz="1050" dirty="0" err="1">
                <a:latin typeface="e-Ukraine Light" pitchFamily="50" charset="-52"/>
              </a:rPr>
              <a:t>які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здійснюють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незалежну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професійну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діяльність</a:t>
            </a:r>
            <a:r>
              <a:rPr lang="ru-RU" sz="1050" dirty="0">
                <a:latin typeface="e-Ukraine Light" pitchFamily="50" charset="-52"/>
              </a:rPr>
              <a:t> (ст. 178 Кодексу); </a:t>
            </a:r>
            <a:endParaRPr lang="ru-RU" sz="1050" dirty="0" smtClean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</a:pPr>
            <a:r>
              <a:rPr lang="ru-RU" sz="1050" dirty="0" smtClean="0">
                <a:latin typeface="e-Ukraine Light" pitchFamily="50" charset="-52"/>
              </a:rPr>
              <a:t>- </a:t>
            </a:r>
            <a:r>
              <a:rPr lang="ru-RU" sz="1050" dirty="0" err="1">
                <a:latin typeface="e-Ukraine Light" pitchFamily="50" charset="-52"/>
              </a:rPr>
              <a:t>іноземці</a:t>
            </a:r>
            <a:r>
              <a:rPr lang="ru-RU" sz="1050" dirty="0">
                <a:latin typeface="e-Ukraine Light" pitchFamily="50" charset="-52"/>
              </a:rPr>
              <a:t>, </a:t>
            </a:r>
            <a:r>
              <a:rPr lang="ru-RU" sz="1050" dirty="0" err="1">
                <a:latin typeface="e-Ukraine Light" pitchFamily="50" charset="-52"/>
              </a:rPr>
              <a:t>які</a:t>
            </a:r>
            <a:r>
              <a:rPr lang="ru-RU" sz="1050" dirty="0">
                <a:latin typeface="e-Ukraine Light" pitchFamily="50" charset="-52"/>
              </a:rPr>
              <a:t> за результатами </a:t>
            </a:r>
            <a:r>
              <a:rPr lang="ru-RU" sz="1050" dirty="0" err="1">
                <a:latin typeface="e-Ukraine Light" pitchFamily="50" charset="-52"/>
              </a:rPr>
              <a:t>звітного</a:t>
            </a:r>
            <a:r>
              <a:rPr lang="ru-RU" sz="1050" dirty="0">
                <a:latin typeface="e-Ukraine Light" pitchFamily="50" charset="-52"/>
              </a:rPr>
              <a:t> року </a:t>
            </a:r>
            <a:r>
              <a:rPr lang="ru-RU" sz="1050" dirty="0" err="1">
                <a:latin typeface="e-Ukraine Light" pitchFamily="50" charset="-52"/>
              </a:rPr>
              <a:t>набули</a:t>
            </a:r>
            <a:r>
              <a:rPr lang="ru-RU" sz="1050" dirty="0">
                <a:latin typeface="e-Ukraine Light" pitchFamily="50" charset="-52"/>
              </a:rPr>
              <a:t> статус резидента </a:t>
            </a:r>
            <a:r>
              <a:rPr lang="ru-RU" sz="1050" dirty="0" err="1">
                <a:latin typeface="e-Ukraine Light" pitchFamily="50" charset="-52"/>
              </a:rPr>
              <a:t>України</a:t>
            </a:r>
            <a:r>
              <a:rPr lang="ru-RU" sz="1050" dirty="0">
                <a:latin typeface="e-Ukraine Light" pitchFamily="50" charset="-52"/>
              </a:rPr>
              <a:t>, </a:t>
            </a:r>
            <a:r>
              <a:rPr lang="ru-RU" sz="1050" dirty="0" err="1">
                <a:latin typeface="e-Ukraine Light" pitchFamily="50" charset="-52"/>
              </a:rPr>
              <a:t>мають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відобразити</a:t>
            </a:r>
            <a:r>
              <a:rPr lang="ru-RU" sz="1050" dirty="0">
                <a:latin typeface="e-Ukraine Light" pitchFamily="50" charset="-52"/>
              </a:rPr>
              <a:t> доходи з </a:t>
            </a:r>
            <a:r>
              <a:rPr lang="ru-RU" sz="1050" dirty="0" err="1">
                <a:latin typeface="e-Ukraine Light" pitchFamily="50" charset="-52"/>
              </a:rPr>
              <a:t>джерелом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їх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походження</a:t>
            </a:r>
            <a:r>
              <a:rPr lang="ru-RU" sz="1050" dirty="0">
                <a:latin typeface="e-Ukraine Light" pitchFamily="50" charset="-52"/>
              </a:rPr>
              <a:t> в </a:t>
            </a:r>
            <a:r>
              <a:rPr lang="ru-RU" sz="1050" dirty="0" err="1">
                <a:latin typeface="e-Ukraine Light" pitchFamily="50" charset="-52"/>
              </a:rPr>
              <a:t>Україні</a:t>
            </a:r>
            <a:r>
              <a:rPr lang="ru-RU" sz="1050" dirty="0">
                <a:latin typeface="e-Ukraine Light" pitchFamily="50" charset="-52"/>
              </a:rPr>
              <a:t> та </a:t>
            </a:r>
            <a:r>
              <a:rPr lang="ru-RU" sz="1050" dirty="0" err="1">
                <a:latin typeface="e-Ukraine Light" pitchFamily="50" charset="-52"/>
              </a:rPr>
              <a:t>іноземні</a:t>
            </a:r>
            <a:r>
              <a:rPr lang="ru-RU" sz="1050" dirty="0">
                <a:latin typeface="e-Ukraine Light" pitchFamily="50" charset="-52"/>
              </a:rPr>
              <a:t> доходи (</a:t>
            </a:r>
            <a:r>
              <a:rPr lang="ru-RU" sz="1050" dirty="0" err="1">
                <a:latin typeface="e-Ukraine Light" pitchFamily="50" charset="-52"/>
              </a:rPr>
              <a:t>п.п</a:t>
            </a:r>
            <a:r>
              <a:rPr lang="ru-RU" sz="1050" dirty="0">
                <a:latin typeface="e-Ukraine Light" pitchFamily="50" charset="-52"/>
              </a:rPr>
              <a:t>. 170.10.4 п. 170.10 ст.170 Кодексу</a:t>
            </a:r>
            <a:r>
              <a:rPr lang="ru-RU" sz="1050" dirty="0" smtClean="0">
                <a:latin typeface="e-Ukraine Light" pitchFamily="50" charset="-52"/>
              </a:rPr>
              <a:t>);</a:t>
            </a:r>
            <a:endParaRPr lang="ru-RU" sz="1050" dirty="0">
              <a:latin typeface="e-Ukraine Light" pitchFamily="50" charset="-52"/>
            </a:endParaRPr>
          </a:p>
          <a:p>
            <a:pPr marL="171450" indent="-171450" algn="just">
              <a:lnSpc>
                <a:spcPct val="150000"/>
              </a:lnSpc>
              <a:buFontTx/>
              <a:buChar char="-"/>
            </a:pPr>
            <a:r>
              <a:rPr lang="ru-RU" sz="1050" dirty="0" smtClean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платники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податку</a:t>
            </a:r>
            <a:r>
              <a:rPr lang="ru-RU" sz="1050" dirty="0">
                <a:latin typeface="e-Ukraine Light" pitchFamily="50" charset="-52"/>
              </a:rPr>
              <a:t> – </a:t>
            </a:r>
            <a:r>
              <a:rPr lang="ru-RU" sz="1050" dirty="0" err="1">
                <a:latin typeface="e-Ukraine Light" pitchFamily="50" charset="-52"/>
              </a:rPr>
              <a:t>резиденти</a:t>
            </a:r>
            <a:r>
              <a:rPr lang="ru-RU" sz="1050" dirty="0">
                <a:latin typeface="e-Ukraine Light" pitchFamily="50" charset="-52"/>
              </a:rPr>
              <a:t>, </a:t>
            </a:r>
            <a:r>
              <a:rPr lang="ru-RU" sz="1050" dirty="0" err="1">
                <a:latin typeface="e-Ukraine Light" pitchFamily="50" charset="-52"/>
              </a:rPr>
              <a:t>які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виїжджають</a:t>
            </a:r>
            <a:r>
              <a:rPr lang="ru-RU" sz="1050" dirty="0">
                <a:latin typeface="e-Ukraine Light" pitchFamily="50" charset="-52"/>
              </a:rPr>
              <a:t> за кордон на </a:t>
            </a:r>
            <a:r>
              <a:rPr lang="ru-RU" sz="1050" dirty="0" err="1">
                <a:latin typeface="e-Ukraine Light" pitchFamily="50" charset="-52"/>
              </a:rPr>
              <a:t>постійне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місце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проживання</a:t>
            </a:r>
            <a:r>
              <a:rPr lang="ru-RU" sz="1050" dirty="0">
                <a:latin typeface="e-Ukraine Light" pitchFamily="50" charset="-52"/>
              </a:rPr>
              <a:t>, не </a:t>
            </a:r>
            <a:r>
              <a:rPr lang="ru-RU" sz="1050" dirty="0" err="1">
                <a:latin typeface="e-Ukraine Light" pitchFamily="50" charset="-52"/>
              </a:rPr>
              <a:t>пізніше</a:t>
            </a:r>
            <a:r>
              <a:rPr lang="ru-RU" sz="1050" dirty="0">
                <a:latin typeface="e-Ukraine Light" pitchFamily="50" charset="-52"/>
              </a:rPr>
              <a:t> 60 </a:t>
            </a:r>
            <a:r>
              <a:rPr lang="ru-RU" sz="1050" dirty="0" err="1" smtClean="0">
                <a:latin typeface="e-Ukraine Light" pitchFamily="50" charset="-52"/>
              </a:rPr>
              <a:t>календарних</a:t>
            </a:r>
            <a:endParaRPr lang="ru-RU" sz="1050" dirty="0">
              <a:latin typeface="e-Ukraine Light" pitchFamily="50" charset="-52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00024" y="209549"/>
            <a:ext cx="4646712" cy="7363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050" dirty="0" smtClean="0">
                <a:latin typeface="e-Ukraine Light" pitchFamily="50" charset="-52"/>
              </a:rPr>
              <a:t>доходу </a:t>
            </a:r>
            <a:r>
              <a:rPr lang="ru-RU" sz="1050" dirty="0">
                <a:latin typeface="e-Ukraine Light" pitchFamily="50" charset="-52"/>
              </a:rPr>
              <a:t>з </a:t>
            </a:r>
            <a:r>
              <a:rPr lang="ru-RU" sz="1050" dirty="0" err="1">
                <a:latin typeface="e-Ukraine Light" pitchFamily="50" charset="-52"/>
              </a:rPr>
              <a:t>іноземних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джерел</a:t>
            </a:r>
            <a:r>
              <a:rPr lang="ru-RU" sz="1050" dirty="0">
                <a:latin typeface="e-Ukraine Light" pitchFamily="50" charset="-52"/>
              </a:rPr>
              <a:t> і </a:t>
            </a:r>
            <a:r>
              <a:rPr lang="ru-RU" sz="1050" dirty="0" err="1" smtClean="0">
                <a:latin typeface="e-Ukraine Light" pitchFamily="50" charset="-52"/>
              </a:rPr>
              <a:t>суми</a:t>
            </a:r>
            <a:r>
              <a:rPr lang="ru-RU" sz="1050" dirty="0" smtClean="0">
                <a:latin typeface="e-Ukraine Light" pitchFamily="50" charset="-52"/>
              </a:rPr>
              <a:t> </a:t>
            </a:r>
            <a:r>
              <a:rPr lang="ru-RU" sz="1050" dirty="0" err="1" smtClean="0">
                <a:latin typeface="e-Ukraine Light" pitchFamily="50" charset="-52"/>
              </a:rPr>
              <a:t>сплаченого</a:t>
            </a:r>
            <a:r>
              <a:rPr lang="ru-RU" sz="1050" dirty="0" smtClean="0">
                <a:latin typeface="e-Ukraine Light" pitchFamily="50" charset="-52"/>
              </a:rPr>
              <a:t> </a:t>
            </a:r>
            <a:r>
              <a:rPr lang="ru-RU" sz="1050" dirty="0">
                <a:latin typeface="e-Ukraine Light" pitchFamily="50" charset="-52"/>
              </a:rPr>
              <a:t>ним </a:t>
            </a:r>
            <a:r>
              <a:rPr lang="ru-RU" sz="1050" dirty="0" err="1">
                <a:latin typeface="e-Ukraine Light" pitchFamily="50" charset="-52"/>
              </a:rPr>
              <a:t>податку</a:t>
            </a:r>
            <a:r>
              <a:rPr lang="ru-RU" sz="1050" dirty="0">
                <a:latin typeface="e-Ukraine Light" pitchFamily="50" charset="-52"/>
              </a:rPr>
              <a:t> в </a:t>
            </a:r>
            <a:r>
              <a:rPr lang="ru-RU" sz="1050" dirty="0" err="1">
                <a:latin typeface="e-Ukraine Light" pitchFamily="50" charset="-52"/>
              </a:rPr>
              <a:t>іноземній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юрисдикції</a:t>
            </a:r>
            <a:r>
              <a:rPr lang="ru-RU" sz="1050" dirty="0">
                <a:latin typeface="e-Ukraine Light" pitchFamily="50" charset="-52"/>
              </a:rPr>
              <a:t>, </a:t>
            </a:r>
            <a:r>
              <a:rPr lang="ru-RU" sz="1050" dirty="0" err="1">
                <a:latin typeface="e-Ukraine Light" pitchFamily="50" charset="-52"/>
              </a:rPr>
              <a:t>оформлені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згідно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зі</a:t>
            </a:r>
            <a:r>
              <a:rPr lang="ru-RU" sz="1050" dirty="0">
                <a:latin typeface="e-Ukraine Light" pitchFamily="50" charset="-52"/>
              </a:rPr>
              <a:t> ст. 13 Кодексу, то </a:t>
            </a:r>
            <a:r>
              <a:rPr lang="ru-RU" sz="1050" dirty="0" err="1">
                <a:latin typeface="e-Ukraine Light" pitchFamily="50" charset="-52"/>
              </a:rPr>
              <a:t>відповідно</a:t>
            </a:r>
            <a:r>
              <a:rPr lang="ru-RU" sz="1050" dirty="0">
                <a:latin typeface="e-Ukraine Light" pitchFamily="50" charset="-52"/>
              </a:rPr>
              <a:t> до п. п. 170.11.2 п. 170.11 ст. 170 Кодексу </a:t>
            </a:r>
            <a:r>
              <a:rPr lang="ru-RU" sz="1050" dirty="0" err="1">
                <a:latin typeface="e-Ukraine Light" pitchFamily="50" charset="-52"/>
              </a:rPr>
              <a:t>такий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платник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зобов’язаний</a:t>
            </a:r>
            <a:r>
              <a:rPr lang="ru-RU" sz="1050" dirty="0">
                <a:latin typeface="e-Ukraine Light" pitchFamily="50" charset="-52"/>
              </a:rPr>
              <a:t> подати до </a:t>
            </a:r>
            <a:r>
              <a:rPr lang="ru-RU" sz="1050" dirty="0" err="1">
                <a:latin typeface="e-Ukraine Light" pitchFamily="50" charset="-52"/>
              </a:rPr>
              <a:t>контролюючого</a:t>
            </a:r>
            <a:r>
              <a:rPr lang="ru-RU" sz="1050" dirty="0">
                <a:latin typeface="e-Ukraine Light" pitchFamily="50" charset="-52"/>
              </a:rPr>
              <a:t> органу за </a:t>
            </a:r>
            <a:r>
              <a:rPr lang="ru-RU" sz="1050" dirty="0" err="1">
                <a:latin typeface="e-Ukraine Light" pitchFamily="50" charset="-52"/>
              </a:rPr>
              <a:t>своєю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податковою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адресою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заяву</a:t>
            </a:r>
            <a:r>
              <a:rPr lang="ru-RU" sz="1050" dirty="0">
                <a:latin typeface="e-Ukraine Light" pitchFamily="50" charset="-52"/>
              </a:rPr>
              <a:t> про </a:t>
            </a:r>
            <a:r>
              <a:rPr lang="ru-RU" sz="1050" dirty="0" err="1">
                <a:latin typeface="e-Ukraine Light" pitchFamily="50" charset="-52"/>
              </a:rPr>
              <a:t>перенесення</a:t>
            </a:r>
            <a:r>
              <a:rPr lang="ru-RU" sz="1050" dirty="0">
                <a:latin typeface="e-Ukraine Light" pitchFamily="50" charset="-52"/>
              </a:rPr>
              <a:t> строку </a:t>
            </a:r>
            <a:r>
              <a:rPr lang="ru-RU" sz="1050" dirty="0" err="1">
                <a:latin typeface="e-Ukraine Light" pitchFamily="50" charset="-52"/>
              </a:rPr>
              <a:t>подання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податкової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декларації</a:t>
            </a:r>
            <a:r>
              <a:rPr lang="ru-RU" sz="1050" dirty="0">
                <a:latin typeface="e-Ukraine Light" pitchFamily="50" charset="-52"/>
              </a:rPr>
              <a:t>  до 31 </a:t>
            </a:r>
            <a:r>
              <a:rPr lang="ru-RU" sz="1050" dirty="0" err="1">
                <a:latin typeface="e-Ukraine Light" pitchFamily="50" charset="-52"/>
              </a:rPr>
              <a:t>грудня</a:t>
            </a:r>
            <a:r>
              <a:rPr lang="ru-RU" sz="1050" dirty="0">
                <a:latin typeface="e-Ukraine Light" pitchFamily="50" charset="-52"/>
              </a:rPr>
              <a:t> року, </a:t>
            </a:r>
            <a:r>
              <a:rPr lang="ru-RU" sz="1050" dirty="0" err="1">
                <a:latin typeface="e-Ukraine Light" pitchFamily="50" charset="-52"/>
              </a:rPr>
              <a:t>наступного</a:t>
            </a:r>
            <a:r>
              <a:rPr lang="ru-RU" sz="1050" dirty="0">
                <a:latin typeface="e-Ukraine Light" pitchFamily="50" charset="-52"/>
              </a:rPr>
              <a:t> за </a:t>
            </a:r>
            <a:r>
              <a:rPr lang="ru-RU" sz="1050" dirty="0" err="1">
                <a:latin typeface="e-Ukraine Light" pitchFamily="50" charset="-52"/>
              </a:rPr>
              <a:t>звітним</a:t>
            </a:r>
            <a:r>
              <a:rPr lang="ru-RU" sz="1050" dirty="0">
                <a:latin typeface="e-Ukraine Light" pitchFamily="50" charset="-52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ru-RU" sz="1050" dirty="0" err="1">
                <a:latin typeface="e-Ukraine Light" pitchFamily="50" charset="-52"/>
              </a:rPr>
              <a:t>фізичні</a:t>
            </a:r>
            <a:r>
              <a:rPr lang="ru-RU" sz="1050" dirty="0">
                <a:latin typeface="e-Ukraine Light" pitchFamily="50" charset="-52"/>
              </a:rPr>
              <a:t> особи – </a:t>
            </a:r>
            <a:r>
              <a:rPr lang="ru-RU" sz="1050" dirty="0" err="1">
                <a:latin typeface="e-Ukraine Light" pitchFamily="50" charset="-52"/>
              </a:rPr>
              <a:t>підприємці</a:t>
            </a:r>
            <a:r>
              <a:rPr lang="ru-RU" sz="1050" dirty="0">
                <a:latin typeface="e-Ukraine Light" pitchFamily="50" charset="-52"/>
              </a:rPr>
              <a:t> (</a:t>
            </a:r>
            <a:r>
              <a:rPr lang="ru-RU" sz="1050" dirty="0" err="1">
                <a:latin typeface="e-Ukraine Light" pitchFamily="50" charset="-52"/>
              </a:rPr>
              <a:t>крім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осіб</a:t>
            </a:r>
            <a:r>
              <a:rPr lang="ru-RU" sz="1050" dirty="0">
                <a:latin typeface="e-Ukraine Light" pitchFamily="50" charset="-52"/>
              </a:rPr>
              <a:t>, </a:t>
            </a:r>
            <a:r>
              <a:rPr lang="ru-RU" sz="1050" dirty="0" err="1">
                <a:latin typeface="e-Ukraine Light" pitchFamily="50" charset="-52"/>
              </a:rPr>
              <a:t>що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обрали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спрощену</a:t>
            </a:r>
            <a:r>
              <a:rPr lang="ru-RU" sz="1050" dirty="0">
                <a:latin typeface="e-Ukraine Light" pitchFamily="50" charset="-52"/>
              </a:rPr>
              <a:t> систему </a:t>
            </a:r>
            <a:r>
              <a:rPr lang="ru-RU" sz="1050" dirty="0" err="1">
                <a:latin typeface="e-Ukraine Light" pitchFamily="50" charset="-52"/>
              </a:rPr>
              <a:t>оподаткування</a:t>
            </a:r>
            <a:r>
              <a:rPr lang="ru-RU" sz="1050" dirty="0">
                <a:latin typeface="e-Ukraine Light" pitchFamily="50" charset="-52"/>
              </a:rPr>
              <a:t>) у </a:t>
            </a:r>
            <a:r>
              <a:rPr lang="ru-RU" sz="1050" dirty="0" err="1">
                <a:latin typeface="e-Ukraine Light" pitchFamily="50" charset="-52"/>
              </a:rPr>
              <a:t>разі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припинення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підприємницької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діяльності</a:t>
            </a:r>
            <a:r>
              <a:rPr lang="ru-RU" sz="1050" dirty="0">
                <a:latin typeface="e-Ukraine Light" pitchFamily="50" charset="-52"/>
              </a:rPr>
              <a:t> – </a:t>
            </a:r>
            <a:r>
              <a:rPr lang="ru-RU" sz="1050" dirty="0" err="1">
                <a:latin typeface="e-Ukraine Light" pitchFamily="50" charset="-52"/>
              </a:rPr>
              <a:t>протягом</a:t>
            </a:r>
            <a:r>
              <a:rPr lang="ru-RU" sz="1050" dirty="0">
                <a:latin typeface="e-Ukraine Light" pitchFamily="50" charset="-52"/>
              </a:rPr>
              <a:t> 20 </a:t>
            </a:r>
            <a:r>
              <a:rPr lang="ru-RU" sz="1050" dirty="0" err="1">
                <a:latin typeface="e-Ukraine Light" pitchFamily="50" charset="-52"/>
              </a:rPr>
              <a:t>календарних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днів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місяця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наступного</a:t>
            </a:r>
            <a:r>
              <a:rPr lang="ru-RU" sz="1050" dirty="0">
                <a:latin typeface="e-Ukraine Light" pitchFamily="50" charset="-52"/>
              </a:rPr>
              <a:t> за </a:t>
            </a:r>
            <a:r>
              <a:rPr lang="ru-RU" sz="1050" dirty="0" err="1">
                <a:latin typeface="e-Ukraine Light" pitchFamily="50" charset="-52"/>
              </a:rPr>
              <a:t>календарним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місяцем</a:t>
            </a:r>
            <a:r>
              <a:rPr lang="ru-RU" sz="1050" dirty="0">
                <a:latin typeface="e-Ukraine Light" pitchFamily="50" charset="-52"/>
              </a:rPr>
              <a:t>, в </a:t>
            </a:r>
            <a:r>
              <a:rPr lang="ru-RU" sz="1050" dirty="0" err="1">
                <a:latin typeface="e-Ukraine Light" pitchFamily="50" charset="-52"/>
              </a:rPr>
              <a:t>якому</a:t>
            </a:r>
            <a:r>
              <a:rPr lang="ru-RU" sz="1050" dirty="0">
                <a:latin typeface="e-Ukraine Light" pitchFamily="50" charset="-52"/>
              </a:rPr>
              <a:t> проведено </a:t>
            </a:r>
            <a:r>
              <a:rPr lang="ru-RU" sz="1050" dirty="0" err="1">
                <a:latin typeface="e-Ukraine Light" pitchFamily="50" charset="-52"/>
              </a:rPr>
              <a:t>державну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реєстрацію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припинення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підприємницької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діяльності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фізичної</a:t>
            </a:r>
            <a:r>
              <a:rPr lang="ru-RU" sz="1050" dirty="0">
                <a:latin typeface="e-Ukraine Light" pitchFamily="50" charset="-52"/>
              </a:rPr>
              <a:t> особи – </a:t>
            </a:r>
            <a:r>
              <a:rPr lang="ru-RU" sz="1050" dirty="0" err="1">
                <a:latin typeface="e-Ukraine Light" pitchFamily="50" charset="-52"/>
              </a:rPr>
              <a:t>підприємця</a:t>
            </a:r>
            <a:r>
              <a:rPr lang="ru-RU" sz="1050" dirty="0">
                <a:latin typeface="e-Ukraine Light" pitchFamily="50" charset="-52"/>
              </a:rPr>
              <a:t> за </a:t>
            </a:r>
            <a:r>
              <a:rPr lang="ru-RU" sz="1050" dirty="0" err="1">
                <a:latin typeface="e-Ukraine Light" pitchFamily="50" charset="-52"/>
              </a:rPr>
              <a:t>її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рішенням</a:t>
            </a:r>
            <a:r>
              <a:rPr lang="ru-RU" sz="1050" dirty="0">
                <a:latin typeface="e-Ukraine Light" pitchFamily="50" charset="-52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ru-RU" sz="1050" dirty="0">
                <a:latin typeface="e-Ukraine Light" pitchFamily="50" charset="-52"/>
              </a:rPr>
              <a:t>	 </a:t>
            </a:r>
            <a:r>
              <a:rPr lang="ru-RU" sz="1050" u="sng" dirty="0" err="1">
                <a:latin typeface="e-Ukraine Light" pitchFamily="50" charset="-52"/>
              </a:rPr>
              <a:t>Важливо</a:t>
            </a:r>
            <a:r>
              <a:rPr lang="ru-RU" sz="1050" u="sng" dirty="0">
                <a:latin typeface="e-Ukraine Light" pitchFamily="50" charset="-52"/>
              </a:rPr>
              <a:t>! У </a:t>
            </a:r>
            <a:r>
              <a:rPr lang="ru-RU" sz="1050" u="sng" dirty="0" err="1">
                <a:latin typeface="e-Ukraine Light" pitchFamily="50" charset="-52"/>
              </a:rPr>
              <a:t>разі</a:t>
            </a:r>
            <a:r>
              <a:rPr lang="ru-RU" sz="1050" u="sng" dirty="0">
                <a:latin typeface="e-Ukraine Light" pitchFamily="50" charset="-52"/>
              </a:rPr>
              <a:t> </a:t>
            </a:r>
            <a:r>
              <a:rPr lang="ru-RU" sz="1050" u="sng" dirty="0" err="1">
                <a:latin typeface="e-Ukraine Light" pitchFamily="50" charset="-52"/>
              </a:rPr>
              <a:t>проведення</a:t>
            </a:r>
            <a:r>
              <a:rPr lang="ru-RU" sz="1050" u="sng" dirty="0">
                <a:latin typeface="e-Ukraine Light" pitchFamily="50" charset="-52"/>
              </a:rPr>
              <a:t> </a:t>
            </a:r>
            <a:r>
              <a:rPr lang="ru-RU" sz="1050" u="sng" dirty="0" err="1">
                <a:latin typeface="e-Ukraine Light" pitchFamily="50" charset="-52"/>
              </a:rPr>
              <a:t>державної</a:t>
            </a:r>
            <a:r>
              <a:rPr lang="ru-RU" sz="1050" u="sng" dirty="0">
                <a:latin typeface="e-Ukraine Light" pitchFamily="50" charset="-52"/>
              </a:rPr>
              <a:t> </a:t>
            </a:r>
            <a:r>
              <a:rPr lang="ru-RU" sz="1050" u="sng" dirty="0" err="1">
                <a:latin typeface="e-Ukraine Light" pitchFamily="50" charset="-52"/>
              </a:rPr>
              <a:t>реєстрації</a:t>
            </a:r>
            <a:r>
              <a:rPr lang="ru-RU" sz="1050" u="sng" dirty="0">
                <a:latin typeface="e-Ukraine Light" pitchFamily="50" charset="-52"/>
              </a:rPr>
              <a:t> </a:t>
            </a:r>
            <a:r>
              <a:rPr lang="ru-RU" sz="1050" u="sng" dirty="0" err="1">
                <a:latin typeface="e-Ukraine Light" pitchFamily="50" charset="-52"/>
              </a:rPr>
              <a:t>припинення</a:t>
            </a:r>
            <a:r>
              <a:rPr lang="ru-RU" sz="1050" u="sng" dirty="0">
                <a:latin typeface="e-Ukraine Light" pitchFamily="50" charset="-52"/>
              </a:rPr>
              <a:t> </a:t>
            </a:r>
            <a:r>
              <a:rPr lang="ru-RU" sz="1050" u="sng" dirty="0" err="1">
                <a:latin typeface="e-Ukraine Light" pitchFamily="50" charset="-52"/>
              </a:rPr>
              <a:t>підприємницької</a:t>
            </a:r>
            <a:r>
              <a:rPr lang="ru-RU" sz="1050" u="sng" dirty="0">
                <a:latin typeface="e-Ukraine Light" pitchFamily="50" charset="-52"/>
              </a:rPr>
              <a:t> </a:t>
            </a:r>
            <a:r>
              <a:rPr lang="ru-RU" sz="1050" u="sng" dirty="0" err="1">
                <a:latin typeface="e-Ukraine Light" pitchFamily="50" charset="-52"/>
              </a:rPr>
              <a:t>діяльності</a:t>
            </a:r>
            <a:r>
              <a:rPr lang="ru-RU" sz="1050" u="sng" dirty="0">
                <a:latin typeface="e-Ukraine Light" pitchFamily="50" charset="-52"/>
              </a:rPr>
              <a:t> </a:t>
            </a:r>
            <a:r>
              <a:rPr lang="ru-RU" sz="1050" u="sng" dirty="0" err="1">
                <a:latin typeface="e-Ukraine Light" pitchFamily="50" charset="-52"/>
              </a:rPr>
              <a:t>фізичної</a:t>
            </a:r>
            <a:r>
              <a:rPr lang="ru-RU" sz="1050" u="sng" dirty="0">
                <a:latin typeface="e-Ukraine Light" pitchFamily="50" charset="-52"/>
              </a:rPr>
              <a:t> особи – </a:t>
            </a:r>
            <a:r>
              <a:rPr lang="ru-RU" sz="1050" u="sng" dirty="0" err="1">
                <a:latin typeface="e-Ukraine Light" pitchFamily="50" charset="-52"/>
              </a:rPr>
              <a:t>підприємця</a:t>
            </a:r>
            <a:r>
              <a:rPr lang="ru-RU" sz="1050" u="sng" dirty="0">
                <a:latin typeface="e-Ukraine Light" pitchFamily="50" charset="-52"/>
              </a:rPr>
              <a:t> за </a:t>
            </a:r>
            <a:r>
              <a:rPr lang="ru-RU" sz="1050" u="sng" dirty="0" err="1">
                <a:latin typeface="e-Ukraine Light" pitchFamily="50" charset="-52"/>
              </a:rPr>
              <a:t>її</a:t>
            </a:r>
            <a:r>
              <a:rPr lang="ru-RU" sz="1050" u="sng" dirty="0">
                <a:latin typeface="e-Ukraine Light" pitchFamily="50" charset="-52"/>
              </a:rPr>
              <a:t> </a:t>
            </a:r>
            <a:r>
              <a:rPr lang="ru-RU" sz="1050" u="sng" dirty="0" err="1">
                <a:latin typeface="e-Ukraine Light" pitchFamily="50" charset="-52"/>
              </a:rPr>
              <a:t>рішенням</a:t>
            </a:r>
            <a:r>
              <a:rPr lang="ru-RU" sz="1050" u="sng" dirty="0">
                <a:latin typeface="e-Ukraine Light" pitchFamily="50" charset="-52"/>
              </a:rPr>
              <a:t> </a:t>
            </a:r>
            <a:r>
              <a:rPr lang="ru-RU" sz="1050" u="sng" dirty="0" err="1">
                <a:latin typeface="e-Ukraine Light" pitchFamily="50" charset="-52"/>
              </a:rPr>
              <a:t>останнім</a:t>
            </a:r>
            <a:r>
              <a:rPr lang="ru-RU" sz="1050" u="sng" dirty="0">
                <a:latin typeface="e-Ukraine Light" pitchFamily="50" charset="-52"/>
              </a:rPr>
              <a:t> </a:t>
            </a:r>
            <a:r>
              <a:rPr lang="ru-RU" sz="1050" u="sng" dirty="0" err="1">
                <a:latin typeface="e-Ukraine Light" pitchFamily="50" charset="-52"/>
              </a:rPr>
              <a:t>базовим</a:t>
            </a:r>
            <a:r>
              <a:rPr lang="ru-RU" sz="1050" u="sng" dirty="0">
                <a:latin typeface="e-Ukraine Light" pitchFamily="50" charset="-52"/>
              </a:rPr>
              <a:t> </a:t>
            </a:r>
            <a:r>
              <a:rPr lang="ru-RU" sz="1050" u="sng" dirty="0" err="1">
                <a:latin typeface="e-Ukraine Light" pitchFamily="50" charset="-52"/>
              </a:rPr>
              <a:t>податковим</a:t>
            </a:r>
            <a:r>
              <a:rPr lang="ru-RU" sz="1050" u="sng" dirty="0">
                <a:latin typeface="e-Ukraine Light" pitchFamily="50" charset="-52"/>
              </a:rPr>
              <a:t> (</a:t>
            </a:r>
            <a:r>
              <a:rPr lang="ru-RU" sz="1050" u="sng" dirty="0" err="1">
                <a:latin typeface="e-Ukraine Light" pitchFamily="50" charset="-52"/>
              </a:rPr>
              <a:t>звітним</a:t>
            </a:r>
            <a:r>
              <a:rPr lang="ru-RU" sz="1050" u="sng" dirty="0">
                <a:latin typeface="e-Ukraine Light" pitchFamily="50" charset="-52"/>
              </a:rPr>
              <a:t>) </a:t>
            </a:r>
            <a:r>
              <a:rPr lang="ru-RU" sz="1050" u="sng" dirty="0" err="1">
                <a:latin typeface="e-Ukraine Light" pitchFamily="50" charset="-52"/>
              </a:rPr>
              <a:t>періодом</a:t>
            </a:r>
            <a:r>
              <a:rPr lang="ru-RU" sz="1050" u="sng" dirty="0">
                <a:latin typeface="e-Ukraine Light" pitchFamily="50" charset="-52"/>
              </a:rPr>
              <a:t> є </a:t>
            </a:r>
            <a:r>
              <a:rPr lang="ru-RU" sz="1050" u="sng" dirty="0" err="1">
                <a:latin typeface="e-Ukraine Light" pitchFamily="50" charset="-52"/>
              </a:rPr>
              <a:t>період</a:t>
            </a:r>
            <a:r>
              <a:rPr lang="ru-RU" sz="1050" u="sng" dirty="0">
                <a:latin typeface="e-Ukraine Light" pitchFamily="50" charset="-52"/>
              </a:rPr>
              <a:t> з дня, </a:t>
            </a:r>
            <a:r>
              <a:rPr lang="ru-RU" sz="1050" u="sng" dirty="0" err="1">
                <a:latin typeface="e-Ukraine Light" pitchFamily="50" charset="-52"/>
              </a:rPr>
              <a:t>наступного</a:t>
            </a:r>
            <a:r>
              <a:rPr lang="ru-RU" sz="1050" u="sng" dirty="0">
                <a:latin typeface="e-Ukraine Light" pitchFamily="50" charset="-52"/>
              </a:rPr>
              <a:t> за днем </a:t>
            </a:r>
            <a:r>
              <a:rPr lang="ru-RU" sz="1050" u="sng" dirty="0" err="1">
                <a:latin typeface="e-Ukraine Light" pitchFamily="50" charset="-52"/>
              </a:rPr>
              <a:t>закінчення</a:t>
            </a:r>
            <a:r>
              <a:rPr lang="ru-RU" sz="1050" u="sng" dirty="0">
                <a:latin typeface="e-Ukraine Light" pitchFamily="50" charset="-52"/>
              </a:rPr>
              <a:t> </a:t>
            </a:r>
            <a:r>
              <a:rPr lang="ru-RU" sz="1050" u="sng" dirty="0" err="1">
                <a:latin typeface="e-Ukraine Light" pitchFamily="50" charset="-52"/>
              </a:rPr>
              <a:t>попереднього</a:t>
            </a:r>
            <a:r>
              <a:rPr lang="ru-RU" sz="1050" u="sng" dirty="0">
                <a:latin typeface="e-Ukraine Light" pitchFamily="50" charset="-52"/>
              </a:rPr>
              <a:t> базового </a:t>
            </a:r>
            <a:r>
              <a:rPr lang="ru-RU" sz="1050" u="sng" dirty="0" err="1">
                <a:latin typeface="e-Ukraine Light" pitchFamily="50" charset="-52"/>
              </a:rPr>
              <a:t>податкового</a:t>
            </a:r>
            <a:r>
              <a:rPr lang="ru-RU" sz="1050" u="sng" dirty="0">
                <a:latin typeface="e-Ukraine Light" pitchFamily="50" charset="-52"/>
              </a:rPr>
              <a:t> (</a:t>
            </a:r>
            <a:r>
              <a:rPr lang="ru-RU" sz="1050" u="sng" dirty="0" err="1">
                <a:latin typeface="e-Ukraine Light" pitchFamily="50" charset="-52"/>
              </a:rPr>
              <a:t>звітного</a:t>
            </a:r>
            <a:r>
              <a:rPr lang="ru-RU" sz="1050" u="sng" dirty="0">
                <a:latin typeface="e-Ukraine Light" pitchFamily="50" charset="-52"/>
              </a:rPr>
              <a:t>) </a:t>
            </a:r>
            <a:r>
              <a:rPr lang="ru-RU" sz="1050" u="sng" dirty="0" err="1">
                <a:latin typeface="e-Ukraine Light" pitchFamily="50" charset="-52"/>
              </a:rPr>
              <a:t>періоду</a:t>
            </a:r>
            <a:r>
              <a:rPr lang="ru-RU" sz="1050" u="sng" dirty="0">
                <a:latin typeface="e-Ukraine Light" pitchFamily="50" charset="-52"/>
              </a:rPr>
              <a:t> до </a:t>
            </a:r>
            <a:r>
              <a:rPr lang="ru-RU" sz="1050" u="sng" dirty="0" err="1">
                <a:latin typeface="e-Ukraine Light" pitchFamily="50" charset="-52"/>
              </a:rPr>
              <a:t>останнього</a:t>
            </a:r>
            <a:r>
              <a:rPr lang="ru-RU" sz="1050" u="sng" dirty="0">
                <a:latin typeface="e-Ukraine Light" pitchFamily="50" charset="-52"/>
              </a:rPr>
              <a:t> дня календарного </a:t>
            </a:r>
            <a:r>
              <a:rPr lang="ru-RU" sz="1050" u="sng" dirty="0" err="1">
                <a:latin typeface="e-Ukraine Light" pitchFamily="50" charset="-52"/>
              </a:rPr>
              <a:t>місяця</a:t>
            </a:r>
            <a:r>
              <a:rPr lang="ru-RU" sz="1050" u="sng" dirty="0">
                <a:latin typeface="e-Ukraine Light" pitchFamily="50" charset="-52"/>
              </a:rPr>
              <a:t>, в </a:t>
            </a:r>
            <a:r>
              <a:rPr lang="ru-RU" sz="1050" u="sng" dirty="0" err="1">
                <a:latin typeface="e-Ukraine Light" pitchFamily="50" charset="-52"/>
              </a:rPr>
              <a:t>якому</a:t>
            </a:r>
            <a:r>
              <a:rPr lang="ru-RU" sz="1050" u="sng" dirty="0">
                <a:latin typeface="e-Ukraine Light" pitchFamily="50" charset="-52"/>
              </a:rPr>
              <a:t> проведено </a:t>
            </a:r>
            <a:r>
              <a:rPr lang="ru-RU" sz="1050" u="sng" dirty="0" err="1">
                <a:latin typeface="e-Ukraine Light" pitchFamily="50" charset="-52"/>
              </a:rPr>
              <a:t>державну</a:t>
            </a:r>
            <a:r>
              <a:rPr lang="ru-RU" sz="1050" u="sng" dirty="0">
                <a:latin typeface="e-Ukraine Light" pitchFamily="50" charset="-52"/>
              </a:rPr>
              <a:t> </a:t>
            </a:r>
            <a:r>
              <a:rPr lang="ru-RU" sz="1050" u="sng" dirty="0" err="1">
                <a:latin typeface="e-Ukraine Light" pitchFamily="50" charset="-52"/>
              </a:rPr>
              <a:t>реєстрацію</a:t>
            </a:r>
            <a:r>
              <a:rPr lang="ru-RU" sz="1050" u="sng" dirty="0">
                <a:latin typeface="e-Ukraine Light" pitchFamily="50" charset="-52"/>
              </a:rPr>
              <a:t> </a:t>
            </a:r>
            <a:r>
              <a:rPr lang="ru-RU" sz="1050" u="sng" dirty="0" err="1">
                <a:latin typeface="e-Ukraine Light" pitchFamily="50" charset="-52"/>
              </a:rPr>
              <a:t>припинення</a:t>
            </a:r>
            <a:r>
              <a:rPr lang="ru-RU" sz="1050" u="sng" dirty="0">
                <a:latin typeface="e-Ukraine Light" pitchFamily="50" charset="-52"/>
              </a:rPr>
              <a:t> </a:t>
            </a:r>
            <a:r>
              <a:rPr lang="ru-RU" sz="1050" u="sng" dirty="0" err="1">
                <a:latin typeface="e-Ukraine Light" pitchFamily="50" charset="-52"/>
              </a:rPr>
              <a:t>підприємницької</a:t>
            </a:r>
            <a:r>
              <a:rPr lang="ru-RU" sz="1050" u="sng" dirty="0">
                <a:latin typeface="e-Ukraine Light" pitchFamily="50" charset="-52"/>
              </a:rPr>
              <a:t> </a:t>
            </a:r>
            <a:r>
              <a:rPr lang="ru-RU" sz="1050" u="sng" dirty="0" err="1">
                <a:latin typeface="e-Ukraine Light" pitchFamily="50" charset="-52"/>
              </a:rPr>
              <a:t>діяльності</a:t>
            </a:r>
            <a:r>
              <a:rPr lang="ru-RU" sz="1050" u="sng" dirty="0" smtClean="0">
                <a:latin typeface="e-Ukraine Light" pitchFamily="50" charset="-52"/>
              </a:rPr>
              <a:t>.</a:t>
            </a:r>
            <a:endParaRPr lang="ru-RU" sz="1050" u="sng" dirty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</a:pPr>
            <a:r>
              <a:rPr lang="ru-RU" sz="1050" dirty="0" smtClean="0">
                <a:latin typeface="e-Ukraine Light" pitchFamily="50" charset="-52"/>
              </a:rPr>
              <a:t>	</a:t>
            </a:r>
            <a:r>
              <a:rPr lang="ru-RU" sz="1050" dirty="0" err="1" smtClean="0">
                <a:latin typeface="e-Ukraine Light" pitchFamily="50" charset="-52"/>
              </a:rPr>
              <a:t>резиденти</a:t>
            </a:r>
            <a:r>
              <a:rPr lang="ru-RU" sz="1050" dirty="0">
                <a:latin typeface="e-Ukraine Light" pitchFamily="50" charset="-52"/>
              </a:rPr>
              <a:t>, </a:t>
            </a:r>
            <a:r>
              <a:rPr lang="ru-RU" sz="1050" dirty="0" err="1">
                <a:latin typeface="e-Ukraine Light" pitchFamily="50" charset="-52"/>
              </a:rPr>
              <a:t>які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виїжджають</a:t>
            </a:r>
            <a:r>
              <a:rPr lang="ru-RU" sz="1050" dirty="0">
                <a:latin typeface="e-Ukraine Light" pitchFamily="50" charset="-52"/>
              </a:rPr>
              <a:t> за кордон на </a:t>
            </a:r>
            <a:r>
              <a:rPr lang="ru-RU" sz="1050" dirty="0" err="1">
                <a:latin typeface="e-Ukraine Light" pitchFamily="50" charset="-52"/>
              </a:rPr>
              <a:t>постійне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місце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проживання</a:t>
            </a:r>
            <a:r>
              <a:rPr lang="ru-RU" sz="1050" dirty="0">
                <a:latin typeface="e-Ukraine Light" pitchFamily="50" charset="-52"/>
              </a:rPr>
              <a:t>, – не </a:t>
            </a:r>
            <a:r>
              <a:rPr lang="ru-RU" sz="1050" dirty="0" err="1">
                <a:latin typeface="e-Ukraine Light" pitchFamily="50" charset="-52"/>
              </a:rPr>
              <a:t>пізніше</a:t>
            </a:r>
            <a:r>
              <a:rPr lang="ru-RU" sz="1050" dirty="0">
                <a:latin typeface="e-Ukraine Light" pitchFamily="50" charset="-52"/>
              </a:rPr>
              <a:t> 60 </a:t>
            </a:r>
            <a:r>
              <a:rPr lang="ru-RU" sz="1050" dirty="0" err="1">
                <a:latin typeface="e-Ukraine Light" pitchFamily="50" charset="-52"/>
              </a:rPr>
              <a:t>календарних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днів</a:t>
            </a:r>
            <a:r>
              <a:rPr lang="ru-RU" sz="1050" dirty="0">
                <a:latin typeface="e-Ukraine Light" pitchFamily="50" charset="-52"/>
              </a:rPr>
              <a:t>, </a:t>
            </a:r>
            <a:r>
              <a:rPr lang="ru-RU" sz="1050" dirty="0" err="1">
                <a:latin typeface="e-Ukraine Light" pitchFamily="50" charset="-52"/>
              </a:rPr>
              <a:t>що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передують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виїзду</a:t>
            </a:r>
            <a:r>
              <a:rPr lang="ru-RU" sz="1050" dirty="0" smtClean="0">
                <a:latin typeface="e-Ukraine Light" pitchFamily="50" charset="-52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ru-RU" sz="1050" dirty="0">
                <a:latin typeface="e-Ukraine Light" pitchFamily="50" charset="-52"/>
              </a:rPr>
              <a:t>	</a:t>
            </a:r>
            <a:r>
              <a:rPr lang="ru-RU" sz="1050" dirty="0" err="1" smtClean="0">
                <a:latin typeface="e-Ukraine Light" pitchFamily="50" charset="-52"/>
              </a:rPr>
              <a:t>фізичні</a:t>
            </a:r>
            <a:r>
              <a:rPr lang="ru-RU" sz="1050" dirty="0" smtClean="0">
                <a:latin typeface="e-Ukraine Light" pitchFamily="50" charset="-52"/>
              </a:rPr>
              <a:t> </a:t>
            </a:r>
            <a:r>
              <a:rPr lang="ru-RU" sz="1050" dirty="0">
                <a:latin typeface="e-Ukraine Light" pitchFamily="50" charset="-52"/>
              </a:rPr>
              <a:t>особи, у </a:t>
            </a:r>
            <a:r>
              <a:rPr lang="ru-RU" sz="1050" dirty="0" err="1">
                <a:latin typeface="e-Ukraine Light" pitchFamily="50" charset="-52"/>
              </a:rPr>
              <a:t>яких</a:t>
            </a:r>
            <a:r>
              <a:rPr lang="ru-RU" sz="1050" dirty="0">
                <a:latin typeface="e-Ukraine Light" pitchFamily="50" charset="-52"/>
              </a:rPr>
              <a:t> є право на </a:t>
            </a:r>
            <a:r>
              <a:rPr lang="ru-RU" sz="1050" dirty="0" err="1">
                <a:latin typeface="e-Ukraine Light" pitchFamily="50" charset="-52"/>
              </a:rPr>
              <a:t>податкову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знижку</a:t>
            </a:r>
            <a:r>
              <a:rPr lang="ru-RU" sz="1050" dirty="0">
                <a:latin typeface="e-Ukraine Light" pitchFamily="50" charset="-52"/>
              </a:rPr>
              <a:t>, </a:t>
            </a:r>
            <a:endParaRPr lang="ru-RU" sz="1050" dirty="0" smtClean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</a:pPr>
            <a:r>
              <a:rPr lang="ru-RU" sz="1050" dirty="0" smtClean="0">
                <a:latin typeface="e-Ukraine Light" pitchFamily="50" charset="-52"/>
              </a:rPr>
              <a:t>  </a:t>
            </a:r>
            <a:r>
              <a:rPr lang="en-US" sz="1050" dirty="0" smtClean="0">
                <a:latin typeface="e-Ukraine Light" pitchFamily="50" charset="-52"/>
              </a:rPr>
              <a:t/>
            </a:r>
            <a:br>
              <a:rPr lang="en-US" sz="1050" dirty="0" smtClean="0">
                <a:latin typeface="e-Ukraine Light" pitchFamily="50" charset="-52"/>
              </a:rPr>
            </a:br>
            <a:r>
              <a:rPr lang="ru-RU" sz="1050" dirty="0" smtClean="0">
                <a:latin typeface="e-Ukraine Light" pitchFamily="50" charset="-52"/>
              </a:rPr>
              <a:t/>
            </a:r>
            <a:br>
              <a:rPr lang="ru-RU" sz="1050" dirty="0" smtClean="0">
                <a:latin typeface="e-Ukraine Light" pitchFamily="50" charset="-52"/>
              </a:rPr>
            </a:br>
            <a:endParaRPr lang="ru-RU" sz="1050" dirty="0">
              <a:latin typeface="e-Ukraine Light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61763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77BE1E3B-BB62-4FEA-84E6-53708639754F}"/>
              </a:ext>
            </a:extLst>
          </p:cNvPr>
          <p:cNvGrpSpPr/>
          <p:nvPr/>
        </p:nvGrpSpPr>
        <p:grpSpPr>
          <a:xfrm>
            <a:off x="143123" y="153912"/>
            <a:ext cx="4811078" cy="6705969"/>
            <a:chOff x="83820" y="2099"/>
            <a:chExt cx="4793934" cy="6848282"/>
          </a:xfrm>
        </p:grpSpPr>
        <p:sp>
          <p:nvSpPr>
            <p:cNvPr id="4" name="Прямоугольник 3">
              <a:extLst>
                <a:ext uri="{FF2B5EF4-FFF2-40B4-BE49-F238E27FC236}">
                  <a16:creationId xmlns="" xmlns:a16="http://schemas.microsoft.com/office/drawing/2014/main" id="{63EC6337-995B-4F4C-BFBF-1A1915547AE5}"/>
                </a:ext>
              </a:extLst>
            </p:cNvPr>
            <p:cNvSpPr/>
            <p:nvPr/>
          </p:nvSpPr>
          <p:spPr>
            <a:xfrm>
              <a:off x="83820" y="2099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Овал 5">
              <a:extLst>
                <a:ext uri="{FF2B5EF4-FFF2-40B4-BE49-F238E27FC236}">
                  <a16:creationId xmlns="" xmlns:a16="http://schemas.microsoft.com/office/drawing/2014/main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5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192DF1A1-DE05-4849-B565-0A68A4DD5458}"/>
              </a:ext>
            </a:extLst>
          </p:cNvPr>
          <p:cNvGrpSpPr/>
          <p:nvPr/>
        </p:nvGrpSpPr>
        <p:grpSpPr>
          <a:xfrm>
            <a:off x="5076290" y="161644"/>
            <a:ext cx="4692492" cy="6668750"/>
            <a:chOff x="82856" y="63915"/>
            <a:chExt cx="4793934" cy="6819219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98C4D4A9-1179-41C5-BA9A-90E6A97494E2}"/>
                </a:ext>
              </a:extLst>
            </p:cNvPr>
            <p:cNvSpPr/>
            <p:nvPr/>
          </p:nvSpPr>
          <p:spPr>
            <a:xfrm>
              <a:off x="82856" y="63915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Овал 8">
              <a:extLst>
                <a:ext uri="{FF2B5EF4-FFF2-40B4-BE49-F238E27FC236}">
                  <a16:creationId xmlns="" xmlns:a16="http://schemas.microsoft.com/office/drawing/2014/main" id="{72F46394-038E-4BE7-991A-5920F8DE961D}"/>
                </a:ext>
              </a:extLst>
            </p:cNvPr>
            <p:cNvSpPr/>
            <p:nvPr/>
          </p:nvSpPr>
          <p:spPr>
            <a:xfrm>
              <a:off x="2327423" y="6578334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FAF92371-AAAD-4CE7-9946-D3225F950A0A}"/>
              </a:ext>
            </a:extLst>
          </p:cNvPr>
          <p:cNvSpPr/>
          <p:nvPr/>
        </p:nvSpPr>
        <p:spPr>
          <a:xfrm>
            <a:off x="200024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5E3BEA56-B2F6-43C2-8AE0-D93D94EA7E9A}"/>
              </a:ext>
            </a:extLst>
          </p:cNvPr>
          <p:cNvSpPr/>
          <p:nvPr/>
        </p:nvSpPr>
        <p:spPr>
          <a:xfrm>
            <a:off x="5076290" y="445690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00024" y="238299"/>
            <a:ext cx="4754177" cy="5632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50000"/>
              </a:lnSpc>
              <a:buClr>
                <a:schemeClr val="accent1"/>
              </a:buClr>
            </a:pPr>
            <a:r>
              <a:rPr lang="ru-RU" sz="1050" dirty="0" err="1" smtClean="0">
                <a:latin typeface="e-Ukraine Light" pitchFamily="50" charset="-52"/>
              </a:rPr>
              <a:t>днів</a:t>
            </a:r>
            <a:r>
              <a:rPr lang="ru-RU" sz="1050" dirty="0">
                <a:latin typeface="e-Ukraine Light" pitchFamily="50" charset="-52"/>
              </a:rPr>
              <a:t>, </a:t>
            </a:r>
            <a:r>
              <a:rPr lang="ru-RU" sz="1050" dirty="0" err="1">
                <a:latin typeface="e-Ukraine Light" pitchFamily="50" charset="-52"/>
              </a:rPr>
              <a:t>що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передують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виїзду</a:t>
            </a:r>
            <a:r>
              <a:rPr lang="ru-RU" sz="1050" dirty="0">
                <a:latin typeface="e-Ukraine Light" pitchFamily="50" charset="-52"/>
              </a:rPr>
              <a:t> (п. 179.3 ст. 179 Кодексу).</a:t>
            </a:r>
          </a:p>
          <a:p>
            <a:pPr algn="just">
              <a:lnSpc>
                <a:spcPct val="150000"/>
              </a:lnSpc>
              <a:buClr>
                <a:schemeClr val="accent1"/>
              </a:buClr>
            </a:pPr>
            <a:r>
              <a:rPr lang="ru-RU" sz="1050" dirty="0" err="1" smtClean="0">
                <a:latin typeface="e-Ukraine Light" pitchFamily="50" charset="-52"/>
              </a:rPr>
              <a:t>Це</a:t>
            </a:r>
            <a:r>
              <a:rPr lang="ru-RU" sz="1050" dirty="0" smtClean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стосується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платників</a:t>
            </a:r>
            <a:r>
              <a:rPr lang="ru-RU" sz="1050" dirty="0">
                <a:latin typeface="e-Ukraine Light" pitchFamily="50" charset="-52"/>
              </a:rPr>
              <a:t>, </a:t>
            </a:r>
            <a:r>
              <a:rPr lang="ru-RU" sz="1050" dirty="0" err="1">
                <a:latin typeface="e-Ukraine Light" pitchFamily="50" charset="-52"/>
              </a:rPr>
              <a:t>які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отримали</a:t>
            </a:r>
            <a:r>
              <a:rPr lang="ru-RU" sz="1050" dirty="0" smtClean="0">
                <a:latin typeface="e-Ukraine Light" pitchFamily="50" charset="-52"/>
              </a:rPr>
              <a:t>:</a:t>
            </a:r>
            <a:endParaRPr lang="ru-RU" sz="1050" dirty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  <a:buClr>
                <a:schemeClr val="accent1"/>
              </a:buClr>
            </a:pPr>
            <a:r>
              <a:rPr lang="ru-RU" sz="1050" dirty="0">
                <a:latin typeface="e-Ukraine Light" pitchFamily="50" charset="-52"/>
              </a:rPr>
              <a:t>- доходи, у тому </a:t>
            </a:r>
            <a:r>
              <a:rPr lang="ru-RU" sz="1050" dirty="0" err="1">
                <a:latin typeface="e-Ukraine Light" pitchFamily="50" charset="-52"/>
              </a:rPr>
              <a:t>числі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іноземні</a:t>
            </a:r>
            <a:r>
              <a:rPr lang="ru-RU" sz="1050" dirty="0">
                <a:latin typeface="e-Ukraine Light" pitchFamily="50" charset="-52"/>
              </a:rPr>
              <a:t> доходи, </a:t>
            </a:r>
            <a:r>
              <a:rPr lang="ru-RU" sz="1050" dirty="0" err="1">
                <a:latin typeface="e-Ukraine Light" pitchFamily="50" charset="-52"/>
              </a:rPr>
              <a:t>які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згідно</a:t>
            </a:r>
            <a:r>
              <a:rPr lang="ru-RU" sz="1050" dirty="0">
                <a:latin typeface="e-Ukraine Light" pitchFamily="50" charset="-52"/>
              </a:rPr>
              <a:t> з Кодексом не </a:t>
            </a:r>
            <a:r>
              <a:rPr lang="ru-RU" sz="1050" dirty="0" err="1">
                <a:latin typeface="e-Ukraine Light" pitchFamily="50" charset="-52"/>
              </a:rPr>
              <a:t>включаються</a:t>
            </a:r>
            <a:r>
              <a:rPr lang="ru-RU" sz="1050" dirty="0">
                <a:latin typeface="e-Ukraine Light" pitchFamily="50" charset="-52"/>
              </a:rPr>
              <a:t> до </a:t>
            </a:r>
            <a:r>
              <a:rPr lang="ru-RU" sz="1050" dirty="0" err="1">
                <a:latin typeface="e-Ukraine Light" pitchFamily="50" charset="-52"/>
              </a:rPr>
              <a:t>загального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місячного</a:t>
            </a:r>
            <a:r>
              <a:rPr lang="ru-RU" sz="1050" dirty="0">
                <a:latin typeface="e-Ukraine Light" pitchFamily="50" charset="-52"/>
              </a:rPr>
              <a:t> (</a:t>
            </a:r>
            <a:r>
              <a:rPr lang="ru-RU" sz="1050" dirty="0" err="1">
                <a:latin typeface="e-Ukraine Light" pitchFamily="50" charset="-52"/>
              </a:rPr>
              <a:t>річного</a:t>
            </a:r>
            <a:r>
              <a:rPr lang="ru-RU" sz="1050" dirty="0">
                <a:latin typeface="e-Ukraine Light" pitchFamily="50" charset="-52"/>
              </a:rPr>
              <a:t>) </a:t>
            </a:r>
            <a:r>
              <a:rPr lang="ru-RU" sz="1050" dirty="0" err="1">
                <a:latin typeface="e-Ukraine Light" pitchFamily="50" charset="-52"/>
              </a:rPr>
              <a:t>оподатковуваного</a:t>
            </a:r>
            <a:r>
              <a:rPr lang="ru-RU" sz="1050" dirty="0">
                <a:latin typeface="e-Ukraine Light" pitchFamily="50" charset="-52"/>
              </a:rPr>
              <a:t> доходу</a:t>
            </a:r>
            <a:r>
              <a:rPr lang="ru-RU" sz="1050" dirty="0" smtClean="0">
                <a:latin typeface="e-Ukraine Light" pitchFamily="50" charset="-52"/>
              </a:rPr>
              <a:t>;</a:t>
            </a:r>
            <a:endParaRPr lang="ru-RU" sz="1050" dirty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  <a:buClr>
                <a:schemeClr val="accent1"/>
              </a:buClr>
            </a:pPr>
            <a:r>
              <a:rPr lang="ru-RU" sz="1050" dirty="0">
                <a:latin typeface="e-Ukraine Light" pitchFamily="50" charset="-52"/>
              </a:rPr>
              <a:t>- доходи </a:t>
            </a:r>
            <a:r>
              <a:rPr lang="ru-RU" sz="1050" dirty="0" err="1">
                <a:latin typeface="e-Ukraine Light" pitchFamily="50" charset="-52"/>
              </a:rPr>
              <a:t>виключно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від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податкових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агентів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незалежно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від</a:t>
            </a:r>
            <a:r>
              <a:rPr lang="ru-RU" sz="1050" dirty="0">
                <a:latin typeface="e-Ukraine Light" pitchFamily="50" charset="-52"/>
              </a:rPr>
              <a:t> виду та </a:t>
            </a:r>
            <a:r>
              <a:rPr lang="ru-RU" sz="1050" dirty="0" err="1">
                <a:latin typeface="e-Ukraine Light" pitchFamily="50" charset="-52"/>
              </a:rPr>
              <a:t>розміру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нарахованого</a:t>
            </a:r>
            <a:r>
              <a:rPr lang="ru-RU" sz="1050" dirty="0">
                <a:latin typeface="e-Ukraine Light" pitchFamily="50" charset="-52"/>
              </a:rPr>
              <a:t> (</a:t>
            </a:r>
            <a:r>
              <a:rPr lang="ru-RU" sz="1050" dirty="0" err="1">
                <a:latin typeface="e-Ukraine Light" pitchFamily="50" charset="-52"/>
              </a:rPr>
              <a:t>виплаченого</a:t>
            </a:r>
            <a:r>
              <a:rPr lang="ru-RU" sz="1050" dirty="0">
                <a:latin typeface="e-Ukraine Light" pitchFamily="50" charset="-52"/>
              </a:rPr>
              <a:t>, </a:t>
            </a:r>
            <a:r>
              <a:rPr lang="ru-RU" sz="1050" dirty="0" err="1">
                <a:latin typeface="e-Ukraine Light" pitchFamily="50" charset="-52"/>
              </a:rPr>
              <a:t>наданого</a:t>
            </a:r>
            <a:r>
              <a:rPr lang="ru-RU" sz="1050" dirty="0">
                <a:latin typeface="e-Ukraine Light" pitchFamily="50" charset="-52"/>
              </a:rPr>
              <a:t>) доходу</a:t>
            </a:r>
            <a:r>
              <a:rPr lang="ru-RU" sz="1050" dirty="0" smtClean="0">
                <a:latin typeface="e-Ukraine Light" pitchFamily="50" charset="-52"/>
              </a:rPr>
              <a:t>;</a:t>
            </a:r>
            <a:endParaRPr lang="ru-RU" sz="1050" dirty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  <a:buClr>
                <a:schemeClr val="accent1"/>
              </a:buClr>
            </a:pPr>
            <a:r>
              <a:rPr lang="ru-RU" sz="1050" dirty="0">
                <a:latin typeface="e-Ukraine Light" pitchFamily="50" charset="-52"/>
              </a:rPr>
              <a:t>- доходи </a:t>
            </a:r>
            <a:r>
              <a:rPr lang="ru-RU" sz="1050" dirty="0" err="1">
                <a:latin typeface="e-Ukraine Light" pitchFamily="50" charset="-52"/>
              </a:rPr>
              <a:t>від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операцій</a:t>
            </a:r>
            <a:r>
              <a:rPr lang="ru-RU" sz="1050" dirty="0">
                <a:latin typeface="e-Ukraine Light" pitchFamily="50" charset="-52"/>
              </a:rPr>
              <a:t> продажу (</a:t>
            </a:r>
            <a:r>
              <a:rPr lang="ru-RU" sz="1050" dirty="0" err="1">
                <a:latin typeface="e-Ukraine Light" pitchFamily="50" charset="-52"/>
              </a:rPr>
              <a:t>обміну</a:t>
            </a:r>
            <a:r>
              <a:rPr lang="ru-RU" sz="1050" dirty="0">
                <a:latin typeface="e-Ukraine Light" pitchFamily="50" charset="-52"/>
              </a:rPr>
              <a:t>) майна, </a:t>
            </a:r>
            <a:r>
              <a:rPr lang="ru-RU" sz="1050" dirty="0" err="1">
                <a:latin typeface="e-Ukraine Light" pitchFamily="50" charset="-52"/>
              </a:rPr>
              <a:t>дарування</a:t>
            </a:r>
            <a:r>
              <a:rPr lang="ru-RU" sz="1050" dirty="0">
                <a:latin typeface="e-Ukraine Light" pitchFamily="50" charset="-52"/>
              </a:rPr>
              <a:t>, </a:t>
            </a:r>
            <a:r>
              <a:rPr lang="ru-RU" sz="1050" dirty="0" err="1">
                <a:latin typeface="e-Ukraine Light" pitchFamily="50" charset="-52"/>
              </a:rPr>
              <a:t>дохід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від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яких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відповідно</a:t>
            </a:r>
            <a:r>
              <a:rPr lang="ru-RU" sz="1050" dirty="0">
                <a:latin typeface="e-Ukraine Light" pitchFamily="50" charset="-52"/>
              </a:rPr>
              <a:t> до Кодексу не </a:t>
            </a:r>
            <a:r>
              <a:rPr lang="ru-RU" sz="1050" dirty="0" err="1">
                <a:latin typeface="e-Ukraine Light" pitchFamily="50" charset="-52"/>
              </a:rPr>
              <a:t>оподатковується</a:t>
            </a:r>
            <a:r>
              <a:rPr lang="ru-RU" sz="1050" dirty="0">
                <a:latin typeface="e-Ukraine Light" pitchFamily="50" charset="-52"/>
              </a:rPr>
              <a:t>, </a:t>
            </a:r>
            <a:r>
              <a:rPr lang="ru-RU" sz="1050" dirty="0" err="1">
                <a:latin typeface="e-Ukraine Light" pitchFamily="50" charset="-52"/>
              </a:rPr>
              <a:t>оподатковується</a:t>
            </a:r>
            <a:r>
              <a:rPr lang="ru-RU" sz="1050" dirty="0">
                <a:latin typeface="e-Ukraine Light" pitchFamily="50" charset="-52"/>
              </a:rPr>
              <a:t> за </a:t>
            </a:r>
            <a:r>
              <a:rPr lang="ru-RU" sz="1050" dirty="0" err="1">
                <a:latin typeface="e-Ukraine Light" pitchFamily="50" charset="-52"/>
              </a:rPr>
              <a:t>нульовою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ставкою</a:t>
            </a:r>
            <a:r>
              <a:rPr lang="ru-RU" sz="1050" dirty="0">
                <a:latin typeface="e-Ukraine Light" pitchFamily="50" charset="-52"/>
              </a:rPr>
              <a:t> та/</a:t>
            </a:r>
            <a:r>
              <a:rPr lang="ru-RU" sz="1050" dirty="0" err="1">
                <a:latin typeface="e-Ukraine Light" pitchFamily="50" charset="-52"/>
              </a:rPr>
              <a:t>або</a:t>
            </a:r>
            <a:r>
              <a:rPr lang="ru-RU" sz="1050" dirty="0">
                <a:latin typeface="e-Ukraine Light" pitchFamily="50" charset="-52"/>
              </a:rPr>
              <a:t> з </a:t>
            </a:r>
            <a:r>
              <a:rPr lang="ru-RU" sz="1050" dirty="0" err="1">
                <a:latin typeface="e-Ukraine Light" pitchFamily="50" charset="-52"/>
              </a:rPr>
              <a:t>яких</a:t>
            </a:r>
            <a:r>
              <a:rPr lang="ru-RU" sz="1050" dirty="0">
                <a:latin typeface="e-Ukraine Light" pitchFamily="50" charset="-52"/>
              </a:rPr>
              <a:t> при </a:t>
            </a:r>
            <a:r>
              <a:rPr lang="ru-RU" sz="1050" dirty="0" err="1">
                <a:latin typeface="e-Ukraine Light" pitchFamily="50" charset="-52"/>
              </a:rPr>
              <a:t>нотаріальному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посвідченні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договорів</a:t>
            </a:r>
            <a:r>
              <a:rPr lang="ru-RU" sz="1050" dirty="0">
                <a:latin typeface="e-Ukraine Light" pitchFamily="50" charset="-52"/>
              </a:rPr>
              <a:t>, за </a:t>
            </a:r>
            <a:r>
              <a:rPr lang="ru-RU" sz="1050" dirty="0" err="1">
                <a:latin typeface="e-Ukraine Light" pitchFamily="50" charset="-52"/>
              </a:rPr>
              <a:t>якими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був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сплачений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податок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відповідно</a:t>
            </a:r>
            <a:r>
              <a:rPr lang="ru-RU" sz="1050" dirty="0">
                <a:latin typeface="e-Ukraine Light" pitchFamily="50" charset="-52"/>
              </a:rPr>
              <a:t> до </a:t>
            </a:r>
            <a:r>
              <a:rPr lang="ru-RU" sz="1050" dirty="0" err="1">
                <a:latin typeface="e-Ukraine Light" pitchFamily="50" charset="-52"/>
              </a:rPr>
              <a:t>цього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розділу</a:t>
            </a:r>
            <a:r>
              <a:rPr lang="ru-RU" sz="1050" dirty="0" smtClean="0">
                <a:latin typeface="e-Ukraine Light" pitchFamily="50" charset="-52"/>
              </a:rPr>
              <a:t>;</a:t>
            </a:r>
            <a:endParaRPr lang="ru-RU" sz="1050" dirty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  <a:buClr>
                <a:schemeClr val="accent1"/>
              </a:buClr>
            </a:pPr>
            <a:r>
              <a:rPr lang="ru-RU" sz="1050" dirty="0">
                <a:latin typeface="e-Ukraine Light" pitchFamily="50" charset="-52"/>
              </a:rPr>
              <a:t>- доходи у </a:t>
            </a:r>
            <a:r>
              <a:rPr lang="ru-RU" sz="1050" dirty="0" err="1">
                <a:latin typeface="e-Ukraine Light" pitchFamily="50" charset="-52"/>
              </a:rPr>
              <a:t>вигляді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об'єктів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спадщини</a:t>
            </a:r>
            <a:r>
              <a:rPr lang="ru-RU" sz="1050" dirty="0">
                <a:latin typeface="e-Ukraine Light" pitchFamily="50" charset="-52"/>
              </a:rPr>
              <a:t>, </a:t>
            </a:r>
            <a:r>
              <a:rPr lang="ru-RU" sz="1050" dirty="0" err="1">
                <a:latin typeface="e-Ukraine Light" pitchFamily="50" charset="-52"/>
              </a:rPr>
              <a:t>які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відповідно</a:t>
            </a:r>
            <a:r>
              <a:rPr lang="ru-RU" sz="1050" dirty="0">
                <a:latin typeface="e-Ukraine Light" pitchFamily="50" charset="-52"/>
              </a:rPr>
              <a:t> до </a:t>
            </a:r>
            <a:r>
              <a:rPr lang="ru-RU" sz="1050" dirty="0" err="1">
                <a:latin typeface="e-Ukraine Light" pitchFamily="50" charset="-52"/>
              </a:rPr>
              <a:t>цього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розділу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оподатковуються</a:t>
            </a:r>
            <a:r>
              <a:rPr lang="ru-RU" sz="1050" dirty="0">
                <a:latin typeface="e-Ukraine Light" pitchFamily="50" charset="-52"/>
              </a:rPr>
              <a:t> за </a:t>
            </a:r>
            <a:r>
              <a:rPr lang="ru-RU" sz="1050" dirty="0" err="1">
                <a:latin typeface="e-Ukraine Light" pitchFamily="50" charset="-52"/>
              </a:rPr>
              <a:t>нульовою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ставкою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податку</a:t>
            </a:r>
            <a:r>
              <a:rPr lang="ru-RU" sz="1050" dirty="0">
                <a:latin typeface="e-Ukraine Light" pitchFamily="50" charset="-52"/>
              </a:rPr>
              <a:t> та/</a:t>
            </a:r>
            <a:r>
              <a:rPr lang="ru-RU" sz="1050" dirty="0" err="1">
                <a:latin typeface="e-Ukraine Light" pitchFamily="50" charset="-52"/>
              </a:rPr>
              <a:t>або</a:t>
            </a:r>
            <a:r>
              <a:rPr lang="ru-RU" sz="1050" dirty="0">
                <a:latin typeface="e-Ukraine Light" pitchFamily="50" charset="-52"/>
              </a:rPr>
              <a:t> з </a:t>
            </a:r>
            <a:r>
              <a:rPr lang="ru-RU" sz="1050" dirty="0" err="1">
                <a:latin typeface="e-Ukraine Light" pitchFamily="50" charset="-52"/>
              </a:rPr>
              <a:t>яких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сплачено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податок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відповідно</a:t>
            </a:r>
            <a:r>
              <a:rPr lang="ru-RU" sz="1050" dirty="0">
                <a:latin typeface="e-Ukraine Light" pitchFamily="50" charset="-52"/>
              </a:rPr>
              <a:t> до п.174.3 ст. 174 Кодексу</a:t>
            </a:r>
            <a:r>
              <a:rPr lang="ru-RU" sz="1050" dirty="0" smtClean="0">
                <a:latin typeface="e-Ukraine Light" pitchFamily="50" charset="-52"/>
              </a:rPr>
              <a:t>.</a:t>
            </a:r>
            <a:endParaRPr lang="ru-RU" sz="1050" dirty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  <a:buClr>
                <a:schemeClr val="accent1"/>
              </a:buClr>
            </a:pPr>
            <a:r>
              <a:rPr lang="ru-RU" sz="1050" dirty="0" smtClean="0">
                <a:latin typeface="e-Ukraine Light" pitchFamily="50" charset="-52"/>
              </a:rPr>
              <a:t>	</a:t>
            </a:r>
            <a:r>
              <a:rPr lang="ru-RU" sz="1050" dirty="0" err="1" smtClean="0">
                <a:latin typeface="e-Ukraine Light" pitchFamily="50" charset="-52"/>
              </a:rPr>
              <a:t>Також</a:t>
            </a:r>
            <a:r>
              <a:rPr lang="ru-RU" sz="1050" dirty="0" smtClean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податкова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декларація</a:t>
            </a:r>
            <a:r>
              <a:rPr lang="ru-RU" sz="1050" dirty="0">
                <a:latin typeface="e-Ukraine Light" pitchFamily="50" charset="-52"/>
              </a:rPr>
              <a:t> не </a:t>
            </a:r>
            <a:r>
              <a:rPr lang="ru-RU" sz="1050" dirty="0" err="1">
                <a:latin typeface="e-Ukraine Light" pitchFamily="50" charset="-52"/>
              </a:rPr>
              <a:t>подається</a:t>
            </a:r>
            <a:r>
              <a:rPr lang="ru-RU" sz="1050" dirty="0">
                <a:latin typeface="e-Ukraine Light" pitchFamily="50" charset="-52"/>
              </a:rPr>
              <a:t> у </a:t>
            </a:r>
            <a:r>
              <a:rPr lang="ru-RU" sz="1050" dirty="0" err="1">
                <a:latin typeface="e-Ukraine Light" pitchFamily="50" charset="-52"/>
              </a:rPr>
              <a:t>випадках</a:t>
            </a:r>
            <a:r>
              <a:rPr lang="ru-RU" sz="1050" dirty="0">
                <a:latin typeface="e-Ukraine Light" pitchFamily="50" charset="-52"/>
              </a:rPr>
              <a:t>, прямо </a:t>
            </a:r>
            <a:r>
              <a:rPr lang="ru-RU" sz="1050" dirty="0" err="1">
                <a:latin typeface="e-Ukraine Light" pitchFamily="50" charset="-52"/>
              </a:rPr>
              <a:t>передбачених</a:t>
            </a:r>
            <a:r>
              <a:rPr lang="ru-RU" sz="1050" dirty="0">
                <a:latin typeface="e-Ukraine Light" pitchFamily="50" charset="-52"/>
              </a:rPr>
              <a:t> Кодексом</a:t>
            </a:r>
            <a:r>
              <a:rPr lang="ru-RU" sz="1050" dirty="0" smtClean="0">
                <a:latin typeface="e-Ukraine Light" pitchFamily="50" charset="-52"/>
              </a:rPr>
              <a:t>.</a:t>
            </a:r>
            <a:endParaRPr lang="ru-RU" sz="1050" dirty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  <a:buClr>
                <a:schemeClr val="accent1"/>
              </a:buClr>
            </a:pPr>
            <a:r>
              <a:rPr lang="ru-RU" sz="1050" dirty="0" smtClean="0">
                <a:latin typeface="e-Ukraine Light" pitchFamily="50" charset="-52"/>
              </a:rPr>
              <a:t>	У </a:t>
            </a:r>
            <a:r>
              <a:rPr lang="ru-RU" sz="1050" dirty="0" err="1">
                <a:latin typeface="e-Ukraine Light" pitchFamily="50" charset="-52"/>
              </a:rPr>
              <a:t>разі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якщо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платник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податку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зобов'язаний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подавати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податкову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декларацію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відповідно</a:t>
            </a:r>
            <a:r>
              <a:rPr lang="ru-RU" sz="1050" dirty="0">
                <a:latin typeface="e-Ukraine Light" pitchFamily="50" charset="-52"/>
              </a:rPr>
              <a:t> до </a:t>
            </a:r>
            <a:r>
              <a:rPr lang="ru-RU" sz="1050" dirty="0" err="1">
                <a:latin typeface="e-Ukraine Light" pitchFamily="50" charset="-52"/>
              </a:rPr>
              <a:t>інших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положень</a:t>
            </a:r>
            <a:r>
              <a:rPr lang="ru-RU" sz="1050" dirty="0">
                <a:latin typeface="e-Ukraine Light" pitchFamily="50" charset="-52"/>
              </a:rPr>
              <a:t> Кодексу, то в </a:t>
            </a:r>
            <a:r>
              <a:rPr lang="ru-RU" sz="1050" dirty="0" err="1">
                <a:latin typeface="e-Ukraine Light" pitchFamily="50" charset="-52"/>
              </a:rPr>
              <a:t>ній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поряд</a:t>
            </a:r>
            <a:r>
              <a:rPr lang="ru-RU" sz="1050" dirty="0">
                <a:latin typeface="e-Ukraine Light" pitchFamily="50" charset="-52"/>
              </a:rPr>
              <a:t> з </a:t>
            </a:r>
            <a:r>
              <a:rPr lang="ru-RU" sz="1050" dirty="0" err="1">
                <a:latin typeface="e-Ukraine Light" pitchFamily="50" charset="-52"/>
              </a:rPr>
              <a:t>іншими</a:t>
            </a:r>
            <a:r>
              <a:rPr lang="ru-RU" sz="1050" dirty="0">
                <a:latin typeface="e-Ukraine Light" pitchFamily="50" charset="-52"/>
              </a:rPr>
              <a:t> доходами </a:t>
            </a:r>
            <a:r>
              <a:rPr lang="ru-RU" sz="1050" dirty="0" err="1">
                <a:latin typeface="e-Ukraine Light" pitchFamily="50" charset="-52"/>
              </a:rPr>
              <a:t>зазначаються</a:t>
            </a:r>
            <a:r>
              <a:rPr lang="ru-RU" sz="1050" dirty="0">
                <a:latin typeface="e-Ukraine Light" pitchFamily="50" charset="-52"/>
              </a:rPr>
              <a:t> доходи, </a:t>
            </a:r>
            <a:r>
              <a:rPr lang="ru-RU" sz="1050" dirty="0" err="1">
                <a:latin typeface="e-Ukraine Light" pitchFamily="50" charset="-52"/>
              </a:rPr>
              <a:t>передбачені</a:t>
            </a:r>
            <a:r>
              <a:rPr lang="ru-RU" sz="1050" dirty="0">
                <a:latin typeface="e-Ukraine Light" pitchFamily="50" charset="-52"/>
              </a:rPr>
              <a:t> п. 179.2 ст. 179 Кодексу.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029488" y="140978"/>
            <a:ext cx="4692492" cy="6636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 smtClean="0">
                <a:latin typeface="e-Ukraine Light" pitchFamily="50" charset="-52"/>
              </a:rPr>
              <a:t>відомостей</a:t>
            </a:r>
            <a:r>
              <a:rPr lang="ru-RU" sz="1050" dirty="0" smtClean="0">
                <a:latin typeface="e-Ukraine Light" pitchFamily="50" charset="-52"/>
              </a:rPr>
              <a:t> </a:t>
            </a:r>
            <a:r>
              <a:rPr lang="ru-RU" sz="1050" dirty="0">
                <a:latin typeface="e-Ukraine Light" pitchFamily="50" charset="-52"/>
              </a:rPr>
              <a:t>про </a:t>
            </a:r>
            <a:r>
              <a:rPr lang="ru-RU" sz="1050" dirty="0" err="1">
                <a:latin typeface="e-Ukraine Light" pitchFamily="50" charset="-52"/>
              </a:rPr>
              <a:t>отримані</a:t>
            </a:r>
            <a:r>
              <a:rPr lang="ru-RU" sz="1050" dirty="0">
                <a:latin typeface="e-Ukraine Light" pitchFamily="50" charset="-52"/>
              </a:rPr>
              <a:t> доходи, </a:t>
            </a:r>
            <a:r>
              <a:rPr lang="ru-RU" sz="1050" dirty="0" err="1">
                <a:latin typeface="e-Ukraine Light" pitchFamily="50" charset="-52"/>
              </a:rPr>
              <a:t>наявних</a:t>
            </a:r>
            <a:r>
              <a:rPr lang="ru-RU" sz="1050" dirty="0">
                <a:latin typeface="e-Ukraine Light" pitchFamily="50" charset="-52"/>
              </a:rPr>
              <a:t> у Державному </a:t>
            </a:r>
            <a:r>
              <a:rPr lang="ru-RU" sz="1050" dirty="0" err="1">
                <a:latin typeface="e-Ukraine Light" pitchFamily="50" charset="-52"/>
              </a:rPr>
              <a:t>реєстрі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фізичних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осіб</a:t>
            </a:r>
            <a:r>
              <a:rPr lang="ru-RU" sz="1050" dirty="0">
                <a:latin typeface="e-Ukraine Light" pitchFamily="50" charset="-52"/>
              </a:rPr>
              <a:t> – </a:t>
            </a:r>
            <a:r>
              <a:rPr lang="ru-RU" sz="1050" dirty="0" err="1">
                <a:latin typeface="e-Ukraine Light" pitchFamily="50" charset="-52"/>
              </a:rPr>
              <a:t>платників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податку</a:t>
            </a:r>
            <a:r>
              <a:rPr lang="ru-RU" sz="1050" dirty="0">
                <a:latin typeface="e-Ukraine Light" pitchFamily="50" charset="-52"/>
              </a:rPr>
              <a:t>, та </a:t>
            </a:r>
            <a:r>
              <a:rPr lang="ru-RU" sz="1050" dirty="0" err="1">
                <a:latin typeface="e-Ukraine Light" pitchFamily="50" charset="-52"/>
              </a:rPr>
              <a:t>відомостей</a:t>
            </a:r>
            <a:r>
              <a:rPr lang="ru-RU" sz="1050" dirty="0">
                <a:latin typeface="e-Ukraine Light" pitchFamily="50" charset="-52"/>
              </a:rPr>
              <a:t> про </a:t>
            </a:r>
            <a:r>
              <a:rPr lang="ru-RU" sz="1050" dirty="0" err="1">
                <a:latin typeface="e-Ukraine Light" pitchFamily="50" charset="-52"/>
              </a:rPr>
              <a:t>обʼєкти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нерухомого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чи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рухомого</a:t>
            </a:r>
            <a:r>
              <a:rPr lang="ru-RU" sz="1050" dirty="0">
                <a:latin typeface="e-Ukraine Light" pitchFamily="50" charset="-52"/>
              </a:rPr>
              <a:t> майна</a:t>
            </a:r>
            <a:r>
              <a:rPr lang="ru-RU" sz="1050" dirty="0" smtClean="0">
                <a:latin typeface="e-Ukraine Light" pitchFamily="50" charset="-52"/>
              </a:rPr>
              <a:t>.</a:t>
            </a:r>
            <a:endParaRPr lang="ru-RU" sz="1050" dirty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</a:pPr>
            <a:r>
              <a:rPr lang="ru-RU" sz="1050" dirty="0">
                <a:latin typeface="e-Ukraine Light" pitchFamily="50" charset="-52"/>
              </a:rPr>
              <a:t>	</a:t>
            </a:r>
            <a:r>
              <a:rPr lang="ru-RU" sz="1050" dirty="0" err="1" smtClean="0">
                <a:latin typeface="e-Ukraine Light" pitchFamily="50" charset="-52"/>
              </a:rPr>
              <a:t>Використання</a:t>
            </a:r>
            <a:r>
              <a:rPr lang="ru-RU" sz="1050" dirty="0" smtClean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цього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електронного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сервісу</a:t>
            </a:r>
            <a:r>
              <a:rPr lang="ru-RU" sz="1050" dirty="0" smtClean="0">
                <a:latin typeface="e-Ukraine Light" pitchFamily="50" charset="-52"/>
              </a:rPr>
              <a:t>:</a:t>
            </a:r>
            <a:endParaRPr lang="ru-RU" sz="1050" dirty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</a:pPr>
            <a:r>
              <a:rPr lang="ru-RU" sz="1050" dirty="0">
                <a:latin typeface="e-Ukraine Light" pitchFamily="50" charset="-52"/>
              </a:rPr>
              <a:t>- </a:t>
            </a:r>
            <a:r>
              <a:rPr lang="ru-RU" sz="1050" dirty="0" err="1">
                <a:latin typeface="e-Ukraine Light" pitchFamily="50" charset="-52"/>
              </a:rPr>
              <a:t>скорочує</a:t>
            </a:r>
            <a:r>
              <a:rPr lang="ru-RU" sz="1050" dirty="0">
                <a:latin typeface="e-Ukraine Light" pitchFamily="50" charset="-52"/>
              </a:rPr>
              <a:t> час і </a:t>
            </a:r>
            <a:r>
              <a:rPr lang="ru-RU" sz="1050" dirty="0" err="1">
                <a:latin typeface="e-Ukraine Light" pitchFamily="50" charset="-52"/>
              </a:rPr>
              <a:t>витрати</a:t>
            </a:r>
            <a:r>
              <a:rPr lang="ru-RU" sz="1050" dirty="0">
                <a:latin typeface="e-Ukraine Light" pitchFamily="50" charset="-52"/>
              </a:rPr>
              <a:t> при </a:t>
            </a:r>
            <a:r>
              <a:rPr lang="ru-RU" sz="1050" dirty="0" err="1">
                <a:latin typeface="e-Ukraine Light" pitchFamily="50" charset="-52"/>
              </a:rPr>
              <a:t>поданні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податкової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декларації</a:t>
            </a:r>
            <a:r>
              <a:rPr lang="ru-RU" sz="1050" dirty="0" smtClean="0">
                <a:latin typeface="e-Ukraine Light" pitchFamily="50" charset="-52"/>
              </a:rPr>
              <a:t>;</a:t>
            </a:r>
            <a:endParaRPr lang="ru-RU" sz="1050" dirty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</a:pPr>
            <a:r>
              <a:rPr lang="ru-RU" sz="1050" dirty="0">
                <a:latin typeface="e-Ukraine Light" pitchFamily="50" charset="-52"/>
              </a:rPr>
              <a:t>- </a:t>
            </a:r>
            <a:r>
              <a:rPr lang="ru-RU" sz="1050" dirty="0" err="1">
                <a:latin typeface="e-Ukraine Light" pitchFamily="50" charset="-52"/>
              </a:rPr>
              <a:t>мінімізує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помилки</a:t>
            </a:r>
            <a:r>
              <a:rPr lang="ru-RU" sz="1050" dirty="0">
                <a:latin typeface="e-Ukraine Light" pitchFamily="50" charset="-52"/>
              </a:rPr>
              <a:t> при </a:t>
            </a:r>
            <a:r>
              <a:rPr lang="ru-RU" sz="1050" dirty="0" err="1">
                <a:latin typeface="e-Ukraine Light" pitchFamily="50" charset="-52"/>
              </a:rPr>
              <a:t>заповненні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декларації</a:t>
            </a:r>
            <a:r>
              <a:rPr lang="ru-RU" sz="1050" dirty="0" smtClean="0">
                <a:latin typeface="e-Ukraine Light" pitchFamily="50" charset="-52"/>
              </a:rPr>
              <a:t>;</a:t>
            </a:r>
            <a:endParaRPr lang="ru-RU" sz="1050" dirty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</a:pPr>
            <a:r>
              <a:rPr lang="ru-RU" sz="1050" dirty="0">
                <a:latin typeface="e-Ukraine Light" pitchFamily="50" charset="-52"/>
              </a:rPr>
              <a:t>- </a:t>
            </a:r>
            <a:r>
              <a:rPr lang="ru-RU" sz="1050" dirty="0" err="1">
                <a:latin typeface="e-Ukraine Light" pitchFamily="50" charset="-52"/>
              </a:rPr>
              <a:t>надає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можливість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подання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копій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первинних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документів</a:t>
            </a:r>
            <a:r>
              <a:rPr lang="ru-RU" sz="1050" dirty="0">
                <a:latin typeface="e-Ukraine Light" pitchFamily="50" charset="-52"/>
              </a:rPr>
              <a:t> як </a:t>
            </a:r>
            <a:r>
              <a:rPr lang="ru-RU" sz="1050" dirty="0" err="1">
                <a:latin typeface="e-Ukraine Light" pitchFamily="50" charset="-52"/>
              </a:rPr>
              <a:t>додаток</a:t>
            </a:r>
            <a:r>
              <a:rPr lang="ru-RU" sz="1050" dirty="0">
                <a:latin typeface="e-Ukraine Light" pitchFamily="50" charset="-52"/>
              </a:rPr>
              <a:t> до </a:t>
            </a:r>
            <a:r>
              <a:rPr lang="ru-RU" sz="1050" dirty="0" err="1">
                <a:latin typeface="e-Ukraine Light" pitchFamily="50" charset="-52"/>
              </a:rPr>
              <a:t>податкової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декларації</a:t>
            </a:r>
            <a:r>
              <a:rPr lang="ru-RU" sz="1050" dirty="0">
                <a:latin typeface="e-Ukraine Light" pitchFamily="50" charset="-52"/>
              </a:rPr>
              <a:t> в онлайн-</a:t>
            </a:r>
            <a:r>
              <a:rPr lang="ru-RU" sz="1050" dirty="0" err="1">
                <a:latin typeface="e-Ukraine Light" pitchFamily="50" charset="-52"/>
              </a:rPr>
              <a:t>режимі</a:t>
            </a:r>
            <a:r>
              <a:rPr lang="ru-RU" sz="1050" dirty="0" smtClean="0">
                <a:latin typeface="e-Ukraine Light" pitchFamily="50" charset="-52"/>
              </a:rPr>
              <a:t>.</a:t>
            </a:r>
            <a:endParaRPr lang="ru-RU" sz="1050" dirty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</a:pPr>
            <a:r>
              <a:rPr lang="ru-RU" sz="1050" dirty="0" smtClean="0">
                <a:latin typeface="e-Ukraine Light" pitchFamily="50" charset="-52"/>
              </a:rPr>
              <a:t>	</a:t>
            </a:r>
            <a:r>
              <a:rPr lang="ru-RU" sz="1050" dirty="0" err="1" smtClean="0">
                <a:latin typeface="e-Ukraine Light" pitchFamily="50" charset="-52"/>
              </a:rPr>
              <a:t>Слід</a:t>
            </a:r>
            <a:r>
              <a:rPr lang="ru-RU" sz="1050" dirty="0" smtClean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зазначити</a:t>
            </a:r>
            <a:r>
              <a:rPr lang="ru-RU" sz="1050" dirty="0">
                <a:latin typeface="e-Ukraine Light" pitchFamily="50" charset="-52"/>
              </a:rPr>
              <a:t>, </a:t>
            </a:r>
            <a:r>
              <a:rPr lang="ru-RU" sz="1050" dirty="0" err="1">
                <a:latin typeface="e-Ukraine Light" pitchFamily="50" charset="-52"/>
              </a:rPr>
              <a:t>що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протягом</a:t>
            </a:r>
            <a:r>
              <a:rPr lang="ru-RU" sz="1050" dirty="0">
                <a:latin typeface="e-Ukraine Light" pitchFamily="50" charset="-52"/>
              </a:rPr>
              <a:t> 2023 року подали </a:t>
            </a:r>
            <a:r>
              <a:rPr lang="ru-RU" sz="1050" dirty="0" err="1">
                <a:latin typeface="e-Ukraine Light" pitchFamily="50" charset="-52"/>
              </a:rPr>
              <a:t>декларації</a:t>
            </a:r>
            <a:r>
              <a:rPr lang="ru-RU" sz="1050" dirty="0">
                <a:latin typeface="e-Ukraine Light" pitchFamily="50" charset="-52"/>
              </a:rPr>
              <a:t> в </a:t>
            </a:r>
            <a:r>
              <a:rPr lang="ru-RU" sz="1050" dirty="0" err="1">
                <a:latin typeface="e-Ukraine Light" pitchFamily="50" charset="-52"/>
              </a:rPr>
              <a:t>електронній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формі</a:t>
            </a:r>
            <a:r>
              <a:rPr lang="ru-RU" sz="1050" dirty="0">
                <a:latin typeface="e-Ukraine Light" pitchFamily="50" charset="-52"/>
              </a:rPr>
              <a:t> через </a:t>
            </a:r>
            <a:r>
              <a:rPr lang="ru-RU" sz="1050" dirty="0" err="1">
                <a:latin typeface="e-Ukraine Light" pitchFamily="50" charset="-52"/>
              </a:rPr>
              <a:t>електронний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сервіс</a:t>
            </a:r>
            <a:r>
              <a:rPr lang="ru-RU" sz="1050" dirty="0">
                <a:latin typeface="e-Ukraine Light" pitchFamily="50" charset="-52"/>
              </a:rPr>
              <a:t> «</a:t>
            </a:r>
            <a:r>
              <a:rPr lang="ru-RU" sz="1050" dirty="0" err="1">
                <a:latin typeface="e-Ukraine Light" pitchFamily="50" charset="-52"/>
              </a:rPr>
              <a:t>Податкова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декларація</a:t>
            </a:r>
            <a:r>
              <a:rPr lang="ru-RU" sz="1050" dirty="0">
                <a:latin typeface="e-Ukraine Light" pitchFamily="50" charset="-52"/>
              </a:rPr>
              <a:t> про </a:t>
            </a:r>
            <a:r>
              <a:rPr lang="ru-RU" sz="1050" dirty="0" err="1">
                <a:latin typeface="e-Ukraine Light" pitchFamily="50" charset="-52"/>
              </a:rPr>
              <a:t>майновий</a:t>
            </a:r>
            <a:r>
              <a:rPr lang="ru-RU" sz="1050" dirty="0">
                <a:latin typeface="e-Ukraine Light" pitchFamily="50" charset="-52"/>
              </a:rPr>
              <a:t> стан і доходи» 55,6 </a:t>
            </a:r>
            <a:r>
              <a:rPr lang="ru-RU" sz="1050" dirty="0" err="1">
                <a:latin typeface="e-Ukraine Light" pitchFamily="50" charset="-52"/>
              </a:rPr>
              <a:t>відс</a:t>
            </a:r>
            <a:r>
              <a:rPr lang="ru-RU" sz="1050" dirty="0">
                <a:latin typeface="e-Ukraine Light" pitchFamily="50" charset="-52"/>
              </a:rPr>
              <a:t>. </a:t>
            </a:r>
            <a:r>
              <a:rPr lang="ru-RU" sz="1050" dirty="0" err="1">
                <a:latin typeface="e-Ukraine Light" pitchFamily="50" charset="-52"/>
              </a:rPr>
              <a:t>громадян</a:t>
            </a:r>
            <a:r>
              <a:rPr lang="ru-RU" sz="1050" dirty="0">
                <a:latin typeface="e-Ukraine Light" pitchFamily="50" charset="-52"/>
              </a:rPr>
              <a:t> з </a:t>
            </a:r>
            <a:r>
              <a:rPr lang="ru-RU" sz="1050" dirty="0" err="1">
                <a:latin typeface="e-Ukraine Light" pitchFamily="50" charset="-52"/>
              </a:rPr>
              <a:t>загальної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кількості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громадян</a:t>
            </a:r>
            <a:r>
              <a:rPr lang="ru-RU" sz="1050" dirty="0">
                <a:latin typeface="e-Ukraine Light" pitchFamily="50" charset="-52"/>
              </a:rPr>
              <a:t>, </a:t>
            </a:r>
            <a:r>
              <a:rPr lang="ru-RU" sz="1050" dirty="0" err="1">
                <a:latin typeface="e-Ukraine Light" pitchFamily="50" charset="-52"/>
              </a:rPr>
              <a:t>які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декларували</a:t>
            </a:r>
            <a:r>
              <a:rPr lang="ru-RU" sz="1050" dirty="0">
                <a:latin typeface="e-Ukraine Light" pitchFamily="50" charset="-52"/>
              </a:rPr>
              <a:t> доходи</a:t>
            </a:r>
            <a:r>
              <a:rPr lang="ru-RU" sz="1050" dirty="0" smtClean="0">
                <a:latin typeface="e-Ukraine Light" pitchFamily="50" charset="-52"/>
              </a:rPr>
              <a:t>.</a:t>
            </a:r>
            <a:endParaRPr lang="ru-RU" sz="1050" dirty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</a:pPr>
            <a:r>
              <a:rPr lang="ru-RU" sz="1050" dirty="0" err="1">
                <a:latin typeface="e-Ukraine Light" pitchFamily="50" charset="-52"/>
              </a:rPr>
              <a:t>Граничні</a:t>
            </a:r>
            <a:r>
              <a:rPr lang="ru-RU" sz="1050" dirty="0">
                <a:latin typeface="e-Ukraine Light" pitchFamily="50" charset="-52"/>
              </a:rPr>
              <a:t> строки </a:t>
            </a:r>
            <a:r>
              <a:rPr lang="ru-RU" sz="1050" dirty="0" err="1">
                <a:latin typeface="e-Ukraine Light" pitchFamily="50" charset="-52"/>
              </a:rPr>
              <a:t>подання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декларації</a:t>
            </a:r>
            <a:r>
              <a:rPr lang="ru-RU" sz="1050" dirty="0" smtClean="0">
                <a:latin typeface="e-Ukraine Light" pitchFamily="50" charset="-52"/>
              </a:rPr>
              <a:t>:</a:t>
            </a:r>
            <a:endParaRPr lang="ru-RU" sz="1050" dirty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</a:pPr>
            <a:r>
              <a:rPr lang="ru-RU" sz="1050" dirty="0" err="1">
                <a:latin typeface="e-Ukraine Light" pitchFamily="50" charset="-52"/>
              </a:rPr>
              <a:t>фізичні</a:t>
            </a:r>
            <a:r>
              <a:rPr lang="ru-RU" sz="1050" dirty="0">
                <a:latin typeface="e-Ukraine Light" pitchFamily="50" charset="-52"/>
              </a:rPr>
              <a:t> особи – </a:t>
            </a:r>
            <a:r>
              <a:rPr lang="ru-RU" sz="1050" dirty="0" err="1">
                <a:latin typeface="e-Ukraine Light" pitchFamily="50" charset="-52"/>
              </a:rPr>
              <a:t>підприємці</a:t>
            </a:r>
            <a:r>
              <a:rPr lang="ru-RU" sz="1050" dirty="0">
                <a:latin typeface="e-Ukraine Light" pitchFamily="50" charset="-52"/>
              </a:rPr>
              <a:t> (</a:t>
            </a:r>
            <a:r>
              <a:rPr lang="ru-RU" sz="1050" dirty="0" err="1">
                <a:latin typeface="e-Ukraine Light" pitchFamily="50" charset="-52"/>
              </a:rPr>
              <a:t>крім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осіб</a:t>
            </a:r>
            <a:r>
              <a:rPr lang="ru-RU" sz="1050" dirty="0">
                <a:latin typeface="e-Ukraine Light" pitchFamily="50" charset="-52"/>
              </a:rPr>
              <a:t>, </a:t>
            </a:r>
            <a:r>
              <a:rPr lang="ru-RU" sz="1050" dirty="0" err="1">
                <a:latin typeface="e-Ukraine Light" pitchFamily="50" charset="-52"/>
              </a:rPr>
              <a:t>що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обрали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спрощену</a:t>
            </a:r>
            <a:r>
              <a:rPr lang="ru-RU" sz="1050" dirty="0">
                <a:latin typeface="e-Ukraine Light" pitchFamily="50" charset="-52"/>
              </a:rPr>
              <a:t> систему </a:t>
            </a:r>
            <a:r>
              <a:rPr lang="ru-RU" sz="1050" dirty="0" err="1">
                <a:latin typeface="e-Ukraine Light" pitchFamily="50" charset="-52"/>
              </a:rPr>
              <a:t>оподаткування</a:t>
            </a:r>
            <a:r>
              <a:rPr lang="ru-RU" sz="1050" dirty="0">
                <a:latin typeface="e-Ukraine Light" pitchFamily="50" charset="-52"/>
              </a:rPr>
              <a:t>), </a:t>
            </a:r>
            <a:r>
              <a:rPr lang="ru-RU" sz="1050" dirty="0" err="1">
                <a:latin typeface="e-Ukraine Light" pitchFamily="50" charset="-52"/>
              </a:rPr>
              <a:t>фізичні</a:t>
            </a:r>
            <a:r>
              <a:rPr lang="ru-RU" sz="1050" dirty="0">
                <a:latin typeface="e-Ukraine Light" pitchFamily="50" charset="-52"/>
              </a:rPr>
              <a:t> особи, </a:t>
            </a:r>
            <a:r>
              <a:rPr lang="ru-RU" sz="1050" dirty="0" err="1">
                <a:latin typeface="e-Ukraine Light" pitchFamily="50" charset="-52"/>
              </a:rPr>
              <a:t>які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здійснюють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незалежну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професійну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діяльність</a:t>
            </a:r>
            <a:r>
              <a:rPr lang="ru-RU" sz="1050" dirty="0">
                <a:latin typeface="e-Ukraine Light" pitchFamily="50" charset="-52"/>
              </a:rPr>
              <a:t>,  та </a:t>
            </a:r>
            <a:r>
              <a:rPr lang="ru-RU" sz="1050" dirty="0" err="1">
                <a:latin typeface="e-Ukraine Light" pitchFamily="50" charset="-52"/>
              </a:rPr>
              <a:t>громадяни</a:t>
            </a:r>
            <a:r>
              <a:rPr lang="ru-RU" sz="1050" dirty="0">
                <a:latin typeface="e-Ukraine Light" pitchFamily="50" charset="-52"/>
              </a:rPr>
              <a:t> – до 01 </a:t>
            </a:r>
            <a:r>
              <a:rPr lang="ru-RU" sz="1050" dirty="0" err="1">
                <a:latin typeface="e-Ukraine Light" pitchFamily="50" charset="-52"/>
              </a:rPr>
              <a:t>травня</a:t>
            </a:r>
            <a:r>
              <a:rPr lang="ru-RU" sz="1050" dirty="0">
                <a:latin typeface="e-Ukraine Light" pitchFamily="50" charset="-52"/>
              </a:rPr>
              <a:t> року, </a:t>
            </a:r>
            <a:r>
              <a:rPr lang="ru-RU" sz="1050" dirty="0" err="1">
                <a:latin typeface="e-Ukraine Light" pitchFamily="50" charset="-52"/>
              </a:rPr>
              <a:t>наступного</a:t>
            </a:r>
            <a:r>
              <a:rPr lang="ru-RU" sz="1050" dirty="0">
                <a:latin typeface="e-Ukraine Light" pitchFamily="50" charset="-52"/>
              </a:rPr>
              <a:t> за </a:t>
            </a:r>
            <a:r>
              <a:rPr lang="ru-RU" sz="1050" dirty="0" err="1">
                <a:latin typeface="e-Ukraine Light" pitchFamily="50" charset="-52"/>
              </a:rPr>
              <a:t>звітним</a:t>
            </a:r>
            <a:r>
              <a:rPr lang="ru-RU" sz="1050" dirty="0" smtClean="0">
                <a:latin typeface="e-Ukraine Light" pitchFamily="50" charset="-52"/>
              </a:rPr>
              <a:t>;</a:t>
            </a:r>
            <a:endParaRPr lang="ru-RU" sz="1050" dirty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</a:pPr>
            <a:r>
              <a:rPr lang="ru-RU" sz="1050" dirty="0" smtClean="0">
                <a:latin typeface="e-Ukraine Light" pitchFamily="50" charset="-52"/>
              </a:rPr>
              <a:t>	</a:t>
            </a:r>
            <a:r>
              <a:rPr lang="ru-RU" sz="1050" dirty="0" err="1" smtClean="0">
                <a:latin typeface="e-Ukraine Light" pitchFamily="50" charset="-52"/>
              </a:rPr>
              <a:t>Якщо</a:t>
            </a:r>
            <a:r>
              <a:rPr lang="ru-RU" sz="1050" dirty="0" smtClean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останній</a:t>
            </a:r>
            <a:r>
              <a:rPr lang="ru-RU" sz="1050" dirty="0">
                <a:latin typeface="e-Ukraine Light" pitchFamily="50" charset="-52"/>
              </a:rPr>
              <a:t> день строку </a:t>
            </a:r>
            <a:r>
              <a:rPr lang="ru-RU" sz="1050" dirty="0" err="1">
                <a:latin typeface="e-Ukraine Light" pitchFamily="50" charset="-52"/>
              </a:rPr>
              <a:t>подання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податкової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декларації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припадає</a:t>
            </a:r>
            <a:r>
              <a:rPr lang="ru-RU" sz="1050" dirty="0">
                <a:latin typeface="e-Ukraine Light" pitchFamily="50" charset="-52"/>
              </a:rPr>
              <a:t> на </a:t>
            </a:r>
            <a:r>
              <a:rPr lang="ru-RU" sz="1050" dirty="0" err="1">
                <a:latin typeface="e-Ukraine Light" pitchFamily="50" charset="-52"/>
              </a:rPr>
              <a:t>вихідний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або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святковий</a:t>
            </a:r>
            <a:r>
              <a:rPr lang="ru-RU" sz="1050" dirty="0">
                <a:latin typeface="e-Ukraine Light" pitchFamily="50" charset="-52"/>
              </a:rPr>
              <a:t> день, </a:t>
            </a:r>
            <a:r>
              <a:rPr lang="ru-RU" sz="1050" dirty="0" smtClean="0">
                <a:latin typeface="e-Ukraine Light" pitchFamily="50" charset="-52"/>
              </a:rPr>
              <a:t>то </a:t>
            </a:r>
            <a:r>
              <a:rPr lang="ru-RU" sz="1050" dirty="0" err="1">
                <a:latin typeface="e-Ukraine Light" pitchFamily="50" charset="-52"/>
              </a:rPr>
              <a:t>останнім</a:t>
            </a:r>
            <a:r>
              <a:rPr lang="ru-RU" sz="1050" dirty="0">
                <a:latin typeface="e-Ukraine Light" pitchFamily="50" charset="-52"/>
              </a:rPr>
              <a:t> днем строку </a:t>
            </a:r>
            <a:r>
              <a:rPr lang="ru-RU" sz="1050" dirty="0" err="1">
                <a:latin typeface="e-Ukraine Light" pitchFamily="50" charset="-52"/>
              </a:rPr>
              <a:t>вважається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операційний</a:t>
            </a:r>
            <a:r>
              <a:rPr lang="ru-RU" sz="1050" dirty="0">
                <a:latin typeface="e-Ukraine Light" pitchFamily="50" charset="-52"/>
              </a:rPr>
              <a:t> (</a:t>
            </a:r>
            <a:r>
              <a:rPr lang="ru-RU" sz="1050" dirty="0" err="1">
                <a:latin typeface="e-Ukraine Light" pitchFamily="50" charset="-52"/>
              </a:rPr>
              <a:t>банківський</a:t>
            </a:r>
            <a:r>
              <a:rPr lang="ru-RU" sz="1050" dirty="0">
                <a:latin typeface="e-Ukraine Light" pitchFamily="50" charset="-52"/>
              </a:rPr>
              <a:t>) день, </a:t>
            </a:r>
            <a:r>
              <a:rPr lang="ru-RU" sz="1050" dirty="0" err="1">
                <a:latin typeface="e-Ukraine Light" pitchFamily="50" charset="-52"/>
              </a:rPr>
              <a:t>що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настає</a:t>
            </a:r>
            <a:r>
              <a:rPr lang="ru-RU" sz="1050" dirty="0">
                <a:latin typeface="e-Ukraine Light" pitchFamily="50" charset="-52"/>
              </a:rPr>
              <a:t> за </a:t>
            </a:r>
            <a:r>
              <a:rPr lang="ru-RU" sz="1050" dirty="0" err="1">
                <a:latin typeface="e-Ukraine Light" pitchFamily="50" charset="-52"/>
              </a:rPr>
              <a:t>вихідним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або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святковим</a:t>
            </a:r>
            <a:r>
              <a:rPr lang="ru-RU" sz="1050" dirty="0">
                <a:latin typeface="e-Ukraine Light" pitchFamily="50" charset="-52"/>
              </a:rPr>
              <a:t> днем (п. 49.20 ст. 49 Кодексу). </a:t>
            </a:r>
            <a:endParaRPr lang="ru-RU" sz="1050" dirty="0" smtClean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</a:pPr>
            <a:r>
              <a:rPr lang="ru-RU" sz="1050" dirty="0" smtClean="0">
                <a:latin typeface="e-Ukraine Light" pitchFamily="50" charset="-52"/>
              </a:rPr>
              <a:t>	</a:t>
            </a:r>
            <a:r>
              <a:rPr lang="ru-RU" sz="1050" dirty="0" err="1" smtClean="0">
                <a:latin typeface="e-Ukraine Light" pitchFamily="50" charset="-52"/>
              </a:rPr>
              <a:t>Важливо</a:t>
            </a:r>
            <a:r>
              <a:rPr lang="ru-RU" sz="1050" dirty="0">
                <a:latin typeface="e-Ukraine Light" pitchFamily="50" charset="-52"/>
              </a:rPr>
              <a:t>! За </a:t>
            </a:r>
            <a:r>
              <a:rPr lang="ru-RU" sz="1050" dirty="0" err="1">
                <a:latin typeface="e-Ukraine Light" pitchFamily="50" charset="-52"/>
              </a:rPr>
              <a:t>умови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якщо</a:t>
            </a:r>
            <a:r>
              <a:rPr lang="ru-RU" sz="1050" dirty="0">
                <a:latin typeface="e-Ukraine Light" pitchFamily="50" charset="-52"/>
              </a:rPr>
              <a:t> у </a:t>
            </a:r>
            <a:r>
              <a:rPr lang="ru-RU" sz="1050" dirty="0" err="1">
                <a:latin typeface="e-Ukraine Light" pitchFamily="50" charset="-52"/>
              </a:rPr>
              <a:t>платника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податку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відсутні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підтверджуючі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документи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щодо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суми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err="1">
                <a:latin typeface="e-Ukraine Light" pitchFamily="50" charset="-52"/>
              </a:rPr>
              <a:t>отриманого</a:t>
            </a:r>
            <a:r>
              <a:rPr lang="ru-RU" sz="1050" dirty="0">
                <a:latin typeface="e-Ukraine Light" pitchFamily="50" charset="-52"/>
              </a:rPr>
              <a:t> </a:t>
            </a:r>
            <a:r>
              <a:rPr lang="ru-RU" sz="1050" dirty="0" smtClean="0">
                <a:latin typeface="e-Ukraine Light" pitchFamily="50" charset="-52"/>
              </a:rPr>
              <a:t>ним</a:t>
            </a:r>
            <a:r>
              <a:rPr lang="en-US" sz="1050" dirty="0" smtClean="0">
                <a:latin typeface="e-Ukraine Light" pitchFamily="50" charset="-52"/>
              </a:rPr>
              <a:t/>
            </a:r>
            <a:br>
              <a:rPr lang="en-US" sz="1050" dirty="0" smtClean="0">
                <a:latin typeface="e-Ukraine Light" pitchFamily="50" charset="-52"/>
              </a:rPr>
            </a:br>
            <a:endParaRPr lang="ru-RU" sz="1050" dirty="0">
              <a:latin typeface="e-Ukraine Light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67517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1449</TotalTime>
  <Words>341</Words>
  <Application>Microsoft Office PowerPoint</Application>
  <PresentationFormat>Лист A4 (210x297 мм)</PresentationFormat>
  <Paragraphs>62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d</cp:lastModifiedBy>
  <cp:revision>143</cp:revision>
  <cp:lastPrinted>2022-12-13T10:52:00Z</cp:lastPrinted>
  <dcterms:created xsi:type="dcterms:W3CDTF">2021-05-27T05:23:05Z</dcterms:created>
  <dcterms:modified xsi:type="dcterms:W3CDTF">2024-01-25T06:24:51Z</dcterms:modified>
</cp:coreProperties>
</file>