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1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74799"/>
            <a:ext cx="3600000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>
                <a:latin typeface="e-Ukraine Light" pitchFamily="50" charset="-52"/>
              </a:rPr>
              <a:t>Щодо</a:t>
            </a:r>
            <a:r>
              <a:rPr lang="ru-RU" b="1" dirty="0">
                <a:latin typeface="e-Ukraine Light" pitchFamily="50" charset="-52"/>
              </a:rPr>
              <a:t> плати за землю з </a:t>
            </a:r>
            <a:r>
              <a:rPr lang="ru-RU" b="1" dirty="0" err="1">
                <a:latin typeface="e-Ukraine Light" pitchFamily="50" charset="-52"/>
              </a:rPr>
              <a:t>фізичних</a:t>
            </a:r>
            <a:r>
              <a:rPr lang="ru-RU" b="1" dirty="0">
                <a:latin typeface="e-Ukraine Light" pitchFamily="50" charset="-52"/>
              </a:rPr>
              <a:t> </a:t>
            </a:r>
            <a:r>
              <a:rPr lang="ru-RU" b="1" dirty="0" err="1">
                <a:latin typeface="e-Ukraine Light" pitchFamily="50" charset="-52"/>
              </a:rPr>
              <a:t>осіб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90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050" dirty="0">
                <a:latin typeface="e-Ukraine Light" pitchFamily="50" charset="-52"/>
              </a:rPr>
              <a:t> 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269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далі</a:t>
            </a:r>
            <a:r>
              <a:rPr lang="ru-RU" sz="1000" dirty="0">
                <a:latin typeface="e-Ukraine Light" pitchFamily="50" charset="-52"/>
              </a:rPr>
              <a:t> – ПКУ) </a:t>
            </a:r>
            <a:r>
              <a:rPr lang="ru-RU" sz="1000" dirty="0" err="1">
                <a:latin typeface="e-Ukraine Light" pitchFamily="50" charset="-52"/>
              </a:rPr>
              <a:t>платниками</a:t>
            </a:r>
            <a:r>
              <a:rPr lang="ru-RU" sz="1000" dirty="0">
                <a:latin typeface="e-Ukraine Light" pitchFamily="50" charset="-52"/>
              </a:rPr>
              <a:t> плати за землю є </a:t>
            </a:r>
            <a:r>
              <a:rPr lang="ru-RU" sz="1000" dirty="0" err="1">
                <a:latin typeface="e-Ukraine Light" pitchFamily="50" charset="-52"/>
              </a:rPr>
              <a:t>власники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ділянок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часток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паїв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землекористувачі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>
                <a:latin typeface="e-Ukraine Light" pitchFamily="50" charset="-52"/>
              </a:rPr>
              <a:t> до закону </a:t>
            </a:r>
            <a:r>
              <a:rPr lang="ru-RU" sz="1000" dirty="0" err="1">
                <a:latin typeface="e-Ukraine Light" pitchFamily="50" charset="-52"/>
              </a:rPr>
              <a:t>надані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комунальної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на правах </a:t>
            </a:r>
            <a:r>
              <a:rPr lang="ru-RU" sz="1000" dirty="0" err="1">
                <a:latin typeface="e-Ukraine Light" pitchFamily="50" charset="-52"/>
              </a:rPr>
              <a:t>постійного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платники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орендної</a:t>
            </a:r>
            <a:r>
              <a:rPr lang="ru-RU" sz="1000" dirty="0">
                <a:latin typeface="e-Ukraine Light" pitchFamily="50" charset="-52"/>
              </a:rPr>
              <a:t> плати – </a:t>
            </a:r>
            <a:r>
              <a:rPr lang="ru-RU" sz="1000" dirty="0" err="1">
                <a:latin typeface="e-Ukraine Light" pitchFamily="50" charset="-52"/>
              </a:rPr>
              <a:t>землекористувачі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орендарі</a:t>
            </a:r>
            <a:r>
              <a:rPr lang="ru-RU" sz="1000" dirty="0">
                <a:latin typeface="e-Ukraine Light" pitchFamily="50" charset="-52"/>
              </a:rPr>
              <a:t>) </a:t>
            </a: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ділянок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комунальної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умовах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оренди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Об’єктом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платою за землю є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частки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паї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комунальної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володінні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праві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постійного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земельні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державної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комунальної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надані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умовах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оренди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стаття</a:t>
            </a:r>
            <a:r>
              <a:rPr lang="ru-RU" sz="1000" dirty="0">
                <a:latin typeface="e-Ukraine Light" pitchFamily="50" charset="-52"/>
              </a:rPr>
              <a:t> 270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Податок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фізичними</a:t>
            </a:r>
            <a:r>
              <a:rPr lang="ru-RU" sz="1000" dirty="0">
                <a:latin typeface="e-Ukraine Light" pitchFamily="50" charset="-52"/>
              </a:rPr>
              <a:t> особами </a:t>
            </a:r>
            <a:r>
              <a:rPr lang="ru-RU" sz="1000" dirty="0" err="1">
                <a:latin typeface="e-Ukraine Light" pitchFamily="50" charset="-52"/>
              </a:rPr>
              <a:t>сплачується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60 </a:t>
            </a:r>
            <a:r>
              <a:rPr lang="ru-RU" sz="1000" dirty="0" err="1">
                <a:latin typeface="e-Ukraine Light" pitchFamily="50" charset="-52"/>
              </a:rPr>
              <a:t>днів</a:t>
            </a:r>
            <a:r>
              <a:rPr lang="ru-RU" sz="1000" dirty="0">
                <a:latin typeface="e-Ukraine Light" pitchFamily="50" charset="-52"/>
              </a:rPr>
              <a:t> з дня </a:t>
            </a:r>
            <a:r>
              <a:rPr lang="ru-RU" sz="1000" dirty="0" err="1">
                <a:latin typeface="e-Ukraine Light" pitchFamily="50" charset="-52"/>
              </a:rPr>
              <a:t>вручення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повідомлення-рішення</a:t>
            </a:r>
            <a:r>
              <a:rPr lang="ru-RU" sz="1000" dirty="0">
                <a:latin typeface="e-Ukraine Light" pitchFamily="50" charset="-52"/>
              </a:rPr>
              <a:t> (пункт 287.5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287 ПКУ</a:t>
            </a:r>
            <a:r>
              <a:rPr lang="ru-RU" sz="1000" dirty="0" smtClean="0">
                <a:latin typeface="e-Ukraine Light" pitchFamily="50" charset="-52"/>
              </a:rPr>
              <a:t>).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Станом </a:t>
            </a:r>
            <a:r>
              <a:rPr lang="ru-RU" sz="1000" dirty="0">
                <a:latin typeface="e-Ukraine Light" pitchFamily="50" charset="-52"/>
              </a:rPr>
              <a:t>на 01.12.2023 </a:t>
            </a:r>
            <a:r>
              <a:rPr lang="ru-RU" sz="1000" dirty="0" err="1">
                <a:latin typeface="e-Ukraine Light" pitchFamily="50" charset="-52"/>
              </a:rPr>
              <a:t>територіальними</a:t>
            </a:r>
            <a:r>
              <a:rPr lang="ru-RU" sz="1000" dirty="0">
                <a:latin typeface="e-Ukraine Light" pitchFamily="50" charset="-52"/>
              </a:rPr>
              <a:t> органами ДПС сформовано </a:t>
            </a:r>
            <a:r>
              <a:rPr lang="ru-RU" sz="1000" dirty="0" err="1">
                <a:latin typeface="e-Ukraine Light" pitchFamily="50" charset="-52"/>
              </a:rPr>
              <a:t>понад</a:t>
            </a:r>
            <a:r>
              <a:rPr lang="ru-RU" sz="1000" dirty="0">
                <a:latin typeface="e-Ukraine Light" pitchFamily="50" charset="-52"/>
              </a:rPr>
              <a:t> 7,7 млн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повідомлень-рішень</a:t>
            </a:r>
            <a:r>
              <a:rPr lang="ru-RU" sz="1000" dirty="0">
                <a:latin typeface="e-Ukraine Light" pitchFamily="50" charset="-52"/>
              </a:rPr>
              <a:t> по </a:t>
            </a:r>
            <a:r>
              <a:rPr lang="ru-RU" sz="1000" dirty="0" err="1">
                <a:latin typeface="e-Ukraine Light" pitchFamily="50" charset="-52"/>
              </a:rPr>
              <a:t>платі</a:t>
            </a:r>
            <a:r>
              <a:rPr lang="ru-RU" sz="1000" dirty="0">
                <a:latin typeface="e-Ukraine Light" pitchFamily="50" charset="-52"/>
              </a:rPr>
              <a:t> за землю </a:t>
            </a:r>
            <a:r>
              <a:rPr lang="ru-RU" sz="1000" dirty="0" err="1">
                <a:latin typeface="e-Ukraine Light" pitchFamily="50" charset="-52"/>
              </a:rPr>
              <a:t>фізичним</a:t>
            </a:r>
            <a:r>
              <a:rPr lang="ru-RU" sz="1000" dirty="0">
                <a:latin typeface="e-Ukraine Light" pitchFamily="50" charset="-52"/>
              </a:rPr>
              <a:t> особам на суму 3,9 млрд грн. Разом з </a:t>
            </a:r>
            <a:r>
              <a:rPr lang="ru-RU" sz="1000" dirty="0" err="1">
                <a:latin typeface="e-Ukraine Light" pitchFamily="50" charset="-52"/>
              </a:rPr>
              <a:t>тим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фізичними</a:t>
            </a:r>
            <a:r>
              <a:rPr lang="ru-RU" sz="1000" dirty="0">
                <a:latin typeface="e-Ukraine Light" pitchFamily="50" charset="-52"/>
              </a:rPr>
              <a:t> особами – </a:t>
            </a:r>
            <a:r>
              <a:rPr lang="ru-RU" sz="1000" dirty="0" err="1">
                <a:latin typeface="e-Ukraine Light" pitchFamily="50" charset="-52"/>
              </a:rPr>
              <a:t>підприємцями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задекларовано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зобов’язань</a:t>
            </a:r>
            <a:r>
              <a:rPr lang="ru-RU" sz="1000" dirty="0">
                <a:latin typeface="e-Ukraine Light" pitchFamily="50" charset="-52"/>
              </a:rPr>
              <a:t> з плати за землю на суму 0,85 млрд </a:t>
            </a:r>
            <a:r>
              <a:rPr lang="ru-RU" sz="1000" dirty="0" err="1">
                <a:latin typeface="e-Ukraine Light" pitchFamily="50" charset="-52"/>
              </a:rPr>
              <a:t>гривень</a:t>
            </a:r>
            <a:r>
              <a:rPr lang="ru-RU" sz="1000" dirty="0" smtClean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За </a:t>
            </a:r>
            <a:r>
              <a:rPr lang="ru-RU" sz="1000" dirty="0">
                <a:latin typeface="e-Ukraine Light" pitchFamily="50" charset="-52"/>
              </a:rPr>
              <a:t>результатами </a:t>
            </a:r>
            <a:r>
              <a:rPr lang="ru-RU" sz="1000" dirty="0" err="1">
                <a:latin typeface="e-Ukraine Light" pitchFamily="50" charset="-52"/>
              </a:rPr>
              <a:t>проведеної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роботи</a:t>
            </a:r>
            <a:r>
              <a:rPr lang="ru-RU" sz="1000" dirty="0">
                <a:latin typeface="e-Ukraine Light" pitchFamily="50" charset="-52"/>
              </a:rPr>
              <a:t> станом на 21.12.2023 року до </a:t>
            </a:r>
            <a:r>
              <a:rPr lang="ru-RU" sz="1000" dirty="0" err="1">
                <a:latin typeface="e-Ukraine Light" pitchFamily="50" charset="-52"/>
              </a:rPr>
              <a:t>місцевих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бюджетів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надійшло</a:t>
            </a:r>
            <a:r>
              <a:rPr lang="ru-RU" sz="1000" dirty="0">
                <a:latin typeface="e-Ukraine Light" pitchFamily="50" charset="-52"/>
              </a:rPr>
              <a:t> плати </a:t>
            </a:r>
            <a:r>
              <a:rPr lang="ru-RU" sz="1000" dirty="0" smtClean="0">
                <a:latin typeface="e-Ukraine Light" pitchFamily="50" charset="-52"/>
              </a:rPr>
              <a:t>за</a:t>
            </a:r>
            <a:br>
              <a:rPr lang="ru-RU" sz="1000" dirty="0" smtClean="0">
                <a:latin typeface="e-Ukraine Light" pitchFamily="50" charset="-52"/>
              </a:rPr>
            </a:br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smtClean="0">
                <a:latin typeface="e-Ukraine Light" pitchFamily="50" charset="-52"/>
              </a:rPr>
              <a:t>землю </a:t>
            </a:r>
            <a:r>
              <a:rPr lang="ru-RU" sz="1000" dirty="0">
                <a:latin typeface="e-Ukraine Light" pitchFamily="50" charset="-52"/>
              </a:rPr>
              <a:t>з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понад</a:t>
            </a:r>
            <a:r>
              <a:rPr lang="ru-RU" sz="1000" dirty="0">
                <a:latin typeface="e-Ukraine Light" pitchFamily="50" charset="-52"/>
              </a:rPr>
              <a:t> 4,6 млрд </a:t>
            </a:r>
            <a:r>
              <a:rPr lang="ru-RU" sz="1000" dirty="0" err="1">
                <a:latin typeface="e-Ukraine Light" pitchFamily="50" charset="-52"/>
              </a:rPr>
              <a:t>гривень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Також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повідомляємо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податкове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законодавство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надає</a:t>
            </a:r>
            <a:r>
              <a:rPr lang="ru-RU" sz="1000" dirty="0">
                <a:latin typeface="e-Ukraine Light" pitchFamily="50" charset="-52"/>
              </a:rPr>
              <a:t> право </a:t>
            </a:r>
            <a:r>
              <a:rPr lang="ru-RU" sz="1000" dirty="0" err="1">
                <a:latin typeface="e-Ukraine Light" pitchFamily="50" charset="-52"/>
              </a:rPr>
              <a:t>платникам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звернутися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письмово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електронній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засобами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електронного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зв'язку</a:t>
            </a:r>
            <a:r>
              <a:rPr lang="ru-RU" sz="1000" dirty="0">
                <a:latin typeface="e-Ukraine Light" pitchFamily="50" charset="-52"/>
              </a:rPr>
              <a:t> (з </a:t>
            </a:r>
            <a:r>
              <a:rPr lang="ru-RU" sz="1000" dirty="0" err="1">
                <a:latin typeface="e-Ukraine Light" pitchFamily="50" charset="-52"/>
              </a:rPr>
              <a:t>дотриманням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вимог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визначених</a:t>
            </a:r>
            <a:r>
              <a:rPr lang="ru-RU" sz="1000" dirty="0">
                <a:latin typeface="e-Ukraine Light" pitchFamily="50" charset="-52"/>
              </a:rPr>
              <a:t> пунктом 42.4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42 ПКУ) до </a:t>
            </a:r>
            <a:r>
              <a:rPr lang="ru-RU" sz="1000" dirty="0" err="1">
                <a:latin typeface="e-Ukraine Light" pitchFamily="50" charset="-52"/>
              </a:rPr>
              <a:t>контролюючого</a:t>
            </a:r>
            <a:r>
              <a:rPr lang="ru-RU" sz="1000" dirty="0">
                <a:latin typeface="e-Ukraine Light" pitchFamily="50" charset="-52"/>
              </a:rPr>
              <a:t> органу за </a:t>
            </a:r>
            <a:r>
              <a:rPr lang="ru-RU" sz="1000" dirty="0" err="1">
                <a:latin typeface="e-Ukraine Light" pitchFamily="50" charset="-52"/>
              </a:rPr>
              <a:t>своїм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реєстрації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контролюючих</a:t>
            </a:r>
            <a:r>
              <a:rPr lang="ru-RU" sz="1000" dirty="0">
                <a:latin typeface="e-Ukraine Light" pitchFamily="50" charset="-52"/>
              </a:rPr>
              <a:t> органах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за </a:t>
            </a:r>
            <a:r>
              <a:rPr lang="ru-RU" sz="1000" dirty="0" err="1">
                <a:latin typeface="e-Ukraine Light" pitchFamily="50" charset="-52"/>
              </a:rPr>
              <a:t>місцем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знаходження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ділянок</a:t>
            </a:r>
            <a:r>
              <a:rPr lang="ru-RU" sz="1000" dirty="0">
                <a:latin typeface="e-Ukraine Light" pitchFamily="50" charset="-52"/>
              </a:rPr>
              <a:t>, 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право на яку </a:t>
            </a:r>
            <a:r>
              <a:rPr lang="ru-RU" sz="1000" dirty="0" err="1">
                <a:latin typeface="e-Ukraine Light" pitchFamily="50" charset="-52"/>
              </a:rPr>
              <a:t>фізична</a:t>
            </a:r>
            <a:r>
              <a:rPr lang="ru-RU" sz="1000" dirty="0">
                <a:latin typeface="e-Ukraine Light" pitchFamily="50" charset="-52"/>
              </a:rPr>
              <a:t> особа </a:t>
            </a:r>
            <a:r>
              <a:rPr lang="ru-RU" sz="1000" dirty="0" err="1">
                <a:latin typeface="e-Ukraine Light" pitchFamily="50" charset="-52"/>
              </a:rPr>
              <a:t>має</a:t>
            </a:r>
            <a:r>
              <a:rPr lang="ru-RU" sz="1000" dirty="0">
                <a:latin typeface="e-Ukraine Light" pitchFamily="50" charset="-52"/>
              </a:rPr>
              <a:t> як </a:t>
            </a:r>
            <a:r>
              <a:rPr lang="ru-RU" sz="1000" dirty="0" err="1">
                <a:latin typeface="e-Ukraine Light" pitchFamily="50" charset="-52"/>
              </a:rPr>
              <a:t>власник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частки</a:t>
            </a:r>
            <a:r>
              <a:rPr lang="ru-RU" sz="1000" dirty="0">
                <a:latin typeface="e-Ukraine Light" pitchFamily="50" charset="-52"/>
              </a:rPr>
              <a:t> (паю), для </a:t>
            </a:r>
            <a:r>
              <a:rPr lang="ru-RU" sz="1000" dirty="0" err="1">
                <a:latin typeface="e-Ukraine Light" pitchFamily="50" charset="-52"/>
              </a:rPr>
              <a:t>проведення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звірки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розміру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площ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кількості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ділянок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земельних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часток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паїв</a:t>
            </a:r>
            <a:r>
              <a:rPr lang="ru-RU" sz="1000" dirty="0">
                <a:latin typeface="e-Ukraine Light" pitchFamily="50" charset="-52"/>
              </a:rPr>
              <a:t>),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перебувають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користуванні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, права на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пільгою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сплати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урахуванням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положень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пунктів</a:t>
            </a:r>
            <a:r>
              <a:rPr lang="ru-RU" sz="1000" dirty="0">
                <a:latin typeface="e-Ukraine Light" pitchFamily="50" charset="-52"/>
              </a:rPr>
              <a:t> 281.4 та 281.5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281 ПКУ, </a:t>
            </a:r>
            <a:r>
              <a:rPr lang="ru-RU" sz="1000" dirty="0" err="1">
                <a:latin typeface="e-Ukraine Light" pitchFamily="50" charset="-52"/>
              </a:rPr>
              <a:t>розміру</a:t>
            </a:r>
            <a:r>
              <a:rPr lang="ru-RU" sz="1000" dirty="0">
                <a:latin typeface="e-Ukraine Light" pitchFamily="50" charset="-52"/>
              </a:rPr>
              <a:t> ставки земельного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нарахованої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плати за землю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виявлення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розбіжностей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контролюючих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органів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даними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підтвердженими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платником</a:t>
            </a:r>
            <a:r>
              <a:rPr lang="ru-RU" sz="1000" dirty="0">
                <a:latin typeface="e-Ukraine Light" pitchFamily="50" charset="-52"/>
              </a:rPr>
              <a:t> плати за землю на </a:t>
            </a:r>
            <a:r>
              <a:rPr lang="ru-RU" sz="1000" dirty="0" err="1">
                <a:latin typeface="e-Ukraine Light" pitchFamily="50" charset="-52"/>
              </a:rPr>
              <a:t>підставі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оригіналів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відповідних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документів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належним</a:t>
            </a:r>
            <a:r>
              <a:rPr lang="ru-RU" sz="1000" dirty="0">
                <a:latin typeface="e-Ukraine Light" pitchFamily="50" charset="-52"/>
              </a:rPr>
              <a:t> чином </a:t>
            </a:r>
            <a:r>
              <a:rPr lang="ru-RU" sz="1000" dirty="0" err="1">
                <a:latin typeface="e-Ukraine Light" pitchFamily="50" charset="-52"/>
              </a:rPr>
              <a:t>засвідчених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копій</a:t>
            </a:r>
            <a:r>
              <a:rPr lang="ru-RU" sz="1000" dirty="0">
                <a:latin typeface="e-Ukraine Light" pitchFamily="50" charset="-52"/>
              </a:rPr>
              <a:t> таких </a:t>
            </a:r>
            <a:r>
              <a:rPr lang="ru-RU" sz="1000" dirty="0" err="1">
                <a:latin typeface="e-Ukraine Light" pitchFamily="50" charset="-52"/>
              </a:rPr>
              <a:t>документів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документів</a:t>
            </a:r>
            <a:r>
              <a:rPr lang="ru-RU" sz="1000" dirty="0">
                <a:latin typeface="e-Ukraine Light" pitchFamily="50" charset="-52"/>
              </a:rPr>
              <a:t> на право </a:t>
            </a:r>
            <a:r>
              <a:rPr lang="ru-RU" sz="1000" dirty="0" err="1">
                <a:latin typeface="e-Ukraine Light" pitchFamily="50" charset="-52"/>
              </a:rPr>
              <a:t>власності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користування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пільгою</a:t>
            </a:r>
            <a:r>
              <a:rPr lang="ru-RU" sz="1000" dirty="0">
                <a:latin typeface="e-Ukraine Light" pitchFamily="50" charset="-52"/>
              </a:rPr>
              <a:t>, а </a:t>
            </a:r>
            <a:r>
              <a:rPr lang="ru-RU" sz="1000" dirty="0" err="1">
                <a:latin typeface="e-Ukraine Light" pitchFamily="50" charset="-52"/>
              </a:rPr>
              <a:t>також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разі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розміру</a:t>
            </a:r>
            <a:r>
              <a:rPr lang="ru-RU" sz="1000" dirty="0">
                <a:latin typeface="e-Ukraine Light" pitchFamily="50" charset="-52"/>
              </a:rPr>
              <a:t> ставки плати за землю, </a:t>
            </a:r>
            <a:r>
              <a:rPr lang="ru-RU" sz="1000" dirty="0" err="1">
                <a:latin typeface="e-Ukraine Light" pitchFamily="50" charset="-52"/>
              </a:rPr>
              <a:t>контролюючий</a:t>
            </a:r>
            <a:r>
              <a:rPr lang="ru-RU" sz="1000" dirty="0">
                <a:latin typeface="e-Ukraine Light" pitchFamily="50" charset="-52"/>
              </a:rPr>
              <a:t> орган, до </a:t>
            </a:r>
            <a:r>
              <a:rPr lang="ru-RU" sz="1000" dirty="0" err="1">
                <a:latin typeface="e-Ukraine Light" pitchFamily="50" charset="-52"/>
              </a:rPr>
              <a:t>якого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звернувся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</a:t>
            </a:r>
            <a:r>
              <a:rPr lang="ru-RU" sz="1000" dirty="0">
                <a:latin typeface="e-Ukraine Light" pitchFamily="50" charset="-52"/>
              </a:rPr>
              <a:t> плати за землю, проводить </a:t>
            </a:r>
            <a:r>
              <a:rPr lang="ru-RU" sz="1000" dirty="0" err="1">
                <a:latin typeface="e-Ukraine Light" pitchFamily="50" charset="-52"/>
              </a:rPr>
              <a:t>протягом</a:t>
            </a:r>
            <a:r>
              <a:rPr lang="ru-RU" sz="1000" dirty="0">
                <a:latin typeface="e-Ukraine Light" pitchFamily="50" charset="-52"/>
              </a:rPr>
              <a:t> десяти </a:t>
            </a:r>
            <a:r>
              <a:rPr lang="ru-RU" sz="1000" dirty="0" err="1">
                <a:latin typeface="e-Ukraine Light" pitchFamily="50" charset="-52"/>
              </a:rPr>
              <a:t>робочих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днів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перерахунок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суми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податку</a:t>
            </a:r>
            <a:r>
              <a:rPr lang="ru-RU" sz="1000" dirty="0">
                <a:latin typeface="e-Ukraine Light" pitchFamily="50" charset="-52"/>
              </a:rPr>
              <a:t> (пункт 286.5 </a:t>
            </a:r>
            <a:r>
              <a:rPr lang="ru-RU" sz="1000" dirty="0" err="1">
                <a:latin typeface="e-Ukraine Light" pitchFamily="50" charset="-52"/>
              </a:rPr>
              <a:t>статті</a:t>
            </a:r>
            <a:r>
              <a:rPr lang="ru-RU" sz="1000" dirty="0">
                <a:latin typeface="e-Ukraine Light" pitchFamily="50" charset="-52"/>
              </a:rPr>
              <a:t> 286 ПКУ). </a:t>
            </a:r>
            <a:endParaRPr lang="ru-RU" sz="10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1452</TotalTime>
  <Words>119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187</cp:revision>
  <dcterms:created xsi:type="dcterms:W3CDTF">2021-05-27T05:23:05Z</dcterms:created>
  <dcterms:modified xsi:type="dcterms:W3CDTF">2024-01-24T14:02:11Z</dcterms:modified>
</cp:coreProperties>
</file>