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19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01107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090023"/>
            <a:ext cx="3600000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>
                <a:latin typeface="e-Ukraine Light" pitchFamily="50" charset="-52"/>
              </a:rPr>
              <a:t>До </a:t>
            </a:r>
            <a:r>
              <a:rPr lang="ru-RU" sz="1600" b="1" dirty="0" err="1">
                <a:latin typeface="e-Ukraine Light" pitchFamily="50" charset="-52"/>
              </a:rPr>
              <a:t>уваги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фізичних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осіб</a:t>
            </a:r>
            <a:r>
              <a:rPr lang="ru-RU" sz="1600" b="1" dirty="0">
                <a:latin typeface="e-Ukraine Light" pitchFamily="50" charset="-52"/>
              </a:rPr>
              <a:t>, </a:t>
            </a:r>
            <a:r>
              <a:rPr lang="ru-RU" sz="1600" b="1" dirty="0" err="1">
                <a:latin typeface="e-Ukraine Light" pitchFamily="50" charset="-52"/>
              </a:rPr>
              <a:t>які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виявили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бажання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брати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добровільну</a:t>
            </a:r>
            <a:r>
              <a:rPr lang="ru-RU" sz="1600" b="1" dirty="0">
                <a:latin typeface="e-Ukraine Light" pitchFamily="50" charset="-52"/>
              </a:rPr>
              <a:t> участь у </a:t>
            </a:r>
            <a:r>
              <a:rPr lang="ru-RU" sz="1600" b="1" dirty="0" err="1">
                <a:latin typeface="e-Ukraine Light" pitchFamily="50" charset="-52"/>
              </a:rPr>
              <a:t>системі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загальнообов’язкового</a:t>
            </a:r>
            <a:r>
              <a:rPr lang="ru-RU" sz="1600" b="1" dirty="0">
                <a:latin typeface="e-Ukraine Light" pitchFamily="50" charset="-52"/>
              </a:rPr>
              <a:t> державного </a:t>
            </a:r>
            <a:r>
              <a:rPr lang="ru-RU" sz="1600" b="1" dirty="0" err="1">
                <a:latin typeface="e-Ukraine Light" pitchFamily="50" charset="-52"/>
              </a:rPr>
              <a:t>соціального</a:t>
            </a:r>
            <a:r>
              <a:rPr lang="ru-RU" sz="1600" b="1" dirty="0">
                <a:latin typeface="e-Ukraine Light" pitchFamily="50" charset="-52"/>
              </a:rPr>
              <a:t> (</a:t>
            </a:r>
            <a:r>
              <a:rPr lang="ru-RU" sz="1600" b="1" dirty="0" err="1">
                <a:latin typeface="e-Ukraine Light" pitchFamily="50" charset="-52"/>
              </a:rPr>
              <a:t>пенсійного</a:t>
            </a:r>
            <a:r>
              <a:rPr lang="ru-RU" sz="1600" b="1" dirty="0">
                <a:latin typeface="e-Ukraine Light" pitchFamily="50" charset="-52"/>
              </a:rPr>
              <a:t>) </a:t>
            </a:r>
            <a:r>
              <a:rPr lang="ru-RU" sz="1600" b="1" dirty="0" err="1">
                <a:latin typeface="e-Ukraine Light" pitchFamily="50" charset="-52"/>
              </a:rPr>
              <a:t>страхування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Січень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2024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78106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95581"/>
            <a:ext cx="461009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100" dirty="0">
                <a:latin typeface="e-Ukraine Light" pitchFamily="50" charset="-52"/>
              </a:rPr>
              <a:t>	</a:t>
            </a:r>
            <a:r>
              <a:rPr lang="ru-RU" sz="1050" dirty="0">
                <a:latin typeface="e-Ukraine Light" pitchFamily="50" charset="-52"/>
              </a:rPr>
              <a:t>  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З 1 </a:t>
            </a:r>
            <a:r>
              <a:rPr lang="ru-RU" sz="1100" dirty="0" err="1">
                <a:latin typeface="e-Ukraine Light" pitchFamily="50" charset="-52"/>
              </a:rPr>
              <a:t>січня</a:t>
            </a:r>
            <a:r>
              <a:rPr lang="ru-RU" sz="1100" dirty="0">
                <a:latin typeface="e-Ukraine Light" pitchFamily="50" charset="-52"/>
              </a:rPr>
              <a:t> 2024 року Державною </a:t>
            </a:r>
            <a:r>
              <a:rPr lang="ru-RU" sz="1100" dirty="0" err="1">
                <a:latin typeface="e-Ukraine Light" pitchFamily="50" charset="-52"/>
              </a:rPr>
              <a:t>податковою</a:t>
            </a:r>
            <a:r>
              <a:rPr lang="ru-RU" sz="1100" dirty="0">
                <a:latin typeface="e-Ukraine Light" pitchFamily="50" charset="-52"/>
              </a:rPr>
              <a:t> службою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з метою </a:t>
            </a:r>
            <a:r>
              <a:rPr lang="ru-RU" sz="1100" dirty="0" err="1">
                <a:latin typeface="e-Ukraine Light" pitchFamily="50" charset="-52"/>
              </a:rPr>
              <a:t>мінімізації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помилок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допускаються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фізичними</a:t>
            </a:r>
            <a:r>
              <a:rPr lang="ru-RU" sz="1100" dirty="0">
                <a:latin typeface="e-Ukraine Light" pitchFamily="50" charset="-52"/>
              </a:rPr>
              <a:t> особам,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виявили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бажання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брати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добровільну</a:t>
            </a:r>
            <a:r>
              <a:rPr lang="ru-RU" sz="1100" dirty="0">
                <a:latin typeface="e-Ukraine Light" pitchFamily="50" charset="-52"/>
              </a:rPr>
              <a:t> участь у </a:t>
            </a:r>
            <a:r>
              <a:rPr lang="ru-RU" sz="1100" dirty="0" err="1">
                <a:latin typeface="e-Ukraine Light" pitchFamily="50" charset="-52"/>
              </a:rPr>
              <a:t>системі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загальнообов’язкового</a:t>
            </a:r>
            <a:r>
              <a:rPr lang="ru-RU" sz="1100" dirty="0">
                <a:latin typeface="e-Ukraine Light" pitchFamily="50" charset="-52"/>
              </a:rPr>
              <a:t> державного </a:t>
            </a:r>
            <a:r>
              <a:rPr lang="ru-RU" sz="1100" dirty="0" err="1">
                <a:latin typeface="e-Ukraine Light" pitchFamily="50" charset="-52"/>
              </a:rPr>
              <a:t>соціального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пенсійного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страхування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під</a:t>
            </a:r>
            <a:r>
              <a:rPr lang="ru-RU" sz="1100" dirty="0">
                <a:latin typeface="e-Ukraine Light" pitchFamily="50" charset="-52"/>
              </a:rPr>
              <a:t> час </a:t>
            </a:r>
            <a:r>
              <a:rPr lang="ru-RU" sz="1100" dirty="0" err="1">
                <a:latin typeface="e-Ukraine Light" pitchFamily="50" charset="-52"/>
              </a:rPr>
              <a:t>подання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звітності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внеску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загальнообов’язкове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державне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соціальне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страхування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складі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декларації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майновий</a:t>
            </a:r>
            <a:r>
              <a:rPr lang="ru-RU" sz="1100" dirty="0">
                <a:latin typeface="e-Ukraine Light" pitchFamily="50" charset="-52"/>
              </a:rPr>
              <a:t> стан і доходи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звітність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внеску</a:t>
            </a:r>
            <a:r>
              <a:rPr lang="ru-RU" sz="1100" dirty="0">
                <a:latin typeface="e-Ukraine Light" pitchFamily="50" charset="-52"/>
              </a:rPr>
              <a:t>),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подальшому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може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призводити</a:t>
            </a:r>
            <a:r>
              <a:rPr lang="ru-RU" sz="1100" dirty="0">
                <a:latin typeface="e-Ukraine Light" pitchFamily="50" charset="-52"/>
              </a:rPr>
              <a:t> до проблем </a:t>
            </a:r>
            <a:r>
              <a:rPr lang="ru-RU" sz="1100" dirty="0" err="1">
                <a:latin typeface="e-Ukraine Light" pitchFamily="50" charset="-52"/>
              </a:rPr>
              <a:t>із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зарахуванням</a:t>
            </a:r>
            <a:r>
              <a:rPr lang="ru-RU" sz="1100" dirty="0">
                <a:latin typeface="e-Ukraine Light" pitchFamily="50" charset="-52"/>
              </a:rPr>
              <a:t> страхового стажу таких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доопрацьовано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автоматизовані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контролі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приймання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звітності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внеску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Так</a:t>
            </a:r>
            <a:r>
              <a:rPr lang="ru-RU" sz="1100" dirty="0">
                <a:latin typeface="e-Ukraine Light" pitchFamily="50" charset="-52"/>
              </a:rPr>
              <a:t>, на </a:t>
            </a:r>
            <a:r>
              <a:rPr lang="ru-RU" sz="1100" dirty="0" err="1">
                <a:latin typeface="e-Ukraine Light" pitchFamily="50" charset="-52"/>
              </a:rPr>
              <a:t>етапі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обробки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звітності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внеску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забезпечено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можливість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перевірки</a:t>
            </a:r>
            <a:r>
              <a:rPr lang="ru-RU" sz="1100" dirty="0">
                <a:latin typeface="e-Ukraine Light" pitchFamily="50" charset="-52"/>
              </a:rPr>
              <a:t> номеру договору про </a:t>
            </a:r>
            <a:r>
              <a:rPr lang="ru-RU" sz="1100" dirty="0" err="1">
                <a:latin typeface="e-Ukraine Light" pitchFamily="50" charset="-52"/>
              </a:rPr>
              <a:t>добровільну</a:t>
            </a:r>
            <a:r>
              <a:rPr lang="ru-RU" sz="1100" dirty="0">
                <a:latin typeface="e-Ukraine Light" pitchFamily="50" charset="-52"/>
              </a:rPr>
              <a:t> участь у </a:t>
            </a:r>
            <a:r>
              <a:rPr lang="ru-RU" sz="1100" dirty="0" err="1">
                <a:latin typeface="e-Ukraine Light" pitchFamily="50" charset="-52"/>
              </a:rPr>
              <a:t>системі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загальнообов’язкового</a:t>
            </a:r>
            <a:r>
              <a:rPr lang="ru-RU" sz="1100" dirty="0">
                <a:latin typeface="e-Ukraine Light" pitchFamily="50" charset="-52"/>
              </a:rPr>
              <a:t> державного </a:t>
            </a:r>
            <a:r>
              <a:rPr lang="ru-RU" sz="1100" dirty="0" err="1">
                <a:latin typeface="e-Ukraine Light" pitchFamily="50" charset="-52"/>
              </a:rPr>
              <a:t>соціального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пенсійного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страхування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 – </a:t>
            </a:r>
            <a:r>
              <a:rPr lang="ru-RU" sz="1100" dirty="0" err="1">
                <a:latin typeface="e-Ukraine Light" pitchFamily="50" charset="-52"/>
              </a:rPr>
              <a:t>договір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із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даними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містяться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реєстрі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страхувальників</a:t>
            </a:r>
            <a:r>
              <a:rPr lang="ru-RU" sz="1100" dirty="0">
                <a:latin typeface="e-Ukraine Light" pitchFamily="50" charset="-52"/>
              </a:rPr>
              <a:t> Державного </a:t>
            </a:r>
            <a:r>
              <a:rPr lang="ru-RU" sz="1100" dirty="0" err="1">
                <a:latin typeface="e-Ukraine Light" pitchFamily="50" charset="-52"/>
              </a:rPr>
              <a:t>реєстру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загальнообов’язкового</a:t>
            </a:r>
            <a:r>
              <a:rPr lang="ru-RU" sz="1100" dirty="0">
                <a:latin typeface="e-Ukraine Light" pitchFamily="50" charset="-52"/>
              </a:rPr>
              <a:t> державного </a:t>
            </a:r>
            <a:r>
              <a:rPr lang="ru-RU" sz="1100" dirty="0" err="1">
                <a:latin typeface="e-Ukraine Light" pitchFamily="50" charset="-52"/>
              </a:rPr>
              <a:t>соціального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страхування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далі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– </a:t>
            </a:r>
            <a:r>
              <a:rPr lang="ru-RU" sz="1100" dirty="0" err="1">
                <a:latin typeface="e-Ukraine Light" pitchFamily="50" charset="-52"/>
              </a:rPr>
              <a:t>Державний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</a:t>
            </a:r>
            <a:r>
              <a:rPr lang="ru-RU" sz="1100" dirty="0">
                <a:latin typeface="e-Ukraine Light" pitchFamily="50" charset="-52"/>
              </a:rPr>
              <a:t>),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дає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змогу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виключити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можливість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приймання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звітності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внеску</a:t>
            </a:r>
            <a:r>
              <a:rPr lang="ru-RU" sz="1100" dirty="0">
                <a:latin typeface="e-Ukraine Light" pitchFamily="50" charset="-52"/>
              </a:rPr>
              <a:t> за номерами </a:t>
            </a:r>
            <a:r>
              <a:rPr lang="ru-RU" sz="1100" dirty="0" err="1">
                <a:latin typeface="e-Ukraine Light" pitchFamily="50" charset="-52"/>
              </a:rPr>
              <a:t>договорів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не </a:t>
            </a:r>
            <a:r>
              <a:rPr lang="ru-RU" sz="1100" dirty="0" err="1">
                <a:latin typeface="e-Ukraine Light" pitchFamily="50" charset="-52"/>
              </a:rPr>
              <a:t>обліковуються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цією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фізичною</a:t>
            </a:r>
            <a:r>
              <a:rPr lang="ru-RU" sz="1100" dirty="0" smtClean="0">
                <a:latin typeface="e-Ukraine Light" pitchFamily="50" charset="-52"/>
              </a:rPr>
              <a:t>  </a:t>
            </a:r>
            <a:br>
              <a:rPr lang="ru-RU" sz="1100" dirty="0" smtClean="0">
                <a:latin typeface="e-Ukraine Light" pitchFamily="50" charset="-52"/>
              </a:rPr>
            </a:b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особою</a:t>
            </a:r>
            <a:r>
              <a:rPr lang="ru-RU" sz="1100" dirty="0">
                <a:latin typeface="e-Ukraine Light" pitchFamily="50" charset="-52"/>
              </a:rPr>
              <a:t>, та як </a:t>
            </a:r>
            <a:r>
              <a:rPr lang="ru-RU" sz="1100" dirty="0" err="1">
                <a:latin typeface="e-Ukraine Light" pitchFamily="50" charset="-52"/>
              </a:rPr>
              <a:t>наслідок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убезпечить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фізичну</a:t>
            </a:r>
            <a:r>
              <a:rPr lang="ru-RU" sz="1100" dirty="0">
                <a:latin typeface="e-Ukraine Light" pitchFamily="50" charset="-52"/>
              </a:rPr>
              <a:t> особу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випадків</a:t>
            </a:r>
            <a:r>
              <a:rPr lang="ru-RU" sz="1100" dirty="0">
                <a:latin typeface="e-Ukraine Light" pitchFamily="50" charset="-52"/>
              </a:rPr>
              <a:t>, коли в </a:t>
            </a:r>
            <a:r>
              <a:rPr lang="ru-RU" sz="1100" dirty="0" err="1">
                <a:latin typeface="e-Ukraine Light" pitchFamily="50" charset="-52"/>
              </a:rPr>
              <a:t>реєстрі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страхувальників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реєстрі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застрахованих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 Державного </a:t>
            </a:r>
            <a:r>
              <a:rPr lang="ru-RU" sz="1100" dirty="0" err="1">
                <a:latin typeface="e-Ukraine Light" pitchFamily="50" charset="-52"/>
              </a:rPr>
              <a:t>реєстру</a:t>
            </a:r>
            <a:r>
              <a:rPr lang="ru-RU" sz="1100" dirty="0">
                <a:latin typeface="e-Ukraine Light" pitchFamily="50" charset="-52"/>
              </a:rPr>
              <a:t> за один і той </a:t>
            </a:r>
            <a:r>
              <a:rPr lang="ru-RU" sz="1100" dirty="0" err="1">
                <a:latin typeface="e-Ukraine Light" pitchFamily="50" charset="-52"/>
              </a:rPr>
              <a:t>самий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період</a:t>
            </a:r>
            <a:r>
              <a:rPr lang="ru-RU" sz="1100" dirty="0">
                <a:latin typeface="e-Ukraine Light" pitchFamily="50" charset="-52"/>
              </a:rPr>
              <a:t> буде </a:t>
            </a:r>
            <a:r>
              <a:rPr lang="ru-RU" sz="1100" dirty="0" err="1">
                <a:latin typeface="e-Ukraine Light" pitchFamily="50" charset="-52"/>
              </a:rPr>
              <a:t>міститися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різна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інформація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щодо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укладених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договорів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Враховуючи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викладене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звертаємо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увагу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необхідності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уважного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заповнення</a:t>
            </a:r>
            <a:r>
              <a:rPr lang="ru-RU" sz="1100" dirty="0">
                <a:latin typeface="e-Ukraine Light" pitchFamily="50" charset="-52"/>
              </a:rPr>
              <a:t> поля «№ договору про </a:t>
            </a:r>
            <a:r>
              <a:rPr lang="ru-RU" sz="1100" dirty="0" err="1">
                <a:latin typeface="e-Ukraine Light" pitchFamily="50" charset="-52"/>
              </a:rPr>
              <a:t>добровільну</a:t>
            </a:r>
            <a:r>
              <a:rPr lang="ru-RU" sz="1100" dirty="0">
                <a:latin typeface="e-Ukraine Light" pitchFamily="50" charset="-52"/>
              </a:rPr>
              <a:t> участь у </a:t>
            </a:r>
            <a:r>
              <a:rPr lang="ru-RU" sz="1100" dirty="0" err="1">
                <a:latin typeface="e-Ukraine Light" pitchFamily="50" charset="-52"/>
              </a:rPr>
              <a:t>системі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загальнообов’язкового</a:t>
            </a:r>
            <a:r>
              <a:rPr lang="ru-RU" sz="1100" dirty="0">
                <a:latin typeface="e-Ukraine Light" pitchFamily="50" charset="-52"/>
              </a:rPr>
              <a:t> державного </a:t>
            </a:r>
            <a:r>
              <a:rPr lang="ru-RU" sz="1100" dirty="0" err="1">
                <a:latin typeface="e-Ukraine Light" pitchFamily="50" charset="-52"/>
              </a:rPr>
              <a:t>соціального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страхування</a:t>
            </a:r>
            <a:r>
              <a:rPr lang="ru-RU" sz="1100" dirty="0">
                <a:latin typeface="e-Ukraine Light" pitchFamily="50" charset="-52"/>
              </a:rPr>
              <a:t>» в </a:t>
            </a:r>
            <a:r>
              <a:rPr lang="ru-RU" sz="1100" dirty="0" err="1">
                <a:latin typeface="e-Ukraine Light" pitchFamily="50" charset="-52"/>
              </a:rPr>
              <a:t>додатку</a:t>
            </a:r>
            <a:r>
              <a:rPr lang="ru-RU" sz="1100" dirty="0">
                <a:latin typeface="e-Ukraine Light" pitchFamily="50" charset="-52"/>
              </a:rPr>
              <a:t> ЄСВ 2 до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декларації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майновий</a:t>
            </a:r>
            <a:r>
              <a:rPr lang="ru-RU" sz="1100" dirty="0">
                <a:latin typeface="e-Ukraine Light" pitchFamily="50" charset="-52"/>
              </a:rPr>
              <a:t> стан і доходи, </a:t>
            </a:r>
            <a:r>
              <a:rPr lang="ru-RU" sz="1100" dirty="0" err="1">
                <a:latin typeface="e-Ukraine Light" pitchFamily="50" charset="-52"/>
              </a:rPr>
              <a:t>зокрема</a:t>
            </a:r>
            <a:r>
              <a:rPr lang="ru-RU" sz="1100" dirty="0">
                <a:latin typeface="e-Ukraine Light" pitchFamily="50" charset="-52"/>
              </a:rPr>
              <a:t> формат </a:t>
            </a:r>
            <a:r>
              <a:rPr lang="ru-RU" sz="1100" dirty="0" err="1">
                <a:latin typeface="e-Ukraine Light" pitchFamily="50" charset="-52"/>
              </a:rPr>
              <a:t>номерів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догорів</a:t>
            </a:r>
            <a:r>
              <a:rPr lang="ru-RU" sz="1100" dirty="0">
                <a:latin typeface="e-Ukraine Light" pitchFamily="50" charset="-52"/>
              </a:rPr>
              <a:t> станом на </a:t>
            </a:r>
            <a:r>
              <a:rPr lang="ru-RU" sz="1100" dirty="0" err="1">
                <a:latin typeface="e-Ukraine Light" pitchFamily="50" charset="-52"/>
              </a:rPr>
              <a:t>сьогоднішній</a:t>
            </a:r>
            <a:r>
              <a:rPr lang="ru-RU" sz="1100" dirty="0">
                <a:latin typeface="e-Ukraine Light" pitchFamily="50" charset="-52"/>
              </a:rPr>
              <a:t> день </a:t>
            </a:r>
            <a:r>
              <a:rPr lang="ru-RU" sz="1100" dirty="0" err="1">
                <a:latin typeface="e-Ukraine Light" pitchFamily="50" charset="-52"/>
              </a:rPr>
              <a:t>має</a:t>
            </a:r>
            <a:r>
              <a:rPr lang="ru-RU" sz="1100" dirty="0">
                <a:latin typeface="e-Ukraine Light" pitchFamily="50" charset="-52"/>
              </a:rPr>
              <a:t> бути </a:t>
            </a:r>
            <a:r>
              <a:rPr lang="ru-RU" sz="1100" dirty="0" err="1">
                <a:latin typeface="e-Ukraine Light" pitchFamily="50" charset="-52"/>
              </a:rPr>
              <a:t>наступним</a:t>
            </a:r>
            <a:r>
              <a:rPr lang="ru-RU" sz="1100" dirty="0" smtClean="0">
                <a:latin typeface="e-Ukraine Light" pitchFamily="50" charset="-52"/>
              </a:rPr>
              <a:t>: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Приклад 1 – </a:t>
            </a:r>
            <a:r>
              <a:rPr lang="en-US" sz="1100" dirty="0">
                <a:latin typeface="e-Ukraine Light" pitchFamily="50" charset="-52"/>
              </a:rPr>
              <a:t>O1926519100003</a:t>
            </a:r>
            <a:r>
              <a:rPr lang="en-US" sz="1100" dirty="0" smtClean="0">
                <a:latin typeface="e-Ukraine Light" pitchFamily="50" charset="-52"/>
              </a:rPr>
              <a:t>;</a:t>
            </a:r>
            <a:endParaRPr lang="en-US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>
                <a:latin typeface="e-Ukraine Light" pitchFamily="50" charset="-52"/>
              </a:rPr>
              <a:t>Приклад 2 – </a:t>
            </a:r>
            <a:r>
              <a:rPr lang="en-US" sz="1100" dirty="0">
                <a:latin typeface="e-Ukraine Light" pitchFamily="50" charset="-52"/>
              </a:rPr>
              <a:t>D2326519100095</a:t>
            </a:r>
            <a:r>
              <a:rPr lang="en-US" sz="1100" dirty="0" smtClean="0">
                <a:latin typeface="e-Ukraine Light" pitchFamily="50" charset="-52"/>
              </a:rPr>
              <a:t>.</a:t>
            </a:r>
            <a:endParaRPr lang="en-US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Беручи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до </a:t>
            </a:r>
            <a:r>
              <a:rPr lang="ru-RU" sz="1100" dirty="0" err="1">
                <a:latin typeface="e-Ukraine Light" pitchFamily="50" charset="-52"/>
              </a:rPr>
              <a:t>уваги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найпоширеніші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помилки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під</a:t>
            </a:r>
            <a:r>
              <a:rPr lang="ru-RU" sz="1100" dirty="0">
                <a:latin typeface="e-Ukraine Light" pitchFamily="50" charset="-52"/>
              </a:rPr>
              <a:t> час </a:t>
            </a:r>
            <a:r>
              <a:rPr lang="ru-RU" sz="1100" dirty="0" err="1">
                <a:latin typeface="e-Ukraine Light" pitchFamily="50" charset="-52"/>
              </a:rPr>
              <a:t>заповнення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звітності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внеску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фізичними</a:t>
            </a:r>
            <a:r>
              <a:rPr lang="ru-RU" sz="1100" dirty="0">
                <a:latin typeface="e-Ukraine Light" pitchFamily="50" charset="-52"/>
              </a:rPr>
              <a:t> особами,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уклали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договір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зазначаємо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першим символом </a:t>
            </a:r>
            <a:r>
              <a:rPr lang="ru-RU" sz="1100" dirty="0" err="1">
                <a:latin typeface="e-Ukraine Light" pitchFamily="50" charset="-52"/>
              </a:rPr>
              <a:t>зазначеного</a:t>
            </a:r>
            <a:r>
              <a:rPr lang="ru-RU" sz="1100" dirty="0">
                <a:latin typeface="e-Ukraine Light" pitchFamily="50" charset="-52"/>
              </a:rPr>
              <a:t> номера є </a:t>
            </a:r>
            <a:r>
              <a:rPr lang="ru-RU" sz="1100" dirty="0" err="1">
                <a:latin typeface="e-Ukraine Light" pitchFamily="50" charset="-52"/>
              </a:rPr>
              <a:t>латинська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літера</a:t>
            </a:r>
            <a:r>
              <a:rPr lang="ru-RU" sz="1100" dirty="0">
                <a:latin typeface="e-Ukraine Light" pitchFamily="50" charset="-52"/>
              </a:rPr>
              <a:t> «</a:t>
            </a:r>
            <a:r>
              <a:rPr lang="en-US" sz="1100" dirty="0">
                <a:latin typeface="e-Ukraine Light" pitchFamily="50" charset="-52"/>
              </a:rPr>
              <a:t>O»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«</a:t>
            </a:r>
            <a:r>
              <a:rPr lang="en-US" sz="1100" dirty="0">
                <a:latin typeface="e-Ukraine Light" pitchFamily="50" charset="-52"/>
              </a:rPr>
              <a:t>D». </a:t>
            </a: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1455</TotalTime>
  <Words>157</Words>
  <Application>Microsoft Office PowerPoint</Application>
  <PresentationFormat>Лист A4 (210x297 мм)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188</cp:revision>
  <dcterms:created xsi:type="dcterms:W3CDTF">2021-05-27T05:23:05Z</dcterms:created>
  <dcterms:modified xsi:type="dcterms:W3CDTF">2024-01-24T13:59:18Z</dcterms:modified>
</cp:coreProperties>
</file>