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97801"/>
            <a:ext cx="3600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>
                <a:latin typeface="e-Ukraine Light" pitchFamily="50" charset="-52"/>
              </a:rPr>
              <a:t>Деклараційна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кампанія</a:t>
            </a:r>
            <a:r>
              <a:rPr lang="ru-RU" b="1" dirty="0" smtClean="0">
                <a:latin typeface="e-Ukraine Light" pitchFamily="50" charset="-52"/>
              </a:rPr>
              <a:t>: </a:t>
            </a:r>
            <a:r>
              <a:rPr lang="ru-RU" b="1" dirty="0" err="1" smtClean="0">
                <a:latin typeface="e-Ukraine Light" pitchFamily="50" charset="-52"/>
              </a:rPr>
              <a:t>Нововведення</a:t>
            </a:r>
            <a:r>
              <a:rPr lang="ru-RU" b="1" dirty="0" smtClean="0">
                <a:latin typeface="e-Ukraine Light" pitchFamily="50" charset="-52"/>
              </a:rPr>
              <a:t>, </a:t>
            </a:r>
            <a:r>
              <a:rPr lang="ru-RU" b="1" dirty="0" err="1" smtClean="0">
                <a:latin typeface="e-Ukraine Light" pitchFamily="50" charset="-52"/>
              </a:rPr>
              <a:t>які</a:t>
            </a:r>
            <a:r>
              <a:rPr lang="ru-RU" b="1" dirty="0" smtClean="0">
                <a:latin typeface="e-Ukraine Light" pitchFamily="50" charset="-52"/>
              </a:rPr>
              <a:t> набрали </a:t>
            </a:r>
            <a:r>
              <a:rPr lang="ru-RU" b="1" dirty="0" err="1" smtClean="0">
                <a:latin typeface="e-Ukraine Light" pitchFamily="50" charset="-52"/>
              </a:rPr>
              <a:t>чинності</a:t>
            </a:r>
            <a:r>
              <a:rPr lang="ru-RU" b="1" dirty="0" smtClean="0">
                <a:latin typeface="e-Ukraine Light" pitchFamily="50" charset="-52"/>
              </a:rPr>
              <a:t> у 2024 </a:t>
            </a:r>
            <a:r>
              <a:rPr lang="ru-RU" b="1" dirty="0" err="1" smtClean="0">
                <a:latin typeface="e-Ukraine Light" pitchFamily="50" charset="-52"/>
              </a:rPr>
              <a:t>році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147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050" dirty="0">
                <a:latin typeface="e-Ukraine Light" pitchFamily="50" charset="-52"/>
              </a:rPr>
              <a:t> Гол</a:t>
            </a:r>
            <a:r>
              <a:rPr lang="ru-RU" sz="1200" dirty="0">
                <a:latin typeface="e-Ukraine Light" pitchFamily="50" charset="-52"/>
              </a:rPr>
              <a:t>овне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звертає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увагу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з 01.01.2024 </a:t>
            </a:r>
            <a:r>
              <a:rPr lang="ru-RU" sz="1200" dirty="0" err="1">
                <a:latin typeface="e-Ukraine Light" pitchFamily="50" charset="-52"/>
              </a:rPr>
              <a:t>діє</a:t>
            </a:r>
            <a:r>
              <a:rPr lang="ru-RU" sz="1200" dirty="0">
                <a:latin typeface="e-Ukraine Light" pitchFamily="50" charset="-52"/>
              </a:rPr>
              <a:t> нова форма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 та </a:t>
            </a:r>
            <a:r>
              <a:rPr lang="ru-RU" sz="1200" dirty="0" err="1">
                <a:latin typeface="e-Ukraine Light" pitchFamily="50" charset="-52"/>
              </a:rPr>
              <a:t>інструкція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оновлена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редакція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затверджена</a:t>
            </a:r>
            <a:r>
              <a:rPr lang="ru-RU" sz="1200" dirty="0">
                <a:latin typeface="e-Ukraine Light" pitchFamily="50" charset="-52"/>
              </a:rPr>
              <a:t> наказом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28 </a:t>
            </a:r>
            <a:r>
              <a:rPr lang="ru-RU" sz="1200" dirty="0" err="1">
                <a:latin typeface="e-Ukraine Light" pitchFamily="50" charset="-52"/>
              </a:rPr>
              <a:t>серпня</a:t>
            </a:r>
            <a:r>
              <a:rPr lang="ru-RU" sz="1200" dirty="0">
                <a:latin typeface="e-Ukraine Light" pitchFamily="50" charset="-52"/>
              </a:rPr>
              <a:t> 2023 року № 467 «Про </a:t>
            </a:r>
            <a:r>
              <a:rPr lang="ru-RU" sz="1200" dirty="0" err="1">
                <a:latin typeface="e-Ukraine Light" pitchFamily="50" charset="-52"/>
              </a:rPr>
              <a:t>затвердження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 та </a:t>
            </a:r>
            <a:r>
              <a:rPr lang="ru-RU" sz="1200" dirty="0" err="1">
                <a:latin typeface="e-Ukraine Light" pitchFamily="50" charset="-52"/>
              </a:rPr>
              <a:t>Інструкції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доходи», </a:t>
            </a:r>
            <a:r>
              <a:rPr lang="ru-RU" sz="1200" dirty="0" err="1">
                <a:latin typeface="e-Ukraine Light" pitchFamily="50" charset="-52"/>
              </a:rPr>
              <a:t>зареєстрованого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Міністерстві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юстиції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18 </a:t>
            </a:r>
            <a:r>
              <a:rPr lang="ru-RU" sz="1200" dirty="0" err="1">
                <a:latin typeface="e-Ukraine Light" pitchFamily="50" charset="-52"/>
              </a:rPr>
              <a:t>жовтня</a:t>
            </a:r>
            <a:r>
              <a:rPr lang="ru-RU" sz="1200" dirty="0">
                <a:latin typeface="e-Ukraine Light" pitchFamily="50" charset="-52"/>
              </a:rPr>
              <a:t> 2023 року за № 1817/40873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Нагадуємо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 </a:t>
            </a:r>
            <a:r>
              <a:rPr lang="ru-RU" sz="1200" dirty="0" err="1">
                <a:latin typeface="e-Ukraine Light" pitchFamily="50" charset="-52"/>
              </a:rPr>
              <a:t>подається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наступний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термін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фізичними</a:t>
            </a:r>
            <a:r>
              <a:rPr lang="ru-RU" sz="1200" dirty="0">
                <a:latin typeface="e-Ukraine Light" pitchFamily="50" charset="-52"/>
              </a:rPr>
              <a:t> особами – </a:t>
            </a:r>
            <a:r>
              <a:rPr lang="ru-RU" sz="1200" dirty="0" err="1">
                <a:latin typeface="e-Ukraine Light" pitchFamily="50" charset="-52"/>
              </a:rPr>
              <a:t>підприємцями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обрали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спрощену</a:t>
            </a:r>
            <a:r>
              <a:rPr lang="ru-RU" sz="1200" dirty="0">
                <a:latin typeface="e-Ukraine Light" pitchFamily="50" charset="-52"/>
              </a:rPr>
              <a:t> систему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) та </a:t>
            </a:r>
            <a:r>
              <a:rPr lang="ru-RU" sz="1200" dirty="0" err="1">
                <a:latin typeface="e-Ukraine Light" pitchFamily="50" charset="-52"/>
              </a:rPr>
              <a:t>фізичними</a:t>
            </a:r>
            <a:r>
              <a:rPr lang="ru-RU" sz="1200" dirty="0">
                <a:latin typeface="e-Ukraine Light" pitchFamily="50" charset="-52"/>
              </a:rPr>
              <a:t> особами,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незалежну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професійну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діяльність</a:t>
            </a:r>
            <a:r>
              <a:rPr lang="ru-RU" sz="1200" dirty="0">
                <a:latin typeface="e-Ukraine Light" pitchFamily="50" charset="-52"/>
              </a:rPr>
              <a:t>, – до 01 </a:t>
            </a:r>
            <a:r>
              <a:rPr lang="ru-RU" sz="1200" dirty="0" err="1">
                <a:latin typeface="e-Ukraine Light" pitchFamily="50" charset="-52"/>
              </a:rPr>
              <a:t>травня</a:t>
            </a:r>
            <a:r>
              <a:rPr lang="ru-RU" sz="1200" dirty="0">
                <a:latin typeface="e-Ukraine Light" pitchFamily="50" charset="-52"/>
              </a:rPr>
              <a:t> року, </a:t>
            </a:r>
            <a:r>
              <a:rPr lang="ru-RU" sz="1200" dirty="0" err="1">
                <a:latin typeface="e-Ukraine Light" pitchFamily="50" charset="-52"/>
              </a:rPr>
              <a:t>наступного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звітним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громадянами</a:t>
            </a:r>
            <a:r>
              <a:rPr lang="ru-RU" sz="1200" dirty="0">
                <a:latin typeface="e-Ukraine Light" pitchFamily="50" charset="-52"/>
              </a:rPr>
              <a:t>, у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виникає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обов’язок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– до 01 </a:t>
            </a:r>
            <a:r>
              <a:rPr lang="ru-RU" sz="1200" dirty="0" err="1">
                <a:latin typeface="e-Ukraine Light" pitchFamily="50" charset="-52"/>
              </a:rPr>
              <a:t>травня</a:t>
            </a:r>
            <a:r>
              <a:rPr lang="ru-RU" sz="1200" dirty="0">
                <a:latin typeface="e-Ukraine Light" pitchFamily="50" charset="-52"/>
              </a:rPr>
              <a:t> року, </a:t>
            </a:r>
            <a:r>
              <a:rPr lang="ru-RU" sz="1200" dirty="0" err="1">
                <a:latin typeface="e-Ukraine Light" pitchFamily="50" charset="-52"/>
              </a:rPr>
              <a:t>наступного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звітним</a:t>
            </a:r>
            <a:r>
              <a:rPr lang="ru-RU" sz="1200" dirty="0">
                <a:latin typeface="e-Ukraine Light" pitchFamily="50" charset="-52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 </a:t>
            </a: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Звертаємо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увагу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останній</a:t>
            </a:r>
            <a:r>
              <a:rPr lang="ru-RU" sz="1200" dirty="0">
                <a:latin typeface="e-Ukraine Light" pitchFamily="50" charset="-52"/>
              </a:rPr>
              <a:t> день строку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припадає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вихідний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святковий</a:t>
            </a:r>
            <a:r>
              <a:rPr lang="ru-RU" sz="1200" dirty="0">
                <a:latin typeface="e-Ukraine Light" pitchFamily="50" charset="-52"/>
              </a:rPr>
              <a:t> день, то </a:t>
            </a:r>
            <a:r>
              <a:rPr lang="ru-RU" sz="1200" dirty="0" err="1">
                <a:latin typeface="e-Ukraine Light" pitchFamily="50" charset="-52"/>
              </a:rPr>
              <a:t>останнім</a:t>
            </a:r>
            <a:r>
              <a:rPr lang="ru-RU" sz="1200" dirty="0">
                <a:latin typeface="e-Ukraine Light" pitchFamily="50" charset="-52"/>
              </a:rPr>
              <a:t> днем строку </a:t>
            </a:r>
            <a:r>
              <a:rPr lang="ru-RU" sz="1200" dirty="0" err="1">
                <a:latin typeface="e-Ukraine Light" pitchFamily="50" charset="-52"/>
              </a:rPr>
              <a:t>вважається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операційний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банківський</a:t>
            </a:r>
            <a:r>
              <a:rPr lang="ru-RU" sz="1200" dirty="0">
                <a:latin typeface="e-Ukraine Light" pitchFamily="50" charset="-52"/>
              </a:rPr>
              <a:t>) день,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настає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вихідним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святковим</a:t>
            </a:r>
            <a:r>
              <a:rPr lang="ru-RU" sz="1200" dirty="0">
                <a:latin typeface="e-Ukraine Light" pitchFamily="50" charset="-52"/>
              </a:rPr>
              <a:t> днем </a:t>
            </a:r>
            <a:r>
              <a:rPr lang="en-US" sz="1200" dirty="0" smtClean="0">
                <a:latin typeface="e-Ukraine Light" pitchFamily="50" charset="-52"/>
              </a:rPr>
              <a:t/>
            </a:r>
            <a:br>
              <a:rPr lang="en-US" sz="1200" dirty="0" smtClean="0">
                <a:latin typeface="e-Ukraine Light" pitchFamily="50" charset="-52"/>
              </a:rPr>
            </a:br>
            <a:r>
              <a:rPr lang="ru-RU" sz="1200" dirty="0" smtClean="0">
                <a:latin typeface="e-Ukraine Light" pitchFamily="50" charset="-52"/>
              </a:rPr>
              <a:t>(</a:t>
            </a:r>
            <a:r>
              <a:rPr lang="ru-RU" sz="1200" dirty="0">
                <a:latin typeface="e-Ukraine Light" pitchFamily="50" charset="-52"/>
              </a:rPr>
              <a:t>п. 49.20 ст. 49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Важливо</a:t>
            </a:r>
            <a:r>
              <a:rPr lang="ru-RU" sz="1200" dirty="0">
                <a:latin typeface="e-Ukraine Light" pitchFamily="50" charset="-52"/>
              </a:rPr>
              <a:t>! За </a:t>
            </a:r>
            <a:r>
              <a:rPr lang="ru-RU" sz="1200" dirty="0" err="1">
                <a:latin typeface="e-Ukraine Light" pitchFamily="50" charset="-52"/>
              </a:rPr>
              <a:t>умови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відсутні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підтверджуючі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отриманого</a:t>
            </a:r>
            <a:r>
              <a:rPr lang="ru-RU" sz="1200" dirty="0">
                <a:latin typeface="e-Ukraine Light" pitchFamily="50" charset="-52"/>
              </a:rPr>
              <a:t> ним доходу з </a:t>
            </a:r>
            <a:r>
              <a:rPr lang="ru-RU" sz="1200" dirty="0" err="1">
                <a:latin typeface="e-Ukraine Light" pitchFamily="50" charset="-52"/>
              </a:rPr>
              <a:t>іноземних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джерел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сплаченого</a:t>
            </a:r>
            <a:r>
              <a:rPr lang="ru-RU" sz="1200" dirty="0">
                <a:latin typeface="e-Ukraine Light" pitchFamily="50" charset="-52"/>
              </a:rPr>
              <a:t> ним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іноземній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юрисдикції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оформлені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зі</a:t>
            </a:r>
            <a:r>
              <a:rPr lang="ru-RU" sz="1200" dirty="0">
                <a:latin typeface="e-Ukraine Light" pitchFamily="50" charset="-52"/>
              </a:rPr>
              <a:t> ст. 13 Кодексу, то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п. п. 170.11.2 п. 170.11 ст. 170 Кодексу </a:t>
            </a:r>
            <a:r>
              <a:rPr lang="ru-RU" sz="1200" dirty="0" err="1">
                <a:latin typeface="e-Ukraine Light" pitchFamily="50" charset="-52"/>
              </a:rPr>
              <a:t>такий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зобов’язаний</a:t>
            </a:r>
            <a:r>
              <a:rPr lang="ru-RU" sz="1200" dirty="0">
                <a:latin typeface="e-Ukraine Light" pitchFamily="50" charset="-52"/>
              </a:rPr>
              <a:t> подати до </a:t>
            </a:r>
            <a:r>
              <a:rPr lang="ru-RU" sz="1200" dirty="0" err="1">
                <a:latin typeface="e-Ukraine Light" pitchFamily="50" charset="-52"/>
              </a:rPr>
              <a:t>контролюючого</a:t>
            </a:r>
            <a:r>
              <a:rPr lang="ru-RU" sz="1200" dirty="0">
                <a:latin typeface="e-Ukraine Light" pitchFamily="50" charset="-52"/>
              </a:rPr>
              <a:t> органу за </a:t>
            </a:r>
            <a:r>
              <a:rPr lang="ru-RU" sz="1200" dirty="0" err="1">
                <a:latin typeface="e-Ukraine Light" pitchFamily="50" charset="-52"/>
              </a:rPr>
              <a:t>своєю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адресою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заяву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перенесення</a:t>
            </a:r>
            <a:r>
              <a:rPr lang="ru-RU" sz="1200" dirty="0">
                <a:latin typeface="e-Ukraine Light" pitchFamily="50" charset="-52"/>
              </a:rPr>
              <a:t> строку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 до 31 </a:t>
            </a:r>
            <a:r>
              <a:rPr lang="ru-RU" sz="1200" dirty="0" err="1">
                <a:latin typeface="e-Ukraine Light" pitchFamily="50" charset="-52"/>
              </a:rPr>
              <a:t>грудня</a:t>
            </a:r>
            <a:r>
              <a:rPr lang="ru-RU" sz="1200" dirty="0">
                <a:latin typeface="e-Ukraine Light" pitchFamily="50" charset="-52"/>
              </a:rPr>
              <a:t> року, </a:t>
            </a:r>
            <a:r>
              <a:rPr lang="ru-RU" sz="1200" dirty="0" err="1">
                <a:latin typeface="e-Ukraine Light" pitchFamily="50" charset="-52"/>
              </a:rPr>
              <a:t>наступного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звітним</a:t>
            </a:r>
            <a:r>
              <a:rPr lang="ru-RU" sz="1200" dirty="0">
                <a:latin typeface="e-Ukraine Light" pitchFamily="50" charset="-5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</TotalTime>
  <Words>114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189</cp:revision>
  <dcterms:created xsi:type="dcterms:W3CDTF">2021-05-27T05:23:05Z</dcterms:created>
  <dcterms:modified xsi:type="dcterms:W3CDTF">2024-01-30T06:32:57Z</dcterms:modified>
</cp:coreProperties>
</file>