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470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874580"/>
            <a:ext cx="3600000" cy="224676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err="1">
                <a:latin typeface="e-Ukraine Light" pitchFamily="50" charset="-52"/>
              </a:rPr>
              <a:t>Чи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включаються</a:t>
            </a:r>
            <a:r>
              <a:rPr lang="ru-RU" sz="1400" b="1" dirty="0">
                <a:latin typeface="e-Ukraine Light" pitchFamily="50" charset="-52"/>
              </a:rPr>
              <a:t> до складу </a:t>
            </a:r>
            <a:r>
              <a:rPr lang="ru-RU" sz="1400" b="1" dirty="0" err="1">
                <a:latin typeface="e-Ukraine Light" pitchFamily="50" charset="-52"/>
              </a:rPr>
              <a:t>податкової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знижки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платника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податків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суми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коштів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або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вартість</a:t>
            </a:r>
            <a:r>
              <a:rPr lang="ru-RU" sz="1400" b="1" dirty="0">
                <a:latin typeface="e-Ukraine Light" pitchFamily="50" charset="-52"/>
              </a:rPr>
              <a:t> майна, </a:t>
            </a:r>
            <a:r>
              <a:rPr lang="ru-RU" sz="1400" b="1" dirty="0" err="1">
                <a:latin typeface="e-Ukraine Light" pitchFamily="50" charset="-52"/>
              </a:rPr>
              <a:t>перерахованих</a:t>
            </a:r>
            <a:r>
              <a:rPr lang="ru-RU" sz="1400" b="1" dirty="0">
                <a:latin typeface="e-Ukraine Light" pitchFamily="50" charset="-52"/>
              </a:rPr>
              <a:t> (</a:t>
            </a:r>
            <a:r>
              <a:rPr lang="ru-RU" sz="1400" b="1" dirty="0" err="1">
                <a:latin typeface="e-Ukraine Light" pitchFamily="50" charset="-52"/>
              </a:rPr>
              <a:t>переданих</a:t>
            </a:r>
            <a:r>
              <a:rPr lang="ru-RU" sz="1400" b="1" dirty="0">
                <a:latin typeface="e-Ukraine Light" pitchFamily="50" charset="-52"/>
              </a:rPr>
              <a:t>) </a:t>
            </a:r>
            <a:r>
              <a:rPr lang="ru-RU" sz="1400" b="1" dirty="0" err="1">
                <a:latin typeface="e-Ukraine Light" pitchFamily="50" charset="-52"/>
              </a:rPr>
              <a:t>платником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податку</a:t>
            </a:r>
            <a:r>
              <a:rPr lang="ru-RU" sz="1400" b="1" dirty="0">
                <a:latin typeface="e-Ukraine Light" pitchFamily="50" charset="-52"/>
              </a:rPr>
              <a:t> у </a:t>
            </a:r>
            <a:r>
              <a:rPr lang="ru-RU" sz="1400" b="1" dirty="0" err="1">
                <a:latin typeface="e-Ukraine Light" pitchFamily="50" charset="-52"/>
              </a:rPr>
              <a:t>вигляді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пожертвувань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або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благодійних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внесків</a:t>
            </a:r>
            <a:r>
              <a:rPr lang="ru-RU" sz="1400" b="1" dirty="0">
                <a:latin typeface="e-Ukraine Light" pitchFamily="50" charset="-52"/>
              </a:rPr>
              <a:t> у </a:t>
            </a:r>
            <a:r>
              <a:rPr lang="ru-RU" sz="1400" b="1" dirty="0" err="1">
                <a:latin typeface="e-Ukraine Light" pitchFamily="50" charset="-52"/>
              </a:rPr>
              <a:t>період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воєнного</a:t>
            </a:r>
            <a:r>
              <a:rPr lang="ru-RU" sz="1400" b="1" dirty="0">
                <a:latin typeface="e-Ukraine Light" pitchFamily="50" charset="-52"/>
              </a:rPr>
              <a:t> стану </a:t>
            </a:r>
            <a:r>
              <a:rPr lang="ru-RU" sz="1400" b="1" dirty="0" err="1">
                <a:latin typeface="e-Ukraine Light" pitchFamily="50" charset="-52"/>
              </a:rPr>
              <a:t>неприбутковим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організаціям</a:t>
            </a:r>
            <a:r>
              <a:rPr lang="ru-RU" sz="1400" b="1" dirty="0">
                <a:latin typeface="e-Ukraine Light" pitchFamily="50" charset="-52"/>
              </a:rPr>
              <a:t>?</a:t>
            </a: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Січень 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2024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195581"/>
            <a:ext cx="4610098" cy="6440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1100" dirty="0">
                <a:latin typeface="e-Ukraine Light" pitchFamily="50" charset="-52"/>
              </a:rPr>
              <a:t>	</a:t>
            </a:r>
            <a:r>
              <a:rPr lang="ru-RU" sz="1100" dirty="0">
                <a:latin typeface="e-Ukraine Light" pitchFamily="50" charset="-52"/>
              </a:rPr>
              <a:t>  Головне  </a:t>
            </a:r>
            <a:r>
              <a:rPr lang="ru-RU" sz="1100" dirty="0" err="1">
                <a:latin typeface="e-Ukraine Light" pitchFamily="50" charset="-52"/>
              </a:rPr>
              <a:t>управління</a:t>
            </a:r>
            <a:r>
              <a:rPr lang="ru-RU" sz="1100" dirty="0">
                <a:latin typeface="e-Ukraine Light" pitchFamily="50" charset="-52"/>
              </a:rPr>
              <a:t>  ДПС  у  м. </a:t>
            </a:r>
            <a:r>
              <a:rPr lang="ru-RU" sz="1100" dirty="0" err="1">
                <a:latin typeface="e-Ukraine Light" pitchFamily="50" charset="-52"/>
              </a:rPr>
              <a:t>Києві</a:t>
            </a:r>
            <a:r>
              <a:rPr lang="ru-RU" sz="1100" dirty="0">
                <a:latin typeface="e-Ukraine Light" pitchFamily="50" charset="-52"/>
              </a:rPr>
              <a:t>  </a:t>
            </a:r>
            <a:r>
              <a:rPr lang="ru-RU" sz="1100" dirty="0" err="1">
                <a:latin typeface="e-Ukraine Light" pitchFamily="50" charset="-52"/>
              </a:rPr>
              <a:t>повідомляє</a:t>
            </a:r>
            <a:r>
              <a:rPr lang="ru-RU" sz="1100" dirty="0">
                <a:latin typeface="e-Ukraine Light" pitchFamily="50" charset="-52"/>
              </a:rPr>
              <a:t>, 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 </a:t>
            </a:r>
            <a:r>
              <a:rPr lang="ru-RU" sz="1100" dirty="0" err="1">
                <a:latin typeface="e-Ukraine Light" pitchFamily="50" charset="-52"/>
              </a:rPr>
              <a:t>відповідно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14.1.170 п. 14.1 ст. 14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кодексу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далі</a:t>
            </a:r>
            <a:r>
              <a:rPr lang="ru-RU" sz="1100" dirty="0">
                <a:latin typeface="e-Ukraine Light" pitchFamily="50" charset="-52"/>
              </a:rPr>
              <a:t> – ПКУ) </a:t>
            </a:r>
            <a:r>
              <a:rPr lang="ru-RU" sz="1100" dirty="0" err="1">
                <a:latin typeface="e-Ukraine Light" pitchFamily="50" charset="-52"/>
              </a:rPr>
              <a:t>податкова</a:t>
            </a:r>
            <a:r>
              <a:rPr lang="ru-RU" sz="1100" dirty="0">
                <a:latin typeface="e-Ukraine Light" pitchFamily="50" charset="-52"/>
              </a:rPr>
              <a:t>   </a:t>
            </a:r>
            <a:r>
              <a:rPr lang="ru-RU" sz="1100" dirty="0" err="1">
                <a:latin typeface="e-Ukraine Light" pitchFamily="50" charset="-52"/>
              </a:rPr>
              <a:t>знижка</a:t>
            </a:r>
            <a:r>
              <a:rPr lang="ru-RU" sz="1100" dirty="0">
                <a:latin typeface="e-Ukraine Light" pitchFamily="50" charset="-52"/>
              </a:rPr>
              <a:t>   для   </a:t>
            </a:r>
            <a:r>
              <a:rPr lang="ru-RU" sz="1100" dirty="0" err="1">
                <a:latin typeface="e-Ukraine Light" pitchFamily="50" charset="-52"/>
              </a:rPr>
              <a:t>фізичних</a:t>
            </a:r>
            <a:r>
              <a:rPr lang="ru-RU" sz="1100" dirty="0">
                <a:latin typeface="e-Ukraine Light" pitchFamily="50" charset="-52"/>
              </a:rPr>
              <a:t>   </a:t>
            </a:r>
            <a:r>
              <a:rPr lang="ru-RU" sz="1100" dirty="0" err="1">
                <a:latin typeface="e-Ukraine Light" pitchFamily="50" charset="-52"/>
              </a:rPr>
              <a:t>осіб</a:t>
            </a:r>
            <a:r>
              <a:rPr lang="ru-RU" sz="1100" dirty="0">
                <a:latin typeface="e-Ukraine Light" pitchFamily="50" charset="-52"/>
              </a:rPr>
              <a:t>, 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 не  є  </a:t>
            </a:r>
            <a:r>
              <a:rPr lang="ru-RU" sz="1100" dirty="0" err="1">
                <a:latin typeface="e-Ukraine Light" pitchFamily="50" charset="-52"/>
              </a:rPr>
              <a:t>суб’єктами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господарювання</a:t>
            </a:r>
            <a:r>
              <a:rPr lang="ru-RU" sz="1100" dirty="0">
                <a:latin typeface="e-Ukraine Light" pitchFamily="50" charset="-52"/>
              </a:rPr>
              <a:t>, – документально </a:t>
            </a:r>
            <a:r>
              <a:rPr lang="ru-RU" sz="1100" dirty="0" err="1">
                <a:latin typeface="e-Ukraine Light" pitchFamily="50" charset="-52"/>
              </a:rPr>
              <a:t>підтверджена</a:t>
            </a:r>
            <a:r>
              <a:rPr lang="ru-RU" sz="1100" dirty="0">
                <a:latin typeface="e-Ukraine Light" pitchFamily="50" charset="-52"/>
              </a:rPr>
              <a:t> сума (</a:t>
            </a:r>
            <a:r>
              <a:rPr lang="ru-RU" sz="1100" dirty="0" err="1">
                <a:latin typeface="e-Ukraine Light" pitchFamily="50" charset="-52"/>
              </a:rPr>
              <a:t>вартість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витрат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– резидента у </a:t>
            </a:r>
            <a:r>
              <a:rPr lang="ru-RU" sz="1100" dirty="0" err="1">
                <a:latin typeface="e-Ukraine Light" pitchFamily="50" charset="-52"/>
              </a:rPr>
              <a:t>зв’язку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придбанням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товарів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робіт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) у </a:t>
            </a:r>
            <a:r>
              <a:rPr lang="ru-RU" sz="1100" dirty="0" err="1">
                <a:latin typeface="e-Ukraine Light" pitchFamily="50" charset="-52"/>
              </a:rPr>
              <a:t>резидентів</a:t>
            </a:r>
            <a:r>
              <a:rPr lang="ru-RU" sz="1100" dirty="0">
                <a:latin typeface="e-Ukraine Light" pitchFamily="50" charset="-52"/>
              </a:rPr>
              <a:t> – </a:t>
            </a:r>
            <a:r>
              <a:rPr lang="ru-RU" sz="1100" dirty="0" err="1">
                <a:latin typeface="e-Ukraine Light" pitchFamily="50" charset="-52"/>
              </a:rPr>
              <a:t>фізичних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юридичних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осіб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протягом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звітного</a:t>
            </a:r>
            <a:r>
              <a:rPr lang="ru-RU" sz="1100" dirty="0">
                <a:latin typeface="e-Ukraine Light" pitchFamily="50" charset="-52"/>
              </a:rPr>
              <a:t> року, на яку </a:t>
            </a:r>
            <a:r>
              <a:rPr lang="ru-RU" sz="1100" dirty="0" err="1">
                <a:latin typeface="e-Ukraine Light" pitchFamily="50" charset="-52"/>
              </a:rPr>
              <a:t>дозволяється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зменшення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його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загального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річного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оподатковуваного</a:t>
            </a:r>
            <a:r>
              <a:rPr lang="ru-RU" sz="1100" dirty="0">
                <a:latin typeface="e-Ukraine Light" pitchFamily="50" charset="-52"/>
              </a:rPr>
              <a:t> доходу, </a:t>
            </a:r>
            <a:r>
              <a:rPr lang="ru-RU" sz="1100" dirty="0" err="1">
                <a:latin typeface="e-Ukraine Light" pitchFamily="50" charset="-52"/>
              </a:rPr>
              <a:t>одержаного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наслідками</a:t>
            </a:r>
            <a:r>
              <a:rPr lang="ru-RU" sz="1100" dirty="0">
                <a:latin typeface="e-Ukraine Light" pitchFamily="50" charset="-52"/>
              </a:rPr>
              <a:t> такого </a:t>
            </a:r>
            <a:r>
              <a:rPr lang="ru-RU" sz="1100" dirty="0" err="1">
                <a:latin typeface="e-Ukraine Light" pitchFamily="50" charset="-52"/>
              </a:rPr>
              <a:t>звітного</a:t>
            </a:r>
            <a:r>
              <a:rPr lang="ru-RU" sz="1100" dirty="0">
                <a:latin typeface="e-Ukraine Light" pitchFamily="50" charset="-52"/>
              </a:rPr>
              <a:t> року у </a:t>
            </a:r>
            <a:r>
              <a:rPr lang="ru-RU" sz="1100" dirty="0" err="1">
                <a:latin typeface="e-Ukraine Light" pitchFamily="50" charset="-52"/>
              </a:rPr>
              <a:t>вигляді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заробітної</a:t>
            </a:r>
            <a:r>
              <a:rPr lang="ru-RU" sz="1100" dirty="0">
                <a:latin typeface="e-Ukraine Light" pitchFamily="50" charset="-52"/>
              </a:rPr>
              <a:t> плати та/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вигляді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дивідендів</a:t>
            </a:r>
            <a:r>
              <a:rPr lang="ru-RU" sz="1100" dirty="0">
                <a:latin typeface="e-Ukraine Light" pitchFamily="50" charset="-52"/>
              </a:rPr>
              <a:t>, у </a:t>
            </a:r>
            <a:r>
              <a:rPr lang="ru-RU" sz="1100" dirty="0" err="1">
                <a:latin typeface="e-Ukraine Light" pitchFamily="50" charset="-52"/>
              </a:rPr>
              <a:t>випадках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визначених</a:t>
            </a:r>
            <a:r>
              <a:rPr lang="ru-RU" sz="1100" dirty="0">
                <a:latin typeface="e-Ukraine Light" pitchFamily="50" charset="-52"/>
              </a:rPr>
              <a:t> ПКУ. </a:t>
            </a: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До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включаються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фактично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здійснені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протягом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звітного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року </a:t>
            </a:r>
            <a:r>
              <a:rPr lang="ru-RU" sz="1100" dirty="0" err="1">
                <a:latin typeface="e-Ukraine Light" pitchFamily="50" charset="-52"/>
              </a:rPr>
              <a:t>платником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витрати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підтверджені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відповідними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платіжними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розрахунковими</a:t>
            </a:r>
            <a:r>
              <a:rPr lang="ru-RU" sz="1100" dirty="0">
                <a:latin typeface="e-Ukraine Light" pitchFamily="50" charset="-52"/>
              </a:rPr>
              <a:t> документами, </a:t>
            </a:r>
            <a:r>
              <a:rPr lang="ru-RU" sz="1100" dirty="0" err="1">
                <a:latin typeface="e-Ukraine Light" pitchFamily="50" charset="-52"/>
              </a:rPr>
              <a:t>зокрема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квитанціями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фіскальними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товарними</a:t>
            </a:r>
            <a:r>
              <a:rPr lang="ru-RU" sz="1100" dirty="0">
                <a:latin typeface="e-Ukraine Light" pitchFamily="50" charset="-52"/>
              </a:rPr>
              <a:t> чеками, </a:t>
            </a:r>
            <a:r>
              <a:rPr lang="ru-RU" sz="1100" dirty="0" err="1">
                <a:latin typeface="e-Ukraine Light" pitchFamily="50" charset="-52"/>
              </a:rPr>
              <a:t>прибутковими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касовими</a:t>
            </a:r>
            <a:r>
              <a:rPr lang="ru-RU" sz="1100" dirty="0">
                <a:latin typeface="e-Ukraine Light" pitchFamily="50" charset="-52"/>
              </a:rPr>
              <a:t> ордерами,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ідентифікують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продавця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товарів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робіт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) і особу, яка </a:t>
            </a:r>
            <a:r>
              <a:rPr lang="ru-RU" sz="1100" dirty="0" err="1">
                <a:latin typeface="e-Ukraine Light" pitchFamily="50" charset="-52"/>
              </a:rPr>
              <a:t>звертається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податковою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знижкою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їх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покупця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отримувача</a:t>
            </a:r>
            <a:r>
              <a:rPr lang="ru-RU" sz="1100" dirty="0">
                <a:latin typeface="e-Ukraine Light" pitchFamily="50" charset="-52"/>
              </a:rPr>
              <a:t>), а </a:t>
            </a:r>
            <a:r>
              <a:rPr lang="ru-RU" sz="1100" dirty="0" err="1">
                <a:latin typeface="e-Ukraine Light" pitchFamily="50" charset="-52"/>
              </a:rPr>
              <a:t>також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копіями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договорів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їх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наявності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яких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обов’язково</a:t>
            </a:r>
            <a:r>
              <a:rPr lang="ru-RU" sz="1100" dirty="0">
                <a:latin typeface="e-Ukraine Light" pitchFamily="50" charset="-52"/>
              </a:rPr>
              <a:t> повинно бути </a:t>
            </a:r>
            <a:r>
              <a:rPr lang="ru-RU" sz="1100" dirty="0" err="1">
                <a:latin typeface="e-Ukraine Light" pitchFamily="50" charset="-52"/>
              </a:rPr>
              <a:t>відображено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вартість</a:t>
            </a:r>
            <a:r>
              <a:rPr lang="ru-RU" sz="1100" dirty="0">
                <a:latin typeface="e-Ukraine Light" pitchFamily="50" charset="-52"/>
              </a:rPr>
              <a:t> таких </a:t>
            </a:r>
            <a:r>
              <a:rPr lang="ru-RU" sz="1100" dirty="0" err="1">
                <a:latin typeface="e-Ukraine Light" pitchFamily="50" charset="-52"/>
              </a:rPr>
              <a:t>товарів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робіт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smtClean="0">
                <a:latin typeface="e-Ukraine Light" pitchFamily="50" charset="-52"/>
              </a:rPr>
              <a:t>і</a:t>
            </a:r>
            <a:br>
              <a:rPr lang="ru-RU" sz="1100" dirty="0" smtClean="0">
                <a:latin typeface="e-Ukraine Light" pitchFamily="50" charset="-52"/>
              </a:rPr>
            </a:b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5655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smtClean="0">
                <a:latin typeface="e-Ukraine Light" pitchFamily="50" charset="-52"/>
              </a:rPr>
              <a:t>строк </a:t>
            </a:r>
            <a:r>
              <a:rPr lang="ru-RU" sz="1050" dirty="0">
                <a:latin typeface="e-Ukraine Light" pitchFamily="50" charset="-52"/>
              </a:rPr>
              <a:t>оплати за </a:t>
            </a:r>
            <a:r>
              <a:rPr lang="ru-RU" sz="1050" dirty="0" err="1">
                <a:latin typeface="e-Ukraine Light" pitchFamily="50" charset="-52"/>
              </a:rPr>
              <a:t>такі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товари</a:t>
            </a:r>
            <a:r>
              <a:rPr lang="ru-RU" sz="1050" dirty="0">
                <a:latin typeface="e-Ukraine Light" pitchFamily="50" charset="-52"/>
              </a:rPr>
              <a:t> (</a:t>
            </a:r>
            <a:r>
              <a:rPr lang="ru-RU" sz="1050" dirty="0" err="1">
                <a:latin typeface="e-Ukraine Light" pitchFamily="50" charset="-52"/>
              </a:rPr>
              <a:t>роботи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послуги</a:t>
            </a:r>
            <a:r>
              <a:rPr lang="ru-RU" sz="1050" dirty="0">
                <a:latin typeface="e-Ukraine Light" pitchFamily="50" charset="-52"/>
              </a:rPr>
              <a:t>) (</a:t>
            </a:r>
            <a:r>
              <a:rPr lang="ru-RU" sz="1050" dirty="0" err="1">
                <a:latin typeface="e-Ukraine Light" pitchFamily="50" charset="-52"/>
              </a:rPr>
              <a:t>пп</a:t>
            </a:r>
            <a:r>
              <a:rPr lang="ru-RU" sz="1050" dirty="0">
                <a:latin typeface="e-Ukraine Light" pitchFamily="50" charset="-52"/>
              </a:rPr>
              <a:t>. 166.2.1 п. 166.2 ст. 166 ПКУ). </a:t>
            </a: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Підстави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для </a:t>
            </a:r>
            <a:r>
              <a:rPr lang="ru-RU" sz="1100" dirty="0" err="1">
                <a:latin typeface="e-Ukraine Light" pitchFamily="50" charset="-52"/>
              </a:rPr>
              <a:t>нарахування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із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зазначенням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конкретних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відображаються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річній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декларації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майновий</a:t>
            </a:r>
            <a:r>
              <a:rPr lang="ru-RU" sz="1100" dirty="0">
                <a:latin typeface="e-Ukraine Light" pitchFamily="50" charset="-52"/>
              </a:rPr>
              <a:t> стан і доходи, яка </a:t>
            </a:r>
            <a:r>
              <a:rPr lang="ru-RU" sz="1100" dirty="0" err="1">
                <a:latin typeface="e-Ukraine Light" pitchFamily="50" charset="-52"/>
              </a:rPr>
              <a:t>подається</a:t>
            </a:r>
            <a:r>
              <a:rPr lang="ru-RU" sz="1100" dirty="0">
                <a:latin typeface="e-Ukraine Light" pitchFamily="50" charset="-52"/>
              </a:rPr>
              <a:t> по 31 </a:t>
            </a:r>
            <a:r>
              <a:rPr lang="ru-RU" sz="1100" dirty="0" err="1">
                <a:latin typeface="e-Ukraine Light" pitchFamily="50" charset="-52"/>
              </a:rPr>
              <a:t>грудня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включно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наступного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звітним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року (</a:t>
            </a:r>
            <a:r>
              <a:rPr lang="ru-RU" sz="1100" dirty="0" err="1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166.1.1 п. 166.1 ст. 166 ПКУ). </a:t>
            </a: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Пунктом </a:t>
            </a:r>
            <a:r>
              <a:rPr lang="ru-RU" sz="1100" dirty="0">
                <a:latin typeface="e-Ukraine Light" pitchFamily="50" charset="-52"/>
              </a:rPr>
              <a:t>21 </a:t>
            </a:r>
            <a:r>
              <a:rPr lang="ru-RU" sz="1100" dirty="0" err="1">
                <a:latin typeface="e-Ukraine Light" pitchFamily="50" charset="-52"/>
              </a:rPr>
              <a:t>підрозділу</a:t>
            </a:r>
            <a:r>
              <a:rPr lang="ru-RU" sz="1100" dirty="0">
                <a:latin typeface="e-Ukraine Light" pitchFamily="50" charset="-52"/>
              </a:rPr>
              <a:t> 1 </a:t>
            </a:r>
            <a:r>
              <a:rPr lang="ru-RU" sz="1100" dirty="0" err="1">
                <a:latin typeface="e-Ukraine Light" pitchFamily="50" charset="-52"/>
              </a:rPr>
              <a:t>розділу</a:t>
            </a:r>
            <a:r>
              <a:rPr lang="ru-RU" sz="1100" dirty="0">
                <a:latin typeface="e-Ukraine Light" pitchFamily="50" charset="-52"/>
              </a:rPr>
              <a:t> «</a:t>
            </a:r>
            <a:r>
              <a:rPr lang="ru-RU" sz="1100" dirty="0" err="1">
                <a:latin typeface="e-Ukraine Light" pitchFamily="50" charset="-52"/>
              </a:rPr>
              <a:t>Перехідні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положення</a:t>
            </a:r>
            <a:r>
              <a:rPr lang="ru-RU" sz="1100" dirty="0">
                <a:latin typeface="e-Ukraine Light" pitchFamily="50" charset="-52"/>
              </a:rPr>
              <a:t>» ПКУ </a:t>
            </a:r>
            <a:r>
              <a:rPr lang="ru-RU" sz="1100" dirty="0" err="1">
                <a:latin typeface="e-Ukraine Light" pitchFamily="50" charset="-52"/>
              </a:rPr>
              <a:t>встановлено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за результатами 2022 року при </a:t>
            </a:r>
            <a:r>
              <a:rPr lang="ru-RU" sz="1100" dirty="0" err="1">
                <a:latin typeface="e-Ukraine Light" pitchFamily="50" charset="-52"/>
              </a:rPr>
              <a:t>реалізації</a:t>
            </a:r>
            <a:r>
              <a:rPr lang="ru-RU" sz="1100" dirty="0">
                <a:latin typeface="e-Ukraine Light" pitchFamily="50" charset="-52"/>
              </a:rPr>
              <a:t> права на </a:t>
            </a:r>
            <a:r>
              <a:rPr lang="ru-RU" sz="1100" dirty="0" err="1">
                <a:latin typeface="e-Ukraine Light" pitchFamily="50" charset="-52"/>
              </a:rPr>
              <a:t>податкову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відповідно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положень</a:t>
            </a:r>
            <a:r>
              <a:rPr lang="ru-RU" sz="1100" dirty="0">
                <a:latin typeface="e-Ukraine Light" pitchFamily="50" charset="-52"/>
              </a:rPr>
              <a:t> ст. 166 ПКУ до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на доходи </a:t>
            </a:r>
            <a:r>
              <a:rPr lang="ru-RU" sz="1100" dirty="0" err="1">
                <a:latin typeface="e-Ukraine Light" pitchFamily="50" charset="-52"/>
              </a:rPr>
              <a:t>фізичних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осіб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звітному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податковому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році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включаються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коштів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вартість</a:t>
            </a:r>
            <a:r>
              <a:rPr lang="ru-RU" sz="1100" dirty="0">
                <a:latin typeface="e-Ukraine Light" pitchFamily="50" charset="-52"/>
              </a:rPr>
              <a:t> майна, </a:t>
            </a:r>
            <a:r>
              <a:rPr lang="ru-RU" sz="1100" dirty="0" err="1">
                <a:latin typeface="e-Ukraine Light" pitchFamily="50" charset="-52"/>
              </a:rPr>
              <a:t>перерахованих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переданих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платником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вигляді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пожертвувань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благодійних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внесків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неприбутковим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організаціям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на дату </a:t>
            </a:r>
            <a:r>
              <a:rPr lang="ru-RU" sz="1100" dirty="0" err="1">
                <a:latin typeface="e-Ukraine Light" pitchFamily="50" charset="-52"/>
              </a:rPr>
              <a:t>перерахування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передачі</a:t>
            </a:r>
            <a:r>
              <a:rPr lang="ru-RU" sz="1100" dirty="0">
                <a:latin typeface="e-Ukraine Light" pitchFamily="50" charset="-52"/>
              </a:rPr>
              <a:t>) таких </a:t>
            </a:r>
            <a:r>
              <a:rPr lang="ru-RU" sz="1100" dirty="0" err="1">
                <a:latin typeface="e-Ukraine Light" pitchFamily="50" charset="-52"/>
              </a:rPr>
              <a:t>коштів</a:t>
            </a:r>
            <a:r>
              <a:rPr lang="ru-RU" sz="1100" dirty="0">
                <a:latin typeface="e-Ukraine Light" pitchFamily="50" charset="-52"/>
              </a:rPr>
              <a:t> та майна </a:t>
            </a:r>
            <a:r>
              <a:rPr lang="ru-RU" sz="1100" dirty="0" err="1">
                <a:latin typeface="e-Ukraine Light" pitchFamily="50" charset="-52"/>
              </a:rPr>
              <a:t>відповідали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умовам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визначеним</a:t>
            </a:r>
            <a:r>
              <a:rPr lang="ru-RU" sz="1100" dirty="0">
                <a:latin typeface="e-Ukraine Light" pitchFamily="50" charset="-52"/>
              </a:rPr>
              <a:t> п. 133.4 ст. 133 ПКУ, у </a:t>
            </a:r>
            <a:r>
              <a:rPr lang="ru-RU" sz="1100" dirty="0" err="1">
                <a:latin typeface="e-Ukraine Light" pitchFamily="50" charset="-52"/>
              </a:rPr>
              <a:t>розмірі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не </a:t>
            </a:r>
            <a:r>
              <a:rPr lang="ru-RU" sz="1100" dirty="0" err="1">
                <a:latin typeface="e-Ukraine Light" pitchFamily="50" charset="-52"/>
              </a:rPr>
              <a:t>перевищує</a:t>
            </a:r>
            <a:r>
              <a:rPr lang="ru-RU" sz="1100" dirty="0">
                <a:latin typeface="e-Ukraine Light" pitchFamily="50" charset="-52"/>
              </a:rPr>
              <a:t> 16 </a:t>
            </a:r>
            <a:r>
              <a:rPr lang="ru-RU" sz="1100" dirty="0" err="1">
                <a:latin typeface="e-Ukraine Light" pitchFamily="50" charset="-52"/>
              </a:rPr>
              <a:t>відсотків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його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загального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оподатковуваного</a:t>
            </a:r>
            <a:r>
              <a:rPr lang="ru-RU" sz="1100" dirty="0">
                <a:latin typeface="e-Ukraine Light" pitchFamily="50" charset="-52"/>
              </a:rPr>
              <a:t> доходу такого </a:t>
            </a:r>
            <a:r>
              <a:rPr lang="ru-RU" sz="1100" dirty="0" err="1">
                <a:latin typeface="e-Ukraine Light" pitchFamily="50" charset="-52"/>
              </a:rPr>
              <a:t>звітного</a:t>
            </a:r>
            <a:r>
              <a:rPr lang="ru-RU" sz="1100" dirty="0">
                <a:latin typeface="e-Ukraine Light" pitchFamily="50" charset="-52"/>
              </a:rPr>
              <a:t> року. </a:t>
            </a:r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1445</TotalTime>
  <Words>158</Words>
  <Application>Microsoft Office PowerPoint</Application>
  <PresentationFormat>Лист A4 (210x297 мм)</PresentationFormat>
  <Paragraphs>21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186</cp:revision>
  <dcterms:created xsi:type="dcterms:W3CDTF">2021-05-27T05:23:05Z</dcterms:created>
  <dcterms:modified xsi:type="dcterms:W3CDTF">2024-02-05T12:07:38Z</dcterms:modified>
</cp:coreProperties>
</file>