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120" d="100"/>
          <a:sy n="120" d="100"/>
        </p:scale>
        <p:origin x="-1470" y="-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05.02.2024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05.02.2024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05.02.2024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05.02.2024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05.02.2024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05.02.2024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05.02.2024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48250" y="136442"/>
            <a:ext cx="4763453" cy="67437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="" xmlns:a16="http://schemas.microsoft.com/office/drawing/2014/main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="" xmlns:a16="http://schemas.microsoft.com/office/drawing/2014/main" id="{5B1F3CBD-8D08-499F-BE54-1DF3C9FE8E21}"/>
              </a:ext>
            </a:extLst>
          </p:cNvPr>
          <p:cNvGrpSpPr/>
          <p:nvPr/>
        </p:nvGrpSpPr>
        <p:grpSpPr>
          <a:xfrm>
            <a:off x="106282" y="114300"/>
            <a:ext cx="4820999" cy="6743700"/>
            <a:chOff x="64808" y="106681"/>
            <a:chExt cx="4811442" cy="6743700"/>
          </a:xfrm>
        </p:grpSpPr>
        <p:grpSp>
          <p:nvGrpSpPr>
            <p:cNvPr id="9" name="Группа 8">
              <a:extLst>
                <a:ext uri="{FF2B5EF4-FFF2-40B4-BE49-F238E27FC236}">
                  <a16:creationId xmlns="" xmlns:a16="http://schemas.microsoft.com/office/drawing/2014/main" id="{4A6F6DA5-6ACE-429E-B52A-AC44102F0184}"/>
                </a:ext>
              </a:extLst>
            </p:cNvPr>
            <p:cNvGrpSpPr/>
            <p:nvPr/>
          </p:nvGrpSpPr>
          <p:grpSpPr>
            <a:xfrm>
              <a:off x="64808" y="106681"/>
              <a:ext cx="4793934" cy="6743700"/>
              <a:chOff x="64808" y="106681"/>
              <a:chExt cx="4793934" cy="67437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="" xmlns:a16="http://schemas.microsoft.com/office/drawing/2014/main" id="{09A0A77F-376C-47B9-BB79-353299E74E74}"/>
                  </a:ext>
                </a:extLst>
              </p:cNvPr>
              <p:cNvSpPr/>
              <p:nvPr/>
            </p:nvSpPr>
            <p:spPr>
              <a:xfrm>
                <a:off x="64808" y="106681"/>
                <a:ext cx="4793934" cy="6591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="" xmlns:a16="http://schemas.microsoft.com/office/drawing/2014/main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100" name="Рисунок 10" descr="https://chart.googleapis.com/chart?cht=qr&amp;chl=https%3A%2F%2Ft.me%2FinfoTAXbot&amp;chld=L|0&amp;chs=150">
              <a:extLst>
                <a:ext uri="{FF2B5EF4-FFF2-40B4-BE49-F238E27FC236}">
                  <a16:creationId xmlns="" xmlns:a16="http://schemas.microsoft.com/office/drawing/2014/main" id="{C10BBAFE-2D79-49E5-868B-A0FDCC9F8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61" y="1990344"/>
              <a:ext cx="1304925" cy="1304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="" xmlns:a16="http://schemas.microsoft.com/office/drawing/2014/main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3465338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="" xmlns:a16="http://schemas.microsoft.com/office/drawing/2014/main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43293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="" xmlns:a16="http://schemas.microsoft.com/office/drawing/2014/main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519343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="" xmlns:a16="http://schemas.microsoft.com/office/drawing/2014/main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03687"/>
              <a:ext cx="4793934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зможе</a:t>
              </a:r>
              <a:r>
                <a:rPr lang="uk-UA" altLang="ru-RU" sz="1200" dirty="0" smtClean="0">
                  <a:solidFill>
                    <a:srgbClr val="333333"/>
                  </a:solidFill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те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переглянути новини, актуальні роз'яснення податкових новацій, а також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інфографіки,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коментарі керівництва,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фахівців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служби! Буде корисно та цікаво!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Спілкуйтеся з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податковою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службою дистанційно за допомогою сервісу  «InfoTAX»: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="" xmlns:a16="http://schemas.microsoft.com/office/drawing/2014/main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500673"/>
              <a:ext cx="2077686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канал ДПС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="" xmlns:a16="http://schemas.microsoft.com/office/drawing/2014/main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465058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="" xmlns:a16="http://schemas.microsoft.com/office/drawing/2014/main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527374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="" xmlns:a16="http://schemas.microsoft.com/office/drawing/2014/main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="" xmlns:a16="http://schemas.microsoft.com/office/drawing/2014/main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667123" y="874580"/>
            <a:ext cx="3600000" cy="224676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1400" b="1" dirty="0" err="1">
                <a:latin typeface="e-Ukraine Light" pitchFamily="50" charset="-52"/>
              </a:rPr>
              <a:t>Чи</a:t>
            </a:r>
            <a:r>
              <a:rPr lang="ru-RU" sz="1400" b="1" dirty="0">
                <a:latin typeface="e-Ukraine Light" pitchFamily="50" charset="-52"/>
              </a:rPr>
              <a:t> </a:t>
            </a:r>
            <a:r>
              <a:rPr lang="ru-RU" sz="1400" b="1" dirty="0" err="1">
                <a:latin typeface="e-Ukraine Light" pitchFamily="50" charset="-52"/>
              </a:rPr>
              <a:t>включаються</a:t>
            </a:r>
            <a:r>
              <a:rPr lang="ru-RU" sz="1400" b="1" dirty="0">
                <a:latin typeface="e-Ukraine Light" pitchFamily="50" charset="-52"/>
              </a:rPr>
              <a:t> до складу </a:t>
            </a:r>
            <a:r>
              <a:rPr lang="ru-RU" sz="1400" b="1" dirty="0" err="1">
                <a:latin typeface="e-Ukraine Light" pitchFamily="50" charset="-52"/>
              </a:rPr>
              <a:t>податкової</a:t>
            </a:r>
            <a:r>
              <a:rPr lang="ru-RU" sz="1400" b="1" dirty="0">
                <a:latin typeface="e-Ukraine Light" pitchFamily="50" charset="-52"/>
              </a:rPr>
              <a:t> </a:t>
            </a:r>
            <a:r>
              <a:rPr lang="ru-RU" sz="1400" b="1" dirty="0" err="1">
                <a:latin typeface="e-Ukraine Light" pitchFamily="50" charset="-52"/>
              </a:rPr>
              <a:t>знижки</a:t>
            </a:r>
            <a:r>
              <a:rPr lang="ru-RU" sz="1400" b="1" dirty="0">
                <a:latin typeface="e-Ukraine Light" pitchFamily="50" charset="-52"/>
              </a:rPr>
              <a:t> </a:t>
            </a:r>
            <a:r>
              <a:rPr lang="ru-RU" sz="1400" b="1" dirty="0" err="1">
                <a:latin typeface="e-Ukraine Light" pitchFamily="50" charset="-52"/>
              </a:rPr>
              <a:t>платника</a:t>
            </a:r>
            <a:r>
              <a:rPr lang="ru-RU" sz="1400" b="1" dirty="0">
                <a:latin typeface="e-Ukraine Light" pitchFamily="50" charset="-52"/>
              </a:rPr>
              <a:t> </a:t>
            </a:r>
            <a:r>
              <a:rPr lang="ru-RU" sz="1400" b="1" dirty="0" err="1">
                <a:latin typeface="e-Ukraine Light" pitchFamily="50" charset="-52"/>
              </a:rPr>
              <a:t>податків</a:t>
            </a:r>
            <a:r>
              <a:rPr lang="ru-RU" sz="1400" b="1" dirty="0">
                <a:latin typeface="e-Ukraine Light" pitchFamily="50" charset="-52"/>
              </a:rPr>
              <a:t> </a:t>
            </a:r>
            <a:r>
              <a:rPr lang="ru-RU" sz="1400" b="1" dirty="0" err="1">
                <a:latin typeface="e-Ukraine Light" pitchFamily="50" charset="-52"/>
              </a:rPr>
              <a:t>суми</a:t>
            </a:r>
            <a:r>
              <a:rPr lang="ru-RU" sz="1400" b="1" dirty="0">
                <a:latin typeface="e-Ukraine Light" pitchFamily="50" charset="-52"/>
              </a:rPr>
              <a:t> </a:t>
            </a:r>
            <a:r>
              <a:rPr lang="ru-RU" sz="1400" b="1" dirty="0" err="1">
                <a:latin typeface="e-Ukraine Light" pitchFamily="50" charset="-52"/>
              </a:rPr>
              <a:t>коштів</a:t>
            </a:r>
            <a:r>
              <a:rPr lang="ru-RU" sz="1400" b="1" dirty="0">
                <a:latin typeface="e-Ukraine Light" pitchFamily="50" charset="-52"/>
              </a:rPr>
              <a:t> </a:t>
            </a:r>
            <a:r>
              <a:rPr lang="ru-RU" sz="1400" b="1" dirty="0" err="1">
                <a:latin typeface="e-Ukraine Light" pitchFamily="50" charset="-52"/>
              </a:rPr>
              <a:t>або</a:t>
            </a:r>
            <a:r>
              <a:rPr lang="ru-RU" sz="1400" b="1" dirty="0">
                <a:latin typeface="e-Ukraine Light" pitchFamily="50" charset="-52"/>
              </a:rPr>
              <a:t> </a:t>
            </a:r>
            <a:r>
              <a:rPr lang="ru-RU" sz="1400" b="1" dirty="0" err="1">
                <a:latin typeface="e-Ukraine Light" pitchFamily="50" charset="-52"/>
              </a:rPr>
              <a:t>вартість</a:t>
            </a:r>
            <a:r>
              <a:rPr lang="ru-RU" sz="1400" b="1" dirty="0">
                <a:latin typeface="e-Ukraine Light" pitchFamily="50" charset="-52"/>
              </a:rPr>
              <a:t> майна, </a:t>
            </a:r>
            <a:r>
              <a:rPr lang="ru-RU" sz="1400" b="1" dirty="0" err="1">
                <a:latin typeface="e-Ukraine Light" pitchFamily="50" charset="-52"/>
              </a:rPr>
              <a:t>перерахованих</a:t>
            </a:r>
            <a:r>
              <a:rPr lang="ru-RU" sz="1400" b="1" dirty="0">
                <a:latin typeface="e-Ukraine Light" pitchFamily="50" charset="-52"/>
              </a:rPr>
              <a:t> (</a:t>
            </a:r>
            <a:r>
              <a:rPr lang="ru-RU" sz="1400" b="1" dirty="0" err="1">
                <a:latin typeface="e-Ukraine Light" pitchFamily="50" charset="-52"/>
              </a:rPr>
              <a:t>переданих</a:t>
            </a:r>
            <a:r>
              <a:rPr lang="ru-RU" sz="1400" b="1" dirty="0">
                <a:latin typeface="e-Ukraine Light" pitchFamily="50" charset="-52"/>
              </a:rPr>
              <a:t>) </a:t>
            </a:r>
            <a:r>
              <a:rPr lang="ru-RU" sz="1400" b="1" dirty="0" err="1">
                <a:latin typeface="e-Ukraine Light" pitchFamily="50" charset="-52"/>
              </a:rPr>
              <a:t>платником</a:t>
            </a:r>
            <a:r>
              <a:rPr lang="ru-RU" sz="1400" b="1" dirty="0">
                <a:latin typeface="e-Ukraine Light" pitchFamily="50" charset="-52"/>
              </a:rPr>
              <a:t> </a:t>
            </a:r>
            <a:r>
              <a:rPr lang="ru-RU" sz="1400" b="1" dirty="0" err="1">
                <a:latin typeface="e-Ukraine Light" pitchFamily="50" charset="-52"/>
              </a:rPr>
              <a:t>податку</a:t>
            </a:r>
            <a:r>
              <a:rPr lang="ru-RU" sz="1400" b="1" dirty="0">
                <a:latin typeface="e-Ukraine Light" pitchFamily="50" charset="-52"/>
              </a:rPr>
              <a:t> у </a:t>
            </a:r>
            <a:r>
              <a:rPr lang="ru-RU" sz="1400" b="1" dirty="0" err="1">
                <a:latin typeface="e-Ukraine Light" pitchFamily="50" charset="-52"/>
              </a:rPr>
              <a:t>вигляді</a:t>
            </a:r>
            <a:r>
              <a:rPr lang="ru-RU" sz="1400" b="1" dirty="0">
                <a:latin typeface="e-Ukraine Light" pitchFamily="50" charset="-52"/>
              </a:rPr>
              <a:t> </a:t>
            </a:r>
            <a:r>
              <a:rPr lang="ru-RU" sz="1400" b="1" dirty="0" err="1">
                <a:latin typeface="e-Ukraine Light" pitchFamily="50" charset="-52"/>
              </a:rPr>
              <a:t>пожертвувань</a:t>
            </a:r>
            <a:r>
              <a:rPr lang="ru-RU" sz="1400" b="1" dirty="0">
                <a:latin typeface="e-Ukraine Light" pitchFamily="50" charset="-52"/>
              </a:rPr>
              <a:t> </a:t>
            </a:r>
            <a:r>
              <a:rPr lang="ru-RU" sz="1400" b="1" dirty="0" err="1">
                <a:latin typeface="e-Ukraine Light" pitchFamily="50" charset="-52"/>
              </a:rPr>
              <a:t>або</a:t>
            </a:r>
            <a:r>
              <a:rPr lang="ru-RU" sz="1400" b="1" dirty="0">
                <a:latin typeface="e-Ukraine Light" pitchFamily="50" charset="-52"/>
              </a:rPr>
              <a:t> </a:t>
            </a:r>
            <a:r>
              <a:rPr lang="ru-RU" sz="1400" b="1" dirty="0" err="1">
                <a:latin typeface="e-Ukraine Light" pitchFamily="50" charset="-52"/>
              </a:rPr>
              <a:t>благодійних</a:t>
            </a:r>
            <a:r>
              <a:rPr lang="ru-RU" sz="1400" b="1" dirty="0">
                <a:latin typeface="e-Ukraine Light" pitchFamily="50" charset="-52"/>
              </a:rPr>
              <a:t> </a:t>
            </a:r>
            <a:r>
              <a:rPr lang="ru-RU" sz="1400" b="1" dirty="0" err="1">
                <a:latin typeface="e-Ukraine Light" pitchFamily="50" charset="-52"/>
              </a:rPr>
              <a:t>внесків</a:t>
            </a:r>
            <a:r>
              <a:rPr lang="ru-RU" sz="1400" b="1" dirty="0">
                <a:latin typeface="e-Ukraine Light" pitchFamily="50" charset="-52"/>
              </a:rPr>
              <a:t> у </a:t>
            </a:r>
            <a:r>
              <a:rPr lang="ru-RU" sz="1400" b="1" dirty="0" err="1">
                <a:latin typeface="e-Ukraine Light" pitchFamily="50" charset="-52"/>
              </a:rPr>
              <a:t>період</a:t>
            </a:r>
            <a:r>
              <a:rPr lang="ru-RU" sz="1400" b="1" dirty="0">
                <a:latin typeface="e-Ukraine Light" pitchFamily="50" charset="-52"/>
              </a:rPr>
              <a:t> </a:t>
            </a:r>
            <a:r>
              <a:rPr lang="ru-RU" sz="1400" b="1" dirty="0" err="1">
                <a:latin typeface="e-Ukraine Light" pitchFamily="50" charset="-52"/>
              </a:rPr>
              <a:t>воєнного</a:t>
            </a:r>
            <a:r>
              <a:rPr lang="ru-RU" sz="1400" b="1" dirty="0">
                <a:latin typeface="e-Ukraine Light" pitchFamily="50" charset="-52"/>
              </a:rPr>
              <a:t> стану </a:t>
            </a:r>
            <a:r>
              <a:rPr lang="ru-RU" sz="1400" b="1" dirty="0" err="1">
                <a:latin typeface="e-Ukraine Light" pitchFamily="50" charset="-52"/>
              </a:rPr>
              <a:t>неприбутковим</a:t>
            </a:r>
            <a:r>
              <a:rPr lang="ru-RU" sz="1400" b="1" dirty="0">
                <a:latin typeface="e-Ukraine Light" pitchFamily="50" charset="-52"/>
              </a:rPr>
              <a:t> </a:t>
            </a:r>
            <a:r>
              <a:rPr lang="ru-RU" sz="1400" b="1" dirty="0" err="1">
                <a:latin typeface="e-Ukraine Light" pitchFamily="50" charset="-52"/>
              </a:rPr>
              <a:t>організаціям</a:t>
            </a:r>
            <a:r>
              <a:rPr lang="ru-RU" sz="1400" b="1" dirty="0">
                <a:latin typeface="e-Ukraine Light" pitchFamily="50" charset="-52"/>
              </a:rPr>
              <a:t>?</a:t>
            </a: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0" y="6461285"/>
            <a:ext cx="1104899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dirty="0" smtClean="0">
                <a:solidFill>
                  <a:srgbClr val="333333"/>
                </a:solidFill>
                <a:latin typeface="e-Ukraine Light" pitchFamily="50" charset="-52"/>
                <a:cs typeface="Times New Roman" pitchFamily="18" charset="0"/>
              </a:rPr>
              <a:t>Січень </a:t>
            </a:r>
            <a:r>
              <a:rPr lang="uk-UA" sz="800" dirty="0" smtClean="0">
                <a:solidFill>
                  <a:srgbClr val="333333"/>
                </a:solidFill>
                <a:latin typeface="e-Ukraine Light" pitchFamily="50" charset="-52"/>
                <a:cs typeface="Times New Roman" pitchFamily="18" charset="0"/>
              </a:rPr>
              <a:t>2024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29325" y="180977"/>
            <a:ext cx="31242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Головне </a:t>
            </a: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управління</a:t>
            </a: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 ДПС у м. Києві </a:t>
            </a:r>
          </a:p>
        </p:txBody>
      </p:sp>
    </p:spTree>
    <p:extLst>
      <p:ext uri="{BB962C8B-B14F-4D97-AF65-F5344CB8AC3E}">
        <p14:creationId xmlns:p14="http://schemas.microsoft.com/office/powerpoint/2010/main" xmlns="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77BE1E3B-BB62-4FEA-84E6-53708639754F}"/>
              </a:ext>
            </a:extLst>
          </p:cNvPr>
          <p:cNvGrpSpPr/>
          <p:nvPr/>
        </p:nvGrpSpPr>
        <p:grpSpPr>
          <a:xfrm>
            <a:off x="114300" y="117828"/>
            <a:ext cx="4703443" cy="6740172"/>
            <a:chOff x="83820" y="68581"/>
            <a:chExt cx="4694139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="" xmlns:a16="http://schemas.microsoft.com/office/drawing/2014/main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694139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Овал 5">
              <a:extLst>
                <a:ext uri="{FF2B5EF4-FFF2-40B4-BE49-F238E27FC236}">
                  <a16:creationId xmlns="" xmlns:a16="http://schemas.microsoft.com/office/drawing/2014/main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uk-UA" sz="140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192DF1A1-DE05-4849-B565-0A68A4DD5458}"/>
              </a:ext>
            </a:extLst>
          </p:cNvPr>
          <p:cNvGrpSpPr/>
          <p:nvPr/>
        </p:nvGrpSpPr>
        <p:grpSpPr>
          <a:xfrm>
            <a:off x="4972050" y="117828"/>
            <a:ext cx="4806790" cy="6740172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тРАВ</a:t>
              </a:r>
              <a:endParaRPr lang="uk-UA" dirty="0"/>
            </a:p>
          </p:txBody>
        </p:sp>
        <p:sp>
          <p:nvSpPr>
            <p:cNvPr id="9" name="Овал 8">
              <a:extLst>
                <a:ext uri="{FF2B5EF4-FFF2-40B4-BE49-F238E27FC236}">
                  <a16:creationId xmlns="" xmlns:a16="http://schemas.microsoft.com/office/drawing/2014/main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dirty="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uk-UA" sz="11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AB020ADF-A26B-4DB1-A8F3-01CE965CB04E}"/>
              </a:ext>
            </a:extLst>
          </p:cNvPr>
          <p:cNvSpPr/>
          <p:nvPr/>
        </p:nvSpPr>
        <p:spPr>
          <a:xfrm>
            <a:off x="228599" y="180974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A93320C9-B67C-4431-A6A6-D9A5DA9531D3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1450" y="3068210"/>
            <a:ext cx="46481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40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uk-UA" sz="1300" smtClean="0">
              <a:latin typeface="e-Ukraine Ligh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00025" y="195581"/>
            <a:ext cx="4610098" cy="6440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1100" dirty="0">
                <a:latin typeface="e-Ukraine Light" pitchFamily="50" charset="-52"/>
              </a:rPr>
              <a:t>	</a:t>
            </a:r>
            <a:r>
              <a:rPr lang="ru-RU" sz="1100" dirty="0">
                <a:latin typeface="e-Ukraine Light" pitchFamily="50" charset="-52"/>
              </a:rPr>
              <a:t>  Головне  </a:t>
            </a:r>
            <a:r>
              <a:rPr lang="ru-RU" sz="1100" dirty="0" err="1">
                <a:latin typeface="e-Ukraine Light" pitchFamily="50" charset="-52"/>
              </a:rPr>
              <a:t>управління</a:t>
            </a:r>
            <a:r>
              <a:rPr lang="ru-RU" sz="1100" dirty="0">
                <a:latin typeface="e-Ukraine Light" pitchFamily="50" charset="-52"/>
              </a:rPr>
              <a:t>  ДПС  у  м. </a:t>
            </a:r>
            <a:r>
              <a:rPr lang="ru-RU" sz="1100" dirty="0" err="1">
                <a:latin typeface="e-Ukraine Light" pitchFamily="50" charset="-52"/>
              </a:rPr>
              <a:t>Києві</a:t>
            </a:r>
            <a:r>
              <a:rPr lang="ru-RU" sz="1100" dirty="0">
                <a:latin typeface="e-Ukraine Light" pitchFamily="50" charset="-52"/>
              </a:rPr>
              <a:t>  </a:t>
            </a:r>
            <a:r>
              <a:rPr lang="ru-RU" sz="1100" dirty="0" err="1">
                <a:latin typeface="e-Ukraine Light" pitchFamily="50" charset="-52"/>
              </a:rPr>
              <a:t>повідомляє</a:t>
            </a:r>
            <a:r>
              <a:rPr lang="ru-RU" sz="1100" dirty="0">
                <a:latin typeface="e-Ukraine Light" pitchFamily="50" charset="-52"/>
              </a:rPr>
              <a:t>,  </a:t>
            </a:r>
            <a:r>
              <a:rPr lang="ru-RU" sz="1100" dirty="0" err="1">
                <a:latin typeface="e-Ukraine Light" pitchFamily="50" charset="-52"/>
              </a:rPr>
              <a:t>що</a:t>
            </a:r>
            <a:r>
              <a:rPr lang="ru-RU" sz="1100" dirty="0">
                <a:latin typeface="e-Ukraine Light" pitchFamily="50" charset="-52"/>
              </a:rPr>
              <a:t>  </a:t>
            </a:r>
            <a:r>
              <a:rPr lang="ru-RU" sz="1100" dirty="0" err="1">
                <a:latin typeface="e-Ukraine Light" pitchFamily="50" charset="-52"/>
              </a:rPr>
              <a:t>відповідно</a:t>
            </a:r>
            <a:r>
              <a:rPr lang="ru-RU" sz="1100" dirty="0">
                <a:latin typeface="e-Ukraine Light" pitchFamily="50" charset="-52"/>
              </a:rPr>
              <a:t> до </a:t>
            </a:r>
            <a:r>
              <a:rPr lang="ru-RU" sz="1100" dirty="0" err="1">
                <a:latin typeface="e-Ukraine Light" pitchFamily="50" charset="-52"/>
              </a:rPr>
              <a:t>пп</a:t>
            </a:r>
            <a:r>
              <a:rPr lang="ru-RU" sz="1100" dirty="0">
                <a:latin typeface="e-Ukraine Light" pitchFamily="50" charset="-52"/>
              </a:rPr>
              <a:t>. 14.1.170 п. 14.1 ст. 14 </a:t>
            </a:r>
            <a:r>
              <a:rPr lang="ru-RU" sz="1100" dirty="0" err="1">
                <a:latin typeface="e-Ukraine Light" pitchFamily="50" charset="-52"/>
              </a:rPr>
              <a:t>Податкового</a:t>
            </a:r>
            <a:r>
              <a:rPr lang="ru-RU" sz="1100" dirty="0">
                <a:latin typeface="e-Ukraine Light" pitchFamily="50" charset="-52"/>
              </a:rPr>
              <a:t> кодексу </a:t>
            </a:r>
            <a:r>
              <a:rPr lang="ru-RU" sz="1100" dirty="0" err="1">
                <a:latin typeface="e-Ukraine Light" pitchFamily="50" charset="-52"/>
              </a:rPr>
              <a:t>України</a:t>
            </a:r>
            <a:r>
              <a:rPr lang="ru-RU" sz="1100" dirty="0">
                <a:latin typeface="e-Ukraine Light" pitchFamily="50" charset="-52"/>
              </a:rPr>
              <a:t> (</a:t>
            </a:r>
            <a:r>
              <a:rPr lang="ru-RU" sz="1100" dirty="0" err="1">
                <a:latin typeface="e-Ukraine Light" pitchFamily="50" charset="-52"/>
              </a:rPr>
              <a:t>далі</a:t>
            </a:r>
            <a:r>
              <a:rPr lang="ru-RU" sz="1100" dirty="0">
                <a:latin typeface="e-Ukraine Light" pitchFamily="50" charset="-52"/>
              </a:rPr>
              <a:t> – ПКУ) </a:t>
            </a:r>
            <a:r>
              <a:rPr lang="ru-RU" sz="1100" dirty="0" err="1">
                <a:latin typeface="e-Ukraine Light" pitchFamily="50" charset="-52"/>
              </a:rPr>
              <a:t>податкова</a:t>
            </a:r>
            <a:r>
              <a:rPr lang="ru-RU" sz="1100" dirty="0">
                <a:latin typeface="e-Ukraine Light" pitchFamily="50" charset="-52"/>
              </a:rPr>
              <a:t>   </a:t>
            </a:r>
            <a:r>
              <a:rPr lang="ru-RU" sz="1100" dirty="0" err="1">
                <a:latin typeface="e-Ukraine Light" pitchFamily="50" charset="-52"/>
              </a:rPr>
              <a:t>знижка</a:t>
            </a:r>
            <a:r>
              <a:rPr lang="ru-RU" sz="1100" dirty="0">
                <a:latin typeface="e-Ukraine Light" pitchFamily="50" charset="-52"/>
              </a:rPr>
              <a:t>   для   </a:t>
            </a:r>
            <a:r>
              <a:rPr lang="ru-RU" sz="1100" dirty="0" err="1">
                <a:latin typeface="e-Ukraine Light" pitchFamily="50" charset="-52"/>
              </a:rPr>
              <a:t>фізичних</a:t>
            </a:r>
            <a:r>
              <a:rPr lang="ru-RU" sz="1100" dirty="0">
                <a:latin typeface="e-Ukraine Light" pitchFamily="50" charset="-52"/>
              </a:rPr>
              <a:t>   </a:t>
            </a:r>
            <a:r>
              <a:rPr lang="ru-RU" sz="1100" dirty="0" err="1">
                <a:latin typeface="e-Ukraine Light" pitchFamily="50" charset="-52"/>
              </a:rPr>
              <a:t>осіб</a:t>
            </a:r>
            <a:r>
              <a:rPr lang="ru-RU" sz="1100" dirty="0">
                <a:latin typeface="e-Ukraine Light" pitchFamily="50" charset="-52"/>
              </a:rPr>
              <a:t>,  </a:t>
            </a:r>
            <a:r>
              <a:rPr lang="ru-RU" sz="1100" dirty="0" err="1">
                <a:latin typeface="e-Ukraine Light" pitchFamily="50" charset="-52"/>
              </a:rPr>
              <a:t>які</a:t>
            </a:r>
            <a:r>
              <a:rPr lang="ru-RU" sz="1100" dirty="0">
                <a:latin typeface="e-Ukraine Light" pitchFamily="50" charset="-52"/>
              </a:rPr>
              <a:t>  не  є  </a:t>
            </a:r>
            <a:r>
              <a:rPr lang="ru-RU" sz="1100" dirty="0" err="1">
                <a:latin typeface="e-Ukraine Light" pitchFamily="50" charset="-52"/>
              </a:rPr>
              <a:t>суб’єктами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господарювання</a:t>
            </a:r>
            <a:r>
              <a:rPr lang="ru-RU" sz="1100" dirty="0">
                <a:latin typeface="e-Ukraine Light" pitchFamily="50" charset="-52"/>
              </a:rPr>
              <a:t>, – документально </a:t>
            </a:r>
            <a:r>
              <a:rPr lang="ru-RU" sz="1100" dirty="0" err="1">
                <a:latin typeface="e-Ukraine Light" pitchFamily="50" charset="-52"/>
              </a:rPr>
              <a:t>підтверджена</a:t>
            </a:r>
            <a:r>
              <a:rPr lang="ru-RU" sz="1100" dirty="0">
                <a:latin typeface="e-Ukraine Light" pitchFamily="50" charset="-52"/>
              </a:rPr>
              <a:t> сума (</a:t>
            </a:r>
            <a:r>
              <a:rPr lang="ru-RU" sz="1100" dirty="0" err="1">
                <a:latin typeface="e-Ukraine Light" pitchFamily="50" charset="-52"/>
              </a:rPr>
              <a:t>вартість</a:t>
            </a:r>
            <a:r>
              <a:rPr lang="ru-RU" sz="1100" dirty="0">
                <a:latin typeface="e-Ukraine Light" pitchFamily="50" charset="-52"/>
              </a:rPr>
              <a:t>) </a:t>
            </a:r>
            <a:r>
              <a:rPr lang="ru-RU" sz="1100" dirty="0" err="1">
                <a:latin typeface="e-Ukraine Light" pitchFamily="50" charset="-52"/>
              </a:rPr>
              <a:t>витрат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платника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податку</a:t>
            </a:r>
            <a:r>
              <a:rPr lang="ru-RU" sz="1100" dirty="0">
                <a:latin typeface="e-Ukraine Light" pitchFamily="50" charset="-52"/>
              </a:rPr>
              <a:t> – резидента у </a:t>
            </a:r>
            <a:r>
              <a:rPr lang="ru-RU" sz="1100" dirty="0" err="1">
                <a:latin typeface="e-Ukraine Light" pitchFamily="50" charset="-52"/>
              </a:rPr>
              <a:t>зв’язку</a:t>
            </a:r>
            <a:r>
              <a:rPr lang="ru-RU" sz="1100" dirty="0">
                <a:latin typeface="e-Ukraine Light" pitchFamily="50" charset="-52"/>
              </a:rPr>
              <a:t> з </a:t>
            </a:r>
            <a:r>
              <a:rPr lang="ru-RU" sz="1100" dirty="0" err="1">
                <a:latin typeface="e-Ukraine Light" pitchFamily="50" charset="-52"/>
              </a:rPr>
              <a:t>придбанням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товарів</a:t>
            </a:r>
            <a:r>
              <a:rPr lang="ru-RU" sz="1100" dirty="0">
                <a:latin typeface="e-Ukraine Light" pitchFamily="50" charset="-52"/>
              </a:rPr>
              <a:t> (</a:t>
            </a:r>
            <a:r>
              <a:rPr lang="ru-RU" sz="1100" dirty="0" err="1">
                <a:latin typeface="e-Ukraine Light" pitchFamily="50" charset="-52"/>
              </a:rPr>
              <a:t>робіт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послуг</a:t>
            </a:r>
            <a:r>
              <a:rPr lang="ru-RU" sz="1100" dirty="0">
                <a:latin typeface="e-Ukraine Light" pitchFamily="50" charset="-52"/>
              </a:rPr>
              <a:t>) у </a:t>
            </a:r>
            <a:r>
              <a:rPr lang="ru-RU" sz="1100" dirty="0" err="1">
                <a:latin typeface="e-Ukraine Light" pitchFamily="50" charset="-52"/>
              </a:rPr>
              <a:t>резидентів</a:t>
            </a:r>
            <a:r>
              <a:rPr lang="ru-RU" sz="1100" dirty="0">
                <a:latin typeface="e-Ukraine Light" pitchFamily="50" charset="-52"/>
              </a:rPr>
              <a:t> – </a:t>
            </a:r>
            <a:r>
              <a:rPr lang="ru-RU" sz="1100" dirty="0" err="1">
                <a:latin typeface="e-Ukraine Light" pitchFamily="50" charset="-52"/>
              </a:rPr>
              <a:t>фізичних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або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юридичних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осіб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протягом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звітного</a:t>
            </a:r>
            <a:r>
              <a:rPr lang="ru-RU" sz="1100" dirty="0">
                <a:latin typeface="e-Ukraine Light" pitchFamily="50" charset="-52"/>
              </a:rPr>
              <a:t> року, на яку </a:t>
            </a:r>
            <a:r>
              <a:rPr lang="ru-RU" sz="1100" dirty="0" err="1">
                <a:latin typeface="e-Ukraine Light" pitchFamily="50" charset="-52"/>
              </a:rPr>
              <a:t>дозволяється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зменшення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його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загального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річного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оподатковуваного</a:t>
            </a:r>
            <a:r>
              <a:rPr lang="ru-RU" sz="1100" dirty="0">
                <a:latin typeface="e-Ukraine Light" pitchFamily="50" charset="-52"/>
              </a:rPr>
              <a:t> доходу, </a:t>
            </a:r>
            <a:r>
              <a:rPr lang="ru-RU" sz="1100" dirty="0" err="1">
                <a:latin typeface="e-Ukraine Light" pitchFamily="50" charset="-52"/>
              </a:rPr>
              <a:t>одержаного</a:t>
            </a:r>
            <a:r>
              <a:rPr lang="ru-RU" sz="1100" dirty="0">
                <a:latin typeface="e-Ukraine Light" pitchFamily="50" charset="-52"/>
              </a:rPr>
              <a:t> за </a:t>
            </a:r>
            <a:r>
              <a:rPr lang="ru-RU" sz="1100" dirty="0" err="1">
                <a:latin typeface="e-Ukraine Light" pitchFamily="50" charset="-52"/>
              </a:rPr>
              <a:t>наслідками</a:t>
            </a:r>
            <a:r>
              <a:rPr lang="ru-RU" sz="1100" dirty="0">
                <a:latin typeface="e-Ukraine Light" pitchFamily="50" charset="-52"/>
              </a:rPr>
              <a:t> такого </a:t>
            </a:r>
            <a:r>
              <a:rPr lang="ru-RU" sz="1100" dirty="0" err="1">
                <a:latin typeface="e-Ukraine Light" pitchFamily="50" charset="-52"/>
              </a:rPr>
              <a:t>звітного</a:t>
            </a:r>
            <a:r>
              <a:rPr lang="ru-RU" sz="1100" dirty="0">
                <a:latin typeface="e-Ukraine Light" pitchFamily="50" charset="-52"/>
              </a:rPr>
              <a:t> року у </a:t>
            </a:r>
            <a:r>
              <a:rPr lang="ru-RU" sz="1100" dirty="0" err="1">
                <a:latin typeface="e-Ukraine Light" pitchFamily="50" charset="-52"/>
              </a:rPr>
              <a:t>вигляді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заробітної</a:t>
            </a:r>
            <a:r>
              <a:rPr lang="ru-RU" sz="1100" dirty="0">
                <a:latin typeface="e-Ukraine Light" pitchFamily="50" charset="-52"/>
              </a:rPr>
              <a:t> плати та/</a:t>
            </a:r>
            <a:r>
              <a:rPr lang="ru-RU" sz="1100" dirty="0" err="1">
                <a:latin typeface="e-Ukraine Light" pitchFamily="50" charset="-52"/>
              </a:rPr>
              <a:t>або</a:t>
            </a:r>
            <a:r>
              <a:rPr lang="ru-RU" sz="1100" dirty="0">
                <a:latin typeface="e-Ukraine Light" pitchFamily="50" charset="-52"/>
              </a:rPr>
              <a:t> у </a:t>
            </a:r>
            <a:r>
              <a:rPr lang="ru-RU" sz="1100" dirty="0" err="1">
                <a:latin typeface="e-Ukraine Light" pitchFamily="50" charset="-52"/>
              </a:rPr>
              <a:t>вигляді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дивідендів</a:t>
            </a:r>
            <a:r>
              <a:rPr lang="ru-RU" sz="1100" dirty="0">
                <a:latin typeface="e-Ukraine Light" pitchFamily="50" charset="-52"/>
              </a:rPr>
              <a:t>, у </a:t>
            </a:r>
            <a:r>
              <a:rPr lang="ru-RU" sz="1100" dirty="0" err="1">
                <a:latin typeface="e-Ukraine Light" pitchFamily="50" charset="-52"/>
              </a:rPr>
              <a:t>випадках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визначених</a:t>
            </a:r>
            <a:r>
              <a:rPr lang="ru-RU" sz="1100" dirty="0">
                <a:latin typeface="e-Ukraine Light" pitchFamily="50" charset="-52"/>
              </a:rPr>
              <a:t> ПКУ. </a:t>
            </a:r>
          </a:p>
          <a:p>
            <a:pPr algn="just">
              <a:lnSpc>
                <a:spcPct val="150000"/>
              </a:lnSpc>
            </a:pPr>
            <a:r>
              <a:rPr lang="ru-RU" sz="1100" dirty="0" smtClean="0">
                <a:latin typeface="e-Ukraine Light" pitchFamily="50" charset="-52"/>
              </a:rPr>
              <a:t>	До </a:t>
            </a:r>
            <a:r>
              <a:rPr lang="ru-RU" sz="1100" dirty="0" err="1">
                <a:latin typeface="e-Ukraine Light" pitchFamily="50" charset="-52"/>
              </a:rPr>
              <a:t>податкової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знижки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включаються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фактично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здійснені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протягом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звітного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податкового</a:t>
            </a:r>
            <a:r>
              <a:rPr lang="ru-RU" sz="1100" dirty="0">
                <a:latin typeface="e-Ukraine Light" pitchFamily="50" charset="-52"/>
              </a:rPr>
              <a:t> року </a:t>
            </a:r>
            <a:r>
              <a:rPr lang="ru-RU" sz="1100" dirty="0" err="1">
                <a:latin typeface="e-Ukraine Light" pitchFamily="50" charset="-52"/>
              </a:rPr>
              <a:t>платником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податку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витрати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підтверджені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відповідними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платіжними</a:t>
            </a:r>
            <a:r>
              <a:rPr lang="ru-RU" sz="1100" dirty="0">
                <a:latin typeface="e-Ukraine Light" pitchFamily="50" charset="-52"/>
              </a:rPr>
              <a:t> та </a:t>
            </a:r>
            <a:r>
              <a:rPr lang="ru-RU" sz="1100" dirty="0" err="1">
                <a:latin typeface="e-Ukraine Light" pitchFamily="50" charset="-52"/>
              </a:rPr>
              <a:t>розрахунковими</a:t>
            </a:r>
            <a:r>
              <a:rPr lang="ru-RU" sz="1100" dirty="0">
                <a:latin typeface="e-Ukraine Light" pitchFamily="50" charset="-52"/>
              </a:rPr>
              <a:t> документами, </a:t>
            </a:r>
            <a:r>
              <a:rPr lang="ru-RU" sz="1100" dirty="0" err="1">
                <a:latin typeface="e-Ukraine Light" pitchFamily="50" charset="-52"/>
              </a:rPr>
              <a:t>зокрема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квитанціями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фіскальними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або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товарними</a:t>
            </a:r>
            <a:r>
              <a:rPr lang="ru-RU" sz="1100" dirty="0">
                <a:latin typeface="e-Ukraine Light" pitchFamily="50" charset="-52"/>
              </a:rPr>
              <a:t> чеками, </a:t>
            </a:r>
            <a:r>
              <a:rPr lang="ru-RU" sz="1100" dirty="0" err="1">
                <a:latin typeface="e-Ukraine Light" pitchFamily="50" charset="-52"/>
              </a:rPr>
              <a:t>прибутковими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касовими</a:t>
            </a:r>
            <a:r>
              <a:rPr lang="ru-RU" sz="1100" dirty="0">
                <a:latin typeface="e-Ukraine Light" pitchFamily="50" charset="-52"/>
              </a:rPr>
              <a:t> ордерами, </a:t>
            </a:r>
            <a:r>
              <a:rPr lang="ru-RU" sz="1100" dirty="0" err="1">
                <a:latin typeface="e-Ukraine Light" pitchFamily="50" charset="-52"/>
              </a:rPr>
              <a:t>що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ідентифікують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продавця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товарів</a:t>
            </a:r>
            <a:r>
              <a:rPr lang="ru-RU" sz="1100" dirty="0">
                <a:latin typeface="e-Ukraine Light" pitchFamily="50" charset="-52"/>
              </a:rPr>
              <a:t> (</a:t>
            </a:r>
            <a:r>
              <a:rPr lang="ru-RU" sz="1100" dirty="0" err="1">
                <a:latin typeface="e-Ukraine Light" pitchFamily="50" charset="-52"/>
              </a:rPr>
              <a:t>робіт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послуг</a:t>
            </a:r>
            <a:r>
              <a:rPr lang="ru-RU" sz="1100" dirty="0">
                <a:latin typeface="e-Ukraine Light" pitchFamily="50" charset="-52"/>
              </a:rPr>
              <a:t>) і особу, яка </a:t>
            </a:r>
            <a:r>
              <a:rPr lang="ru-RU" sz="1100" dirty="0" err="1">
                <a:latin typeface="e-Ukraine Light" pitchFamily="50" charset="-52"/>
              </a:rPr>
              <a:t>звертається</a:t>
            </a:r>
            <a:r>
              <a:rPr lang="ru-RU" sz="1100" dirty="0">
                <a:latin typeface="e-Ukraine Light" pitchFamily="50" charset="-52"/>
              </a:rPr>
              <a:t> за </a:t>
            </a:r>
            <a:r>
              <a:rPr lang="ru-RU" sz="1100" dirty="0" err="1">
                <a:latin typeface="e-Ukraine Light" pitchFamily="50" charset="-52"/>
              </a:rPr>
              <a:t>податковою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знижкою</a:t>
            </a:r>
            <a:r>
              <a:rPr lang="ru-RU" sz="1100" dirty="0">
                <a:latin typeface="e-Ukraine Light" pitchFamily="50" charset="-52"/>
              </a:rPr>
              <a:t> (</a:t>
            </a:r>
            <a:r>
              <a:rPr lang="ru-RU" sz="1100" dirty="0" err="1">
                <a:latin typeface="e-Ukraine Light" pitchFamily="50" charset="-52"/>
              </a:rPr>
              <a:t>їх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покупця</a:t>
            </a:r>
            <a:r>
              <a:rPr lang="ru-RU" sz="1100" dirty="0">
                <a:latin typeface="e-Ukraine Light" pitchFamily="50" charset="-52"/>
              </a:rPr>
              <a:t> (</a:t>
            </a:r>
            <a:r>
              <a:rPr lang="ru-RU" sz="1100" dirty="0" err="1">
                <a:latin typeface="e-Ukraine Light" pitchFamily="50" charset="-52"/>
              </a:rPr>
              <a:t>отримувача</a:t>
            </a:r>
            <a:r>
              <a:rPr lang="ru-RU" sz="1100" dirty="0">
                <a:latin typeface="e-Ukraine Light" pitchFamily="50" charset="-52"/>
              </a:rPr>
              <a:t>), а </a:t>
            </a:r>
            <a:r>
              <a:rPr lang="ru-RU" sz="1100" dirty="0" err="1">
                <a:latin typeface="e-Ukraine Light" pitchFamily="50" charset="-52"/>
              </a:rPr>
              <a:t>також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копіями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договорів</a:t>
            </a:r>
            <a:r>
              <a:rPr lang="ru-RU" sz="1100" dirty="0">
                <a:latin typeface="e-Ukraine Light" pitchFamily="50" charset="-52"/>
              </a:rPr>
              <a:t> за </a:t>
            </a:r>
            <a:r>
              <a:rPr lang="ru-RU" sz="1100" dirty="0" err="1">
                <a:latin typeface="e-Ukraine Light" pitchFamily="50" charset="-52"/>
              </a:rPr>
              <a:t>їх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наявності</a:t>
            </a:r>
            <a:r>
              <a:rPr lang="ru-RU" sz="1100" dirty="0">
                <a:latin typeface="e-Ukraine Light" pitchFamily="50" charset="-52"/>
              </a:rPr>
              <a:t> в </a:t>
            </a:r>
            <a:r>
              <a:rPr lang="ru-RU" sz="1100" dirty="0" err="1">
                <a:latin typeface="e-Ukraine Light" pitchFamily="50" charset="-52"/>
              </a:rPr>
              <a:t>яких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обов’язково</a:t>
            </a:r>
            <a:r>
              <a:rPr lang="ru-RU" sz="1100" dirty="0">
                <a:latin typeface="e-Ukraine Light" pitchFamily="50" charset="-52"/>
              </a:rPr>
              <a:t> повинно бути </a:t>
            </a:r>
            <a:r>
              <a:rPr lang="ru-RU" sz="1100" dirty="0" err="1">
                <a:latin typeface="e-Ukraine Light" pitchFamily="50" charset="-52"/>
              </a:rPr>
              <a:t>відображено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вартість</a:t>
            </a:r>
            <a:r>
              <a:rPr lang="ru-RU" sz="1100" dirty="0">
                <a:latin typeface="e-Ukraine Light" pitchFamily="50" charset="-52"/>
              </a:rPr>
              <a:t> таких </a:t>
            </a:r>
            <a:r>
              <a:rPr lang="ru-RU" sz="1100" dirty="0" err="1">
                <a:latin typeface="e-Ukraine Light" pitchFamily="50" charset="-52"/>
              </a:rPr>
              <a:t>товарів</a:t>
            </a:r>
            <a:r>
              <a:rPr lang="ru-RU" sz="1100" dirty="0">
                <a:latin typeface="e-Ukraine Light" pitchFamily="50" charset="-52"/>
              </a:rPr>
              <a:t> (</a:t>
            </a:r>
            <a:r>
              <a:rPr lang="ru-RU" sz="1100" dirty="0" err="1">
                <a:latin typeface="e-Ukraine Light" pitchFamily="50" charset="-52"/>
              </a:rPr>
              <a:t>робіт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послуг</a:t>
            </a:r>
            <a:r>
              <a:rPr lang="ru-RU" sz="1100" dirty="0">
                <a:latin typeface="e-Ukraine Light" pitchFamily="50" charset="-52"/>
              </a:rPr>
              <a:t>) </a:t>
            </a:r>
            <a:r>
              <a:rPr lang="ru-RU" sz="1100" dirty="0" smtClean="0">
                <a:latin typeface="e-Ukraine Light" pitchFamily="50" charset="-52"/>
              </a:rPr>
              <a:t>і</a:t>
            </a:r>
            <a:br>
              <a:rPr lang="ru-RU" sz="1100" dirty="0" smtClean="0">
                <a:latin typeface="e-Ukraine Light" pitchFamily="50" charset="-52"/>
              </a:rPr>
            </a:br>
            <a:endParaRPr lang="ru-RU" sz="1100" dirty="0">
              <a:latin typeface="e-Ukraine Light" pitchFamily="50" charset="-52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14300" y="1"/>
            <a:ext cx="47815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200" smtClean="0">
              <a:latin typeface="e-Ukraine" pitchFamily="2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969102" y="209549"/>
            <a:ext cx="46862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000" dirty="0" smtClean="0">
              <a:latin typeface="e-Ukraine" pitchFamily="2" charset="-52"/>
            </a:endParaRPr>
          </a:p>
          <a:p>
            <a:pPr indent="457200" algn="just"/>
            <a:endParaRPr lang="uk-UA" sz="1000" dirty="0" smtClean="0">
              <a:latin typeface="e-Ukraine" pitchFamily="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09549" y="0"/>
            <a:ext cx="457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dirty="0" smtClean="0">
                <a:latin typeface="e-Ukraine Light" pitchFamily="50" charset="-52"/>
              </a:rPr>
              <a:t>	</a:t>
            </a:r>
            <a:endParaRPr lang="uk-UA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032294" y="144641"/>
            <a:ext cx="4685767" cy="56553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smtClean="0">
                <a:latin typeface="e-Ukraine Light" pitchFamily="50" charset="-52"/>
              </a:rPr>
              <a:t>строк </a:t>
            </a:r>
            <a:r>
              <a:rPr lang="ru-RU" sz="1050" dirty="0">
                <a:latin typeface="e-Ukraine Light" pitchFamily="50" charset="-52"/>
              </a:rPr>
              <a:t>оплати за </a:t>
            </a:r>
            <a:r>
              <a:rPr lang="ru-RU" sz="1050" dirty="0" err="1">
                <a:latin typeface="e-Ukraine Light" pitchFamily="50" charset="-52"/>
              </a:rPr>
              <a:t>такі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товари</a:t>
            </a:r>
            <a:r>
              <a:rPr lang="ru-RU" sz="1050" dirty="0">
                <a:latin typeface="e-Ukraine Light" pitchFamily="50" charset="-52"/>
              </a:rPr>
              <a:t> (</a:t>
            </a:r>
            <a:r>
              <a:rPr lang="ru-RU" sz="1050" dirty="0" err="1">
                <a:latin typeface="e-Ukraine Light" pitchFamily="50" charset="-52"/>
              </a:rPr>
              <a:t>роботи</a:t>
            </a:r>
            <a:r>
              <a:rPr lang="ru-RU" sz="1050" dirty="0">
                <a:latin typeface="e-Ukraine Light" pitchFamily="50" charset="-52"/>
              </a:rPr>
              <a:t>, </a:t>
            </a:r>
            <a:r>
              <a:rPr lang="ru-RU" sz="1050" dirty="0" err="1">
                <a:latin typeface="e-Ukraine Light" pitchFamily="50" charset="-52"/>
              </a:rPr>
              <a:t>послуги</a:t>
            </a:r>
            <a:r>
              <a:rPr lang="ru-RU" sz="1050" dirty="0">
                <a:latin typeface="e-Ukraine Light" pitchFamily="50" charset="-52"/>
              </a:rPr>
              <a:t>) (</a:t>
            </a:r>
            <a:r>
              <a:rPr lang="ru-RU" sz="1050" dirty="0" err="1">
                <a:latin typeface="e-Ukraine Light" pitchFamily="50" charset="-52"/>
              </a:rPr>
              <a:t>пп</a:t>
            </a:r>
            <a:r>
              <a:rPr lang="ru-RU" sz="1050" dirty="0">
                <a:latin typeface="e-Ukraine Light" pitchFamily="50" charset="-52"/>
              </a:rPr>
              <a:t>. 166.2.1 п. 166.2 ст. 166 ПКУ). </a:t>
            </a:r>
          </a:p>
          <a:p>
            <a:pPr algn="just">
              <a:lnSpc>
                <a:spcPct val="150000"/>
              </a:lnSpc>
            </a:pPr>
            <a:r>
              <a:rPr lang="ru-RU" sz="1100" dirty="0" smtClean="0">
                <a:latin typeface="e-Ukraine Light" pitchFamily="50" charset="-52"/>
              </a:rPr>
              <a:t>	</a:t>
            </a:r>
            <a:r>
              <a:rPr lang="ru-RU" sz="1100" dirty="0" err="1" smtClean="0">
                <a:latin typeface="e-Ukraine Light" pitchFamily="50" charset="-52"/>
              </a:rPr>
              <a:t>Підстави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>
                <a:latin typeface="e-Ukraine Light" pitchFamily="50" charset="-52"/>
              </a:rPr>
              <a:t>для </a:t>
            </a:r>
            <a:r>
              <a:rPr lang="ru-RU" sz="1100" dirty="0" err="1">
                <a:latin typeface="e-Ukraine Light" pitchFamily="50" charset="-52"/>
              </a:rPr>
              <a:t>нарахування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податкової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знижки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із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зазначенням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конкретних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сум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відображаються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платником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податку</a:t>
            </a:r>
            <a:r>
              <a:rPr lang="ru-RU" sz="1100" dirty="0">
                <a:latin typeface="e-Ukraine Light" pitchFamily="50" charset="-52"/>
              </a:rPr>
              <a:t> у </a:t>
            </a:r>
            <a:r>
              <a:rPr lang="ru-RU" sz="1100" dirty="0" err="1">
                <a:latin typeface="e-Ukraine Light" pitchFamily="50" charset="-52"/>
              </a:rPr>
              <a:t>річній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податковій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декларації</a:t>
            </a:r>
            <a:r>
              <a:rPr lang="ru-RU" sz="1100" dirty="0">
                <a:latin typeface="e-Ukraine Light" pitchFamily="50" charset="-52"/>
              </a:rPr>
              <a:t> про </a:t>
            </a:r>
            <a:r>
              <a:rPr lang="ru-RU" sz="1100" dirty="0" err="1">
                <a:latin typeface="e-Ukraine Light" pitchFamily="50" charset="-52"/>
              </a:rPr>
              <a:t>майновий</a:t>
            </a:r>
            <a:r>
              <a:rPr lang="ru-RU" sz="1100" dirty="0">
                <a:latin typeface="e-Ukraine Light" pitchFamily="50" charset="-52"/>
              </a:rPr>
              <a:t> стан і доходи, яка </a:t>
            </a:r>
            <a:r>
              <a:rPr lang="ru-RU" sz="1100" dirty="0" err="1">
                <a:latin typeface="e-Ukraine Light" pitchFamily="50" charset="-52"/>
              </a:rPr>
              <a:t>подається</a:t>
            </a:r>
            <a:r>
              <a:rPr lang="ru-RU" sz="1100" dirty="0">
                <a:latin typeface="e-Ukraine Light" pitchFamily="50" charset="-52"/>
              </a:rPr>
              <a:t> по 31 </a:t>
            </a:r>
            <a:r>
              <a:rPr lang="ru-RU" sz="1100" dirty="0" err="1">
                <a:latin typeface="e-Ukraine Light" pitchFamily="50" charset="-52"/>
              </a:rPr>
              <a:t>грудня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включно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наступного</a:t>
            </a:r>
            <a:r>
              <a:rPr lang="ru-RU" sz="1100" dirty="0">
                <a:latin typeface="e-Ukraine Light" pitchFamily="50" charset="-52"/>
              </a:rPr>
              <a:t> за </a:t>
            </a:r>
            <a:r>
              <a:rPr lang="ru-RU" sz="1100" dirty="0" err="1">
                <a:latin typeface="e-Ukraine Light" pitchFamily="50" charset="-52"/>
              </a:rPr>
              <a:t>звітним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податкового</a:t>
            </a:r>
            <a:r>
              <a:rPr lang="ru-RU" sz="1100" dirty="0">
                <a:latin typeface="e-Ukraine Light" pitchFamily="50" charset="-52"/>
              </a:rPr>
              <a:t> року (</a:t>
            </a:r>
            <a:r>
              <a:rPr lang="ru-RU" sz="1100" dirty="0" err="1">
                <a:latin typeface="e-Ukraine Light" pitchFamily="50" charset="-52"/>
              </a:rPr>
              <a:t>пп</a:t>
            </a:r>
            <a:r>
              <a:rPr lang="ru-RU" sz="1100" dirty="0">
                <a:latin typeface="e-Ukraine Light" pitchFamily="50" charset="-52"/>
              </a:rPr>
              <a:t>. 166.1.1 п. 166.1 ст. 166 ПКУ). </a:t>
            </a:r>
          </a:p>
          <a:p>
            <a:pPr algn="just">
              <a:lnSpc>
                <a:spcPct val="150000"/>
              </a:lnSpc>
            </a:pPr>
            <a:r>
              <a:rPr lang="ru-RU" sz="1100" dirty="0" smtClean="0">
                <a:latin typeface="e-Ukraine Light" pitchFamily="50" charset="-52"/>
              </a:rPr>
              <a:t>	Пунктом </a:t>
            </a:r>
            <a:r>
              <a:rPr lang="ru-RU" sz="1100" dirty="0">
                <a:latin typeface="e-Ukraine Light" pitchFamily="50" charset="-52"/>
              </a:rPr>
              <a:t>21 </a:t>
            </a:r>
            <a:r>
              <a:rPr lang="ru-RU" sz="1100" dirty="0" err="1">
                <a:latin typeface="e-Ukraine Light" pitchFamily="50" charset="-52"/>
              </a:rPr>
              <a:t>підрозділу</a:t>
            </a:r>
            <a:r>
              <a:rPr lang="ru-RU" sz="1100" dirty="0">
                <a:latin typeface="e-Ukraine Light" pitchFamily="50" charset="-52"/>
              </a:rPr>
              <a:t> 1 </a:t>
            </a:r>
            <a:r>
              <a:rPr lang="ru-RU" sz="1100" dirty="0" err="1">
                <a:latin typeface="e-Ukraine Light" pitchFamily="50" charset="-52"/>
              </a:rPr>
              <a:t>розділу</a:t>
            </a:r>
            <a:r>
              <a:rPr lang="ru-RU" sz="1100" dirty="0">
                <a:latin typeface="e-Ukraine Light" pitchFamily="50" charset="-52"/>
              </a:rPr>
              <a:t> «</a:t>
            </a:r>
            <a:r>
              <a:rPr lang="ru-RU" sz="1100" dirty="0" err="1">
                <a:latin typeface="e-Ukraine Light" pitchFamily="50" charset="-52"/>
              </a:rPr>
              <a:t>Перехідні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положення</a:t>
            </a:r>
            <a:r>
              <a:rPr lang="ru-RU" sz="1100" dirty="0">
                <a:latin typeface="e-Ukraine Light" pitchFamily="50" charset="-52"/>
              </a:rPr>
              <a:t>» ПКУ </a:t>
            </a:r>
            <a:r>
              <a:rPr lang="ru-RU" sz="1100" dirty="0" err="1">
                <a:latin typeface="e-Ukraine Light" pitchFamily="50" charset="-52"/>
              </a:rPr>
              <a:t>встановлено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що</a:t>
            </a:r>
            <a:r>
              <a:rPr lang="ru-RU" sz="1100" dirty="0">
                <a:latin typeface="e-Ukraine Light" pitchFamily="50" charset="-52"/>
              </a:rPr>
              <a:t> за результатами 2022 року при </a:t>
            </a:r>
            <a:r>
              <a:rPr lang="ru-RU" sz="1100" dirty="0" err="1">
                <a:latin typeface="e-Ukraine Light" pitchFamily="50" charset="-52"/>
              </a:rPr>
              <a:t>реалізації</a:t>
            </a:r>
            <a:r>
              <a:rPr lang="ru-RU" sz="1100" dirty="0">
                <a:latin typeface="e-Ukraine Light" pitchFamily="50" charset="-52"/>
              </a:rPr>
              <a:t> права на </a:t>
            </a:r>
            <a:r>
              <a:rPr lang="ru-RU" sz="1100" dirty="0" err="1">
                <a:latin typeface="e-Ukraine Light" pitchFamily="50" charset="-52"/>
              </a:rPr>
              <a:t>податкову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знижку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відповідно</a:t>
            </a:r>
            <a:r>
              <a:rPr lang="ru-RU" sz="1100" dirty="0">
                <a:latin typeface="e-Ukraine Light" pitchFamily="50" charset="-52"/>
              </a:rPr>
              <a:t> до </a:t>
            </a:r>
            <a:r>
              <a:rPr lang="ru-RU" sz="1100" dirty="0" err="1">
                <a:latin typeface="e-Ukraine Light" pitchFamily="50" charset="-52"/>
              </a:rPr>
              <a:t>положень</a:t>
            </a:r>
            <a:r>
              <a:rPr lang="ru-RU" sz="1100" dirty="0">
                <a:latin typeface="e-Ukraine Light" pitchFamily="50" charset="-52"/>
              </a:rPr>
              <a:t> ст. 166 ПКУ до </a:t>
            </a:r>
            <a:r>
              <a:rPr lang="ru-RU" sz="1100" dirty="0" err="1">
                <a:latin typeface="e-Ukraine Light" pitchFamily="50" charset="-52"/>
              </a:rPr>
              <a:t>податкової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знижки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платника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податку</a:t>
            </a:r>
            <a:r>
              <a:rPr lang="ru-RU" sz="1100" dirty="0">
                <a:latin typeface="e-Ukraine Light" pitchFamily="50" charset="-52"/>
              </a:rPr>
              <a:t> на доходи </a:t>
            </a:r>
            <a:r>
              <a:rPr lang="ru-RU" sz="1100" dirty="0" err="1">
                <a:latin typeface="e-Ukraine Light" pitchFamily="50" charset="-52"/>
              </a:rPr>
              <a:t>фізичних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осіб</a:t>
            </a:r>
            <a:r>
              <a:rPr lang="ru-RU" sz="1100" dirty="0">
                <a:latin typeface="e-Ukraine Light" pitchFamily="50" charset="-52"/>
              </a:rPr>
              <a:t> у </a:t>
            </a:r>
            <a:r>
              <a:rPr lang="ru-RU" sz="1100" dirty="0" err="1">
                <a:latin typeface="e-Ukraine Light" pitchFamily="50" charset="-52"/>
              </a:rPr>
              <a:t>звітному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податковому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році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включаються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суми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коштів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або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вартість</a:t>
            </a:r>
            <a:r>
              <a:rPr lang="ru-RU" sz="1100" dirty="0">
                <a:latin typeface="e-Ukraine Light" pitchFamily="50" charset="-52"/>
              </a:rPr>
              <a:t> майна, </a:t>
            </a:r>
            <a:r>
              <a:rPr lang="ru-RU" sz="1100" dirty="0" err="1">
                <a:latin typeface="e-Ukraine Light" pitchFamily="50" charset="-52"/>
              </a:rPr>
              <a:t>перерахованих</a:t>
            </a:r>
            <a:r>
              <a:rPr lang="ru-RU" sz="1100" dirty="0">
                <a:latin typeface="e-Ukraine Light" pitchFamily="50" charset="-52"/>
              </a:rPr>
              <a:t> (</a:t>
            </a:r>
            <a:r>
              <a:rPr lang="ru-RU" sz="1100" dirty="0" err="1">
                <a:latin typeface="e-Ukraine Light" pitchFamily="50" charset="-52"/>
              </a:rPr>
              <a:t>переданих</a:t>
            </a:r>
            <a:r>
              <a:rPr lang="ru-RU" sz="1100" dirty="0">
                <a:latin typeface="e-Ukraine Light" pitchFamily="50" charset="-52"/>
              </a:rPr>
              <a:t>) </a:t>
            </a:r>
            <a:r>
              <a:rPr lang="ru-RU" sz="1100" dirty="0" err="1">
                <a:latin typeface="e-Ukraine Light" pitchFamily="50" charset="-52"/>
              </a:rPr>
              <a:t>платником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податку</a:t>
            </a:r>
            <a:r>
              <a:rPr lang="ru-RU" sz="1100" dirty="0">
                <a:latin typeface="e-Ukraine Light" pitchFamily="50" charset="-52"/>
              </a:rPr>
              <a:t> у </a:t>
            </a:r>
            <a:r>
              <a:rPr lang="ru-RU" sz="1100" dirty="0" err="1">
                <a:latin typeface="e-Ukraine Light" pitchFamily="50" charset="-52"/>
              </a:rPr>
              <a:t>вигляді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пожертвувань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або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благодійних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внесків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неприбутковим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організаціям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які</a:t>
            </a:r>
            <a:r>
              <a:rPr lang="ru-RU" sz="1100" dirty="0">
                <a:latin typeface="e-Ukraine Light" pitchFamily="50" charset="-52"/>
              </a:rPr>
              <a:t> на дату </a:t>
            </a:r>
            <a:r>
              <a:rPr lang="ru-RU" sz="1100" dirty="0" err="1">
                <a:latin typeface="e-Ukraine Light" pitchFamily="50" charset="-52"/>
              </a:rPr>
              <a:t>перерахування</a:t>
            </a:r>
            <a:r>
              <a:rPr lang="ru-RU" sz="1100" dirty="0">
                <a:latin typeface="e-Ukraine Light" pitchFamily="50" charset="-52"/>
              </a:rPr>
              <a:t> (</a:t>
            </a:r>
            <a:r>
              <a:rPr lang="ru-RU" sz="1100" dirty="0" err="1">
                <a:latin typeface="e-Ukraine Light" pitchFamily="50" charset="-52"/>
              </a:rPr>
              <a:t>передачі</a:t>
            </a:r>
            <a:r>
              <a:rPr lang="ru-RU" sz="1100" dirty="0">
                <a:latin typeface="e-Ukraine Light" pitchFamily="50" charset="-52"/>
              </a:rPr>
              <a:t>) таких </a:t>
            </a:r>
            <a:r>
              <a:rPr lang="ru-RU" sz="1100" dirty="0" err="1">
                <a:latin typeface="e-Ukraine Light" pitchFamily="50" charset="-52"/>
              </a:rPr>
              <a:t>коштів</a:t>
            </a:r>
            <a:r>
              <a:rPr lang="ru-RU" sz="1100" dirty="0">
                <a:latin typeface="e-Ukraine Light" pitchFamily="50" charset="-52"/>
              </a:rPr>
              <a:t> та майна </a:t>
            </a:r>
            <a:r>
              <a:rPr lang="ru-RU" sz="1100" dirty="0" err="1">
                <a:latin typeface="e-Ukraine Light" pitchFamily="50" charset="-52"/>
              </a:rPr>
              <a:t>відповідали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умовам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визначеним</a:t>
            </a:r>
            <a:r>
              <a:rPr lang="ru-RU" sz="1100" dirty="0">
                <a:latin typeface="e-Ukraine Light" pitchFamily="50" charset="-52"/>
              </a:rPr>
              <a:t> п. 133.4 ст. 133 ПКУ, у </a:t>
            </a:r>
            <a:r>
              <a:rPr lang="ru-RU" sz="1100" dirty="0" err="1">
                <a:latin typeface="e-Ukraine Light" pitchFamily="50" charset="-52"/>
              </a:rPr>
              <a:t>розмірі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що</a:t>
            </a:r>
            <a:r>
              <a:rPr lang="ru-RU" sz="1100" dirty="0">
                <a:latin typeface="e-Ukraine Light" pitchFamily="50" charset="-52"/>
              </a:rPr>
              <a:t> не </a:t>
            </a:r>
            <a:r>
              <a:rPr lang="ru-RU" sz="1100" dirty="0" err="1">
                <a:latin typeface="e-Ukraine Light" pitchFamily="50" charset="-52"/>
              </a:rPr>
              <a:t>перевищує</a:t>
            </a:r>
            <a:r>
              <a:rPr lang="ru-RU" sz="1100" dirty="0">
                <a:latin typeface="e-Ukraine Light" pitchFamily="50" charset="-52"/>
              </a:rPr>
              <a:t> 16 </a:t>
            </a:r>
            <a:r>
              <a:rPr lang="ru-RU" sz="1100" dirty="0" err="1">
                <a:latin typeface="e-Ukraine Light" pitchFamily="50" charset="-52"/>
              </a:rPr>
              <a:t>відсотків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суми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його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загального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оподатковуваного</a:t>
            </a:r>
            <a:r>
              <a:rPr lang="ru-RU" sz="1100" dirty="0">
                <a:latin typeface="e-Ukraine Light" pitchFamily="50" charset="-52"/>
              </a:rPr>
              <a:t> доходу такого </a:t>
            </a:r>
            <a:r>
              <a:rPr lang="ru-RU" sz="1100" dirty="0" err="1">
                <a:latin typeface="e-Ukraine Light" pitchFamily="50" charset="-52"/>
              </a:rPr>
              <a:t>звітного</a:t>
            </a:r>
            <a:r>
              <a:rPr lang="ru-RU" sz="1100" dirty="0">
                <a:latin typeface="e-Ukraine Light" pitchFamily="50" charset="-52"/>
              </a:rPr>
              <a:t> року. </a:t>
            </a:r>
          </a:p>
        </p:txBody>
      </p:sp>
    </p:spTree>
    <p:extLst>
      <p:ext uri="{BB962C8B-B14F-4D97-AF65-F5344CB8AC3E}">
        <p14:creationId xmlns:p14="http://schemas.microsoft.com/office/powerpoint/2010/main" xmlns="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1445</TotalTime>
  <Words>158</Words>
  <Application>Microsoft Office PowerPoint</Application>
  <PresentationFormat>Лист A4 (210x297 мм)</PresentationFormat>
  <Paragraphs>21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adm</cp:lastModifiedBy>
  <cp:revision>186</cp:revision>
  <dcterms:created xsi:type="dcterms:W3CDTF">2021-05-27T05:23:05Z</dcterms:created>
  <dcterms:modified xsi:type="dcterms:W3CDTF">2024-02-05T12:07:38Z</dcterms:modified>
</cp:coreProperties>
</file>