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6" y="0"/>
            <a:ext cx="4877753" cy="6876514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772149" y="1151488"/>
            <a:ext cx="3829050" cy="181588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застосовуються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штрафні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санкції</a:t>
            </a:r>
            <a:r>
              <a:rPr lang="ru-RU" sz="1600" b="1" dirty="0">
                <a:latin typeface="e-Ukraine Light" pitchFamily="50" charset="-52"/>
              </a:rPr>
              <a:t> та пеня за </a:t>
            </a:r>
            <a:r>
              <a:rPr lang="ru-RU" sz="1600" b="1" dirty="0" err="1">
                <a:latin typeface="e-Ukraine Light" pitchFamily="50" charset="-52"/>
              </a:rPr>
              <a:t>порушення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законодавства</a:t>
            </a:r>
            <a:r>
              <a:rPr lang="ru-RU" sz="1600" b="1" dirty="0">
                <a:latin typeface="e-Ukraine Light" pitchFamily="50" charset="-52"/>
              </a:rPr>
              <a:t> у </a:t>
            </a:r>
            <a:r>
              <a:rPr lang="ru-RU" sz="1600" b="1" dirty="0" err="1">
                <a:latin typeface="e-Ukraine Light" pitchFamily="50" charset="-52"/>
              </a:rPr>
              <a:t>сфері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зовнішньоекономічної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діяльності</a:t>
            </a:r>
            <a:r>
              <a:rPr lang="ru-RU" sz="1600" b="1" dirty="0">
                <a:latin typeface="e-Ukraine Light" pitchFamily="50" charset="-52"/>
              </a:rPr>
              <a:t> у </a:t>
            </a:r>
            <a:r>
              <a:rPr lang="ru-RU" sz="1600" b="1" dirty="0" err="1">
                <a:latin typeface="e-Ukraine Light" pitchFamily="50" charset="-52"/>
              </a:rPr>
              <a:t>період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запровадження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воєнного</a:t>
            </a:r>
            <a:r>
              <a:rPr lang="ru-RU" sz="1600" b="1" dirty="0">
                <a:latin typeface="e-Ukraine Light" pitchFamily="50" charset="-52"/>
              </a:rPr>
              <a:t> стану в </a:t>
            </a:r>
            <a:r>
              <a:rPr lang="ru-RU" sz="1600" b="1" dirty="0" err="1">
                <a:latin typeface="e-Ukraine Light" pitchFamily="50" charset="-52"/>
              </a:rPr>
              <a:t>Україні</a:t>
            </a:r>
            <a:r>
              <a:rPr lang="ru-RU" sz="1600" b="1" dirty="0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Лютий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4" y="250657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193176" y="90176"/>
            <a:ext cx="4605996" cy="6724650"/>
            <a:chOff x="83820" y="68580"/>
            <a:chExt cx="4793934" cy="6781801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0"/>
              <a:ext cx="4793934" cy="664437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229225" y="3295649"/>
            <a:ext cx="165735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20856" y="4733925"/>
            <a:ext cx="1685925" cy="16573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229225" y="4733925"/>
            <a:ext cx="1708186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518310" y="3276600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229225" y="342899"/>
            <a:ext cx="453389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0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0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000" dirty="0" smtClean="0">
              <a:latin typeface="e-Ukraine Light" panose="00000400000000000000" pitchFamily="50" charset="-52"/>
            </a:endParaRPr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411" y="1742694"/>
            <a:ext cx="13049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0024" y="90176"/>
            <a:ext cx="4733926" cy="664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50" dirty="0" smtClean="0">
                <a:latin typeface="e-Ukraine Light" pitchFamily="50" charset="-52"/>
              </a:rPr>
              <a:t> 	 </a:t>
            </a:r>
            <a:r>
              <a:rPr lang="uk-UA" sz="1150" dirty="0">
                <a:latin typeface="e-Ukraine Light" pitchFamily="50" charset="-52"/>
              </a:rPr>
              <a:t> </a:t>
            </a:r>
            <a:r>
              <a:rPr lang="uk-UA" sz="1150" dirty="0">
                <a:latin typeface="e-Ukraine Light" pitchFamily="50" charset="-52"/>
              </a:rPr>
              <a:t> Головне    управління ДПС у м. Києві повідомляє, що правові засади здійснення валютних операцій, валютного регулювання та валютного нагляду, права та обов’язки суб’єктів валютних операцій і уповноважених установ та відповідальність за порушення ними валютного законодавства визначено Законом України від 21 червня 2018 року № 2473-</a:t>
            </a:r>
            <a:r>
              <a:rPr lang="en-US" sz="1150" dirty="0">
                <a:latin typeface="e-Ukraine Light" pitchFamily="50" charset="-52"/>
              </a:rPr>
              <a:t>VIII «</a:t>
            </a:r>
            <a:r>
              <a:rPr lang="uk-UA" sz="1150" dirty="0">
                <a:latin typeface="e-Ukraine Light" pitchFamily="50" charset="-52"/>
              </a:rPr>
              <a:t>Про валюту і валютні операції» (далі – Закон № 2473</a:t>
            </a:r>
            <a:r>
              <a:rPr lang="uk-UA" sz="1150" dirty="0" smtClean="0">
                <a:latin typeface="e-Ukraine Light" pitchFamily="50" charset="-52"/>
              </a:rPr>
              <a:t>).</a:t>
            </a:r>
            <a:endParaRPr lang="uk-UA" sz="1150" dirty="0">
              <a:latin typeface="e-Ukraine Light" pitchFamily="50" charset="-52"/>
            </a:endParaRPr>
          </a:p>
          <a:p>
            <a:pPr algn="just"/>
            <a:r>
              <a:rPr lang="uk-UA" sz="1150" dirty="0" smtClean="0">
                <a:latin typeface="e-Ukraine Light" pitchFamily="50" charset="-52"/>
              </a:rPr>
              <a:t>	Відповідно </a:t>
            </a:r>
            <a:r>
              <a:rPr lang="uk-UA" sz="1150" dirty="0">
                <a:latin typeface="e-Ukraine Light" pitchFamily="50" charset="-52"/>
              </a:rPr>
              <a:t>до частини першої ст. 13 Закону № 2473 Національний банк України (далі – НБУ) має право встановлювати граничні строки розрахунків за операціями з експорту та імпорту товарів</a:t>
            </a:r>
            <a:r>
              <a:rPr lang="uk-UA" sz="1150" dirty="0" smtClean="0">
                <a:latin typeface="e-Ukraine Light" pitchFamily="50" charset="-52"/>
              </a:rPr>
              <a:t>.</a:t>
            </a:r>
            <a:endParaRPr lang="uk-UA" sz="1150" dirty="0">
              <a:latin typeface="e-Ukraine Light" pitchFamily="50" charset="-52"/>
            </a:endParaRPr>
          </a:p>
          <a:p>
            <a:pPr algn="just"/>
            <a:r>
              <a:rPr lang="uk-UA" sz="1150" dirty="0" smtClean="0">
                <a:latin typeface="e-Ukraine Light" pitchFamily="50" charset="-52"/>
              </a:rPr>
              <a:t>	Граничні </a:t>
            </a:r>
            <a:r>
              <a:rPr lang="uk-UA" sz="1150" dirty="0">
                <a:latin typeface="e-Ukraine Light" pitchFamily="50" charset="-52"/>
              </a:rPr>
              <a:t>строки розрахунків за операціями з експорту та імпорту товарів встановлено п. 21 </a:t>
            </a:r>
            <a:r>
              <a:rPr lang="uk-UA" sz="1150" dirty="0" err="1">
                <a:latin typeface="e-Ukraine Light" pitchFamily="50" charset="-52"/>
              </a:rPr>
              <a:t>розд</a:t>
            </a:r>
            <a:r>
              <a:rPr lang="uk-UA" sz="1150" dirty="0">
                <a:latin typeface="e-Ukraine Light" pitchFamily="50" charset="-52"/>
              </a:rPr>
              <a:t>. ІІ Положення про заходи захисту та визначення порядку здійснення окремих операцій в іноземній валюті, затвердженого  постановою  Правління  Національного  банку  України   від  02 січня 2019 року № 5 (далі – Положення № 5), і становлять 365 календарних днів. </a:t>
            </a:r>
          </a:p>
          <a:p>
            <a:pPr algn="just"/>
            <a:r>
              <a:rPr lang="uk-UA" sz="1150" dirty="0" smtClean="0">
                <a:latin typeface="e-Ukraine Light" pitchFamily="50" charset="-52"/>
              </a:rPr>
              <a:t>	У  </a:t>
            </a:r>
            <a:r>
              <a:rPr lang="uk-UA" sz="1150" dirty="0">
                <a:latin typeface="e-Ukraine Light" pitchFamily="50" charset="-52"/>
              </a:rPr>
              <a:t>зв’язку   з   введенням  Указом  Президента  України  від  24 лютого 2022 року № 64/2022 воєнного стану в Україні, Правлінням НБУ прийнято Постанову в</a:t>
            </a:r>
            <a:r>
              <a:rPr lang="en-US" sz="1150" dirty="0" err="1">
                <a:latin typeface="e-Ukraine Light" pitchFamily="50" charset="-52"/>
              </a:rPr>
              <a:t>i</a:t>
            </a:r>
            <a:r>
              <a:rPr lang="uk-UA" sz="1150" dirty="0">
                <a:latin typeface="e-Ukraine Light" pitchFamily="50" charset="-52"/>
              </a:rPr>
              <a:t>д 24 лютого 2022 року № 18 «Про роботу банківської системи в період  запровадження   воєнного  стану»,  із  змінами  </a:t>
            </a:r>
            <a:r>
              <a:rPr lang="en-US" sz="1150" dirty="0" err="1" smtClean="0">
                <a:latin typeface="e-Ukraine Light" pitchFamily="50" charset="-52"/>
              </a:rPr>
              <a:t>i</a:t>
            </a:r>
            <a:r>
              <a:rPr lang="uk-UA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доповненнями</a:t>
            </a:r>
            <a:r>
              <a:rPr lang="ru-RU" sz="1150" dirty="0">
                <a:latin typeface="e-Ukraine Light" pitchFamily="50" charset="-52"/>
              </a:rPr>
              <a:t>   </a:t>
            </a:r>
            <a:r>
              <a:rPr lang="ru-RU" sz="1150" dirty="0" err="1">
                <a:latin typeface="e-Ukraine Light" pitchFamily="50" charset="-52"/>
              </a:rPr>
              <a:t>від</a:t>
            </a:r>
            <a:r>
              <a:rPr lang="ru-RU" sz="1150" dirty="0">
                <a:latin typeface="e-Ukraine Light" pitchFamily="50" charset="-52"/>
              </a:rPr>
              <a:t>  07 </a:t>
            </a:r>
            <a:r>
              <a:rPr lang="ru-RU" sz="1150" dirty="0" err="1">
                <a:latin typeface="e-Ukraine Light" pitchFamily="50" charset="-52"/>
              </a:rPr>
              <a:t>липня</a:t>
            </a:r>
            <a:r>
              <a:rPr lang="ru-RU" sz="1150" dirty="0">
                <a:latin typeface="e-Ukraine Light" pitchFamily="50" charset="-52"/>
              </a:rPr>
              <a:t> 2022 року, </a:t>
            </a:r>
            <a:r>
              <a:rPr lang="ru-RU" sz="1150" dirty="0" err="1">
                <a:latin typeface="e-Ukraine Light" pitchFamily="50" charset="-52"/>
              </a:rPr>
              <a:t>якою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встановлено</a:t>
            </a:r>
            <a:r>
              <a:rPr lang="ru-RU" sz="1150" dirty="0">
                <a:latin typeface="e-Ukraine Light" pitchFamily="50" charset="-52"/>
              </a:rPr>
              <a:t> з 05 </a:t>
            </a:r>
            <a:r>
              <a:rPr lang="ru-RU" sz="1150" dirty="0" err="1">
                <a:latin typeface="e-Ukraine Light" pitchFamily="50" charset="-52"/>
              </a:rPr>
              <a:t>квітня</a:t>
            </a:r>
            <a:r>
              <a:rPr lang="ru-RU" sz="1150" dirty="0">
                <a:latin typeface="e-Ukraine Light" pitchFamily="50" charset="-52"/>
              </a:rPr>
              <a:t> 2022 року </a:t>
            </a:r>
            <a:r>
              <a:rPr lang="ru-RU" sz="1150" dirty="0" err="1">
                <a:latin typeface="e-Ukraine Light" pitchFamily="50" charset="-52"/>
              </a:rPr>
              <a:t>граничні</a:t>
            </a:r>
            <a:r>
              <a:rPr lang="ru-RU" sz="1150" dirty="0">
                <a:latin typeface="e-Ukraine Light" pitchFamily="50" charset="-52"/>
              </a:rPr>
              <a:t> строки </a:t>
            </a:r>
            <a:r>
              <a:rPr lang="ru-RU" sz="1150" dirty="0" err="1">
                <a:latin typeface="e-Ukraine Light" pitchFamily="50" charset="-52"/>
              </a:rPr>
              <a:t>розрахунків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операціями</a:t>
            </a:r>
            <a:r>
              <a:rPr lang="ru-RU" sz="1150" dirty="0">
                <a:latin typeface="e-Ukraine Light" pitchFamily="50" charset="-52"/>
              </a:rPr>
              <a:t> з </a:t>
            </a:r>
            <a:r>
              <a:rPr lang="ru-RU" sz="1150" dirty="0" err="1">
                <a:latin typeface="e-Ukraine Light" pitchFamily="50" charset="-52"/>
              </a:rPr>
              <a:t>експорту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імпорту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товарів</a:t>
            </a:r>
            <a:r>
              <a:rPr lang="ru-RU" sz="1150" dirty="0">
                <a:latin typeface="e-Ukraine Light" pitchFamily="50" charset="-52"/>
              </a:rPr>
              <a:t> — 180 </a:t>
            </a:r>
            <a:r>
              <a:rPr lang="ru-RU" sz="1150" dirty="0" err="1">
                <a:latin typeface="e-Ukraine Light" pitchFamily="50" charset="-52"/>
              </a:rPr>
              <a:t>календарних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днів</a:t>
            </a:r>
            <a:r>
              <a:rPr lang="ru-RU" sz="1150" dirty="0">
                <a:latin typeface="e-Ukraine Light" pitchFamily="50" charset="-52"/>
              </a:rPr>
              <a:t>. Для </a:t>
            </a:r>
            <a:r>
              <a:rPr lang="ru-RU" sz="1150" dirty="0" err="1">
                <a:latin typeface="e-Ukraine Light" pitchFamily="50" charset="-52"/>
              </a:rPr>
              <a:t>операцій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проведені</a:t>
            </a:r>
            <a:r>
              <a:rPr lang="ru-RU" sz="1150" dirty="0">
                <a:latin typeface="e-Ukraine Light" pitchFamily="50" charset="-52"/>
              </a:rPr>
              <a:t> до 05 </a:t>
            </a:r>
            <a:r>
              <a:rPr lang="ru-RU" sz="1150" dirty="0" err="1">
                <a:latin typeface="e-Ukraine Light" pitchFamily="50" charset="-52"/>
              </a:rPr>
              <a:t>квітня</a:t>
            </a:r>
            <a:r>
              <a:rPr lang="ru-RU" sz="1150" dirty="0">
                <a:latin typeface="e-Ukraine Light" pitchFamily="50" charset="-52"/>
              </a:rPr>
              <a:t> 2022 року, </a:t>
            </a:r>
            <a:r>
              <a:rPr lang="ru-RU" sz="1150" dirty="0" err="1">
                <a:latin typeface="e-Ukraine Light" pitchFamily="50" charset="-52"/>
              </a:rPr>
              <a:t>граничні</a:t>
            </a:r>
            <a:r>
              <a:rPr lang="ru-RU" sz="1150" dirty="0">
                <a:latin typeface="e-Ukraine Light" pitchFamily="50" charset="-52"/>
              </a:rPr>
              <a:t> строки </a:t>
            </a:r>
            <a:r>
              <a:rPr lang="ru-RU" sz="1150" dirty="0" err="1">
                <a:latin typeface="e-Ukraine Light" pitchFamily="50" charset="-52"/>
              </a:rPr>
              <a:t>розрахунків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становлять</a:t>
            </a:r>
            <a:r>
              <a:rPr lang="ru-RU" sz="1150" dirty="0">
                <a:latin typeface="e-Ukraine Light" pitchFamily="50" charset="-52"/>
              </a:rPr>
              <a:t> 365 </a:t>
            </a:r>
            <a:r>
              <a:rPr lang="ru-RU" sz="1150" dirty="0" err="1">
                <a:latin typeface="e-Ukraine Light" pitchFamily="50" charset="-52"/>
              </a:rPr>
              <a:t>календарних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днів</a:t>
            </a:r>
            <a:r>
              <a:rPr lang="ru-RU" sz="1150" dirty="0" smtClean="0">
                <a:latin typeface="e-Ukraine Light" pitchFamily="50" charset="-52"/>
              </a:rPr>
              <a:t>.</a:t>
            </a:r>
          </a:p>
          <a:p>
            <a:pPr algn="just"/>
            <a:r>
              <a:rPr lang="ru-RU" sz="1150" dirty="0" smtClean="0">
                <a:latin typeface="e-Ukraine Light" pitchFamily="50" charset="-52"/>
              </a:rPr>
              <a:t>	</a:t>
            </a:r>
            <a:r>
              <a:rPr lang="ru-RU" sz="1150" dirty="0" err="1" smtClean="0">
                <a:latin typeface="e-Ukraine Light" pitchFamily="50" charset="-52"/>
              </a:rPr>
              <a:t>Порушення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резидентами граничного строку </a:t>
            </a:r>
            <a:r>
              <a:rPr lang="ru-RU" sz="1150" dirty="0" err="1">
                <a:latin typeface="e-Ukraine Light" pitchFamily="50" charset="-52"/>
              </a:rPr>
              <a:t>розрахунків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згідно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із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частиною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п’ятою</a:t>
            </a:r>
            <a:r>
              <a:rPr lang="ru-RU" sz="1150" dirty="0">
                <a:latin typeface="e-Ukraine Light" pitchFamily="50" charset="-52"/>
              </a:rPr>
              <a:t> ст. 13 Закону № 2473, </a:t>
            </a:r>
            <a:r>
              <a:rPr lang="ru-RU" sz="1150" dirty="0" err="1">
                <a:latin typeface="e-Ukraine Light" pitchFamily="50" charset="-52"/>
              </a:rPr>
              <a:t>тягне</a:t>
            </a:r>
            <a:r>
              <a:rPr lang="ru-RU" sz="1150" dirty="0">
                <a:latin typeface="e-Ukraine Light" pitchFamily="50" charset="-52"/>
              </a:rPr>
              <a:t> за собою </a:t>
            </a:r>
            <a:r>
              <a:rPr lang="ru-RU" sz="1150" dirty="0" err="1">
                <a:latin typeface="e-Ukraine Light" pitchFamily="50" charset="-52"/>
              </a:rPr>
              <a:t>нарахування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пені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кожний</a:t>
            </a:r>
            <a:r>
              <a:rPr lang="ru-RU" sz="1150" dirty="0">
                <a:latin typeface="e-Ukraine Light" pitchFamily="50" charset="-52"/>
              </a:rPr>
              <a:t> день </a:t>
            </a:r>
            <a:r>
              <a:rPr lang="ru-RU" sz="1150" dirty="0" err="1">
                <a:latin typeface="e-Ukraine Light" pitchFamily="50" charset="-52"/>
              </a:rPr>
              <a:t>прострочення</a:t>
            </a:r>
            <a:r>
              <a:rPr lang="ru-RU" sz="1150" dirty="0">
                <a:latin typeface="e-Ukraine Light" pitchFamily="50" charset="-52"/>
              </a:rPr>
              <a:t> в </a:t>
            </a:r>
            <a:r>
              <a:rPr lang="ru-RU" sz="1150" dirty="0" err="1">
                <a:latin typeface="e-Ukraine Light" pitchFamily="50" charset="-52"/>
              </a:rPr>
              <a:t>розмірі</a:t>
            </a:r>
            <a:r>
              <a:rPr lang="ru-RU" sz="1150" dirty="0">
                <a:latin typeface="e-Ukraine Light" pitchFamily="50" charset="-52"/>
              </a:rPr>
              <a:t> 0,3 </a:t>
            </a:r>
            <a:r>
              <a:rPr lang="ru-RU" sz="1150" dirty="0" err="1">
                <a:latin typeface="e-Ukraine Light" pitchFamily="50" charset="-52"/>
              </a:rPr>
              <a:t>відс</a:t>
            </a:r>
            <a:r>
              <a:rPr lang="ru-RU" sz="1150" dirty="0">
                <a:latin typeface="e-Ukraine Light" pitchFamily="50" charset="-52"/>
              </a:rPr>
              <a:t>. </a:t>
            </a:r>
            <a:r>
              <a:rPr lang="ru-RU" sz="1150" dirty="0" err="1">
                <a:latin typeface="e-Ukraine Light" pitchFamily="50" charset="-52"/>
              </a:rPr>
              <a:t>суми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 smtClean="0">
                <a:latin typeface="e-Ukraine Light" pitchFamily="50" charset="-52"/>
              </a:rPr>
              <a:t>неодержаних</a:t>
            </a:r>
            <a:r>
              <a:rPr lang="uk-UA" sz="1150" dirty="0" smtClean="0">
                <a:latin typeface="e-Ukraine Light" pitchFamily="50" charset="-52"/>
              </a:rPr>
              <a:t/>
            </a:r>
            <a:br>
              <a:rPr lang="uk-UA" sz="1150" dirty="0" smtClean="0">
                <a:latin typeface="e-Ukraine Light" pitchFamily="50" charset="-52"/>
              </a:rPr>
            </a:br>
            <a:endParaRPr lang="uk-UA" sz="11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96557" y="103281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03281"/>
            <a:ext cx="4787316" cy="6739556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3717" y="128973"/>
            <a:ext cx="4694517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50" dirty="0" err="1">
                <a:latin typeface="e-Ukraine Light" pitchFamily="50" charset="-52"/>
              </a:rPr>
              <a:t>прийняття</a:t>
            </a:r>
            <a:r>
              <a:rPr lang="ru-RU" sz="1150" dirty="0">
                <a:latin typeface="e-Ukraine Light" pitchFamily="50" charset="-52"/>
              </a:rPr>
              <a:t> до </a:t>
            </a:r>
            <a:r>
              <a:rPr lang="ru-RU" sz="1150" dirty="0" err="1">
                <a:latin typeface="e-Ukraine Light" pitchFamily="50" charset="-52"/>
              </a:rPr>
              <a:t>провадження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уповноваженим</a:t>
            </a:r>
            <a:r>
              <a:rPr lang="ru-RU" sz="1150" dirty="0">
                <a:latin typeface="e-Ukraine Light" pitchFamily="50" charset="-52"/>
              </a:rPr>
              <a:t> органом </a:t>
            </a:r>
            <a:r>
              <a:rPr lang="ru-RU" sz="1150" dirty="0" err="1">
                <a:latin typeface="e-Ukraine Light" pitchFamily="50" charset="-52"/>
              </a:rPr>
              <a:t>відповідної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країни</a:t>
            </a:r>
            <a:r>
              <a:rPr lang="ru-RU" sz="1150" dirty="0">
                <a:latin typeface="e-Ukraine Light" pitchFamily="50" charset="-52"/>
              </a:rPr>
              <a:t> документа про </a:t>
            </a:r>
            <a:r>
              <a:rPr lang="ru-RU" sz="1150" dirty="0" err="1">
                <a:latin typeface="e-Ukraine Light" pitchFamily="50" charset="-52"/>
              </a:rPr>
              <a:t>стягнення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такої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заборгованості</a:t>
            </a:r>
            <a:r>
              <a:rPr lang="ru-RU" sz="1150" dirty="0">
                <a:latin typeface="e-Ukraine Light" pitchFamily="50" charset="-52"/>
              </a:rPr>
              <a:t> з </a:t>
            </a:r>
            <a:r>
              <a:rPr lang="ru-RU" sz="1150" dirty="0" err="1">
                <a:latin typeface="e-Ukraine Light" pitchFamily="50" charset="-52"/>
              </a:rPr>
              <a:t>боржника</a:t>
            </a:r>
            <a:r>
              <a:rPr lang="ru-RU" sz="1150" dirty="0">
                <a:latin typeface="e-Ukraine Light" pitchFamily="50" charset="-52"/>
              </a:rPr>
              <a:t>-нерезидента на </a:t>
            </a:r>
            <a:r>
              <a:rPr lang="ru-RU" sz="1150" dirty="0" err="1">
                <a:latin typeface="e-Ukraine Light" pitchFamily="50" charset="-52"/>
              </a:rPr>
              <a:t>користь</a:t>
            </a:r>
            <a:r>
              <a:rPr lang="ru-RU" sz="1150" dirty="0">
                <a:latin typeface="e-Ukraine Light" pitchFamily="50" charset="-52"/>
              </a:rPr>
              <a:t> резидента в </a:t>
            </a:r>
            <a:r>
              <a:rPr lang="ru-RU" sz="1150" dirty="0" err="1">
                <a:latin typeface="e-Ukraine Light" pitchFamily="50" charset="-52"/>
              </a:rPr>
              <a:t>позасудовому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досудовому</a:t>
            </a:r>
            <a:r>
              <a:rPr lang="ru-RU" sz="1150" dirty="0">
                <a:latin typeface="e-Ukraine Light" pitchFamily="50" charset="-52"/>
              </a:rPr>
              <a:t>) </a:t>
            </a:r>
            <a:r>
              <a:rPr lang="ru-RU" sz="1150" dirty="0" err="1">
                <a:latin typeface="e-Ukraine Light" pitchFamily="50" charset="-52"/>
              </a:rPr>
              <a:t>примусовому</a:t>
            </a:r>
            <a:r>
              <a:rPr lang="ru-RU" sz="1150" dirty="0">
                <a:latin typeface="e-Ukraine Light" pitchFamily="50" charset="-52"/>
              </a:rPr>
              <a:t> порядку строк, </a:t>
            </a:r>
            <a:r>
              <a:rPr lang="ru-RU" sz="1150" dirty="0" err="1">
                <a:latin typeface="e-Ukraine Light" pitchFamily="50" charset="-52"/>
              </a:rPr>
              <a:t>встановлений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відповідно</a:t>
            </a:r>
            <a:r>
              <a:rPr lang="ru-RU" sz="1150" dirty="0">
                <a:latin typeface="e-Ukraine Light" pitchFamily="50" charset="-52"/>
              </a:rPr>
              <a:t> до </a:t>
            </a:r>
            <a:r>
              <a:rPr lang="ru-RU" sz="1150" dirty="0" err="1">
                <a:latin typeface="e-Ukraine Light" pitchFamily="50" charset="-52"/>
              </a:rPr>
              <a:t>цієї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статті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зупиняється</a:t>
            </a:r>
            <a:r>
              <a:rPr lang="ru-RU" sz="1150" dirty="0">
                <a:latin typeface="e-Ukraine Light" pitchFamily="50" charset="-52"/>
              </a:rPr>
              <a:t> з дня </a:t>
            </a:r>
            <a:r>
              <a:rPr lang="ru-RU" sz="1150" dirty="0" err="1">
                <a:latin typeface="e-Ukraine Light" pitchFamily="50" charset="-52"/>
              </a:rPr>
              <a:t>прийняття</a:t>
            </a:r>
            <a:r>
              <a:rPr lang="ru-RU" sz="1150" dirty="0">
                <a:latin typeface="e-Ukraine Light" pitchFamily="50" charset="-52"/>
              </a:rPr>
              <a:t> до </a:t>
            </a:r>
            <a:r>
              <a:rPr lang="ru-RU" sz="1150" dirty="0" err="1">
                <a:latin typeface="e-Ukraine Light" pitchFamily="50" charset="-52"/>
              </a:rPr>
              <a:t>розгляду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такої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smtClean="0">
                <a:latin typeface="e-Ukraine Light" pitchFamily="50" charset="-52"/>
              </a:rPr>
              <a:t>заяви (</a:t>
            </a:r>
            <a:r>
              <a:rPr lang="ru-RU" sz="1150" dirty="0" err="1">
                <a:latin typeface="e-Ukraine Light" pitchFamily="50" charset="-52"/>
              </a:rPr>
              <a:t>прийняття</a:t>
            </a:r>
            <a:r>
              <a:rPr lang="ru-RU" sz="1150" dirty="0">
                <a:latin typeface="e-Ukraine Light" pitchFamily="50" charset="-52"/>
              </a:rPr>
              <a:t> до </a:t>
            </a:r>
            <a:r>
              <a:rPr lang="ru-RU" sz="1150" dirty="0" err="1">
                <a:latin typeface="e-Ukraine Light" pitchFamily="50" charset="-52"/>
              </a:rPr>
              <a:t>провадження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відповідного</a:t>
            </a:r>
            <a:r>
              <a:rPr lang="ru-RU" sz="1150" dirty="0">
                <a:latin typeface="e-Ukraine Light" pitchFamily="50" charset="-52"/>
              </a:rPr>
              <a:t> документа) і пеня за </a:t>
            </a:r>
            <a:r>
              <a:rPr lang="ru-RU" sz="1150" dirty="0" err="1">
                <a:latin typeface="e-Ukraine Light" pitchFamily="50" charset="-52"/>
              </a:rPr>
              <a:t>порушення</a:t>
            </a:r>
            <a:r>
              <a:rPr lang="ru-RU" sz="1150" dirty="0">
                <a:latin typeface="e-Ukraine Light" pitchFamily="50" charset="-52"/>
              </a:rPr>
              <a:t> строку в </a:t>
            </a:r>
            <a:r>
              <a:rPr lang="ru-RU" sz="1150" dirty="0" err="1">
                <a:latin typeface="e-Ukraine Light" pitchFamily="50" charset="-52"/>
              </a:rPr>
              <a:t>цей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період</a:t>
            </a:r>
            <a:r>
              <a:rPr lang="ru-RU" sz="1150" dirty="0">
                <a:latin typeface="e-Ukraine Light" pitchFamily="50" charset="-52"/>
              </a:rPr>
              <a:t> не </a:t>
            </a:r>
            <a:r>
              <a:rPr lang="ru-RU" sz="1150" dirty="0" err="1">
                <a:latin typeface="e-Ukraine Light" pitchFamily="50" charset="-52"/>
              </a:rPr>
              <a:t>нараховується</a:t>
            </a:r>
            <a:r>
              <a:rPr lang="ru-RU" sz="1150" dirty="0">
                <a:latin typeface="e-Ukraine Light" pitchFamily="50" charset="-52"/>
              </a:rPr>
              <a:t>.</a:t>
            </a:r>
          </a:p>
          <a:p>
            <a:pPr algn="just"/>
            <a:r>
              <a:rPr lang="ru-RU" sz="1150" dirty="0" smtClean="0">
                <a:latin typeface="e-Ukraine Light" pitchFamily="50" charset="-52"/>
              </a:rPr>
              <a:t>	</a:t>
            </a:r>
            <a:r>
              <a:rPr lang="ru-RU" sz="1150" dirty="0" err="1" smtClean="0">
                <a:latin typeface="e-Ukraine Light" pitchFamily="50" charset="-52"/>
              </a:rPr>
              <a:t>Звертаємо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увагу</a:t>
            </a:r>
            <a:r>
              <a:rPr lang="ru-RU" sz="1150" dirty="0">
                <a:latin typeface="e-Ukraine Light" pitchFamily="50" charset="-52"/>
              </a:rPr>
              <a:t> на те,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Пунктом 6 Регламенту </a:t>
            </a:r>
            <a:r>
              <a:rPr lang="ru-RU" sz="1150" dirty="0" err="1">
                <a:latin typeface="e-Ukraine Light" pitchFamily="50" charset="-52"/>
              </a:rPr>
              <a:t>засвідчення</a:t>
            </a:r>
            <a:r>
              <a:rPr lang="ru-RU" sz="1150" dirty="0">
                <a:latin typeface="e-Ukraine Light" pitchFamily="50" charset="-52"/>
              </a:rPr>
              <a:t> Торгово-</a:t>
            </a:r>
            <a:r>
              <a:rPr lang="ru-RU" sz="1150" dirty="0" err="1">
                <a:latin typeface="e-Ukraine Light" pitchFamily="50" charset="-52"/>
              </a:rPr>
              <a:t>промисловою</a:t>
            </a:r>
            <a:r>
              <a:rPr lang="ru-RU" sz="1150" dirty="0">
                <a:latin typeface="e-Ukraine Light" pitchFamily="50" charset="-52"/>
              </a:rPr>
              <a:t> палатою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далі</a:t>
            </a:r>
            <a:r>
              <a:rPr lang="ru-RU" sz="1150" dirty="0">
                <a:latin typeface="e-Ukraine Light" pitchFamily="50" charset="-52"/>
              </a:rPr>
              <a:t> – ТПП) та </a:t>
            </a:r>
            <a:r>
              <a:rPr lang="ru-RU" sz="1150" dirty="0" err="1">
                <a:latin typeface="e-Ukraine Light" pitchFamily="50" charset="-52"/>
              </a:rPr>
              <a:t>регіональними</a:t>
            </a:r>
            <a:r>
              <a:rPr lang="ru-RU" sz="1150" dirty="0">
                <a:latin typeface="e-Ukraine Light" pitchFamily="50" charset="-52"/>
              </a:rPr>
              <a:t> торгово-</a:t>
            </a:r>
            <a:r>
              <a:rPr lang="ru-RU" sz="1150" dirty="0" err="1">
                <a:latin typeface="e-Ukraine Light" pitchFamily="50" charset="-52"/>
              </a:rPr>
              <a:t>промисловими</a:t>
            </a:r>
            <a:r>
              <a:rPr lang="ru-RU" sz="1150" dirty="0">
                <a:latin typeface="e-Ukraine Light" pitchFamily="50" charset="-52"/>
              </a:rPr>
              <a:t> палатами форс-</a:t>
            </a:r>
            <a:r>
              <a:rPr lang="ru-RU" sz="1150" dirty="0" err="1">
                <a:latin typeface="e-Ukraine Light" pitchFamily="50" charset="-52"/>
              </a:rPr>
              <a:t>мажорних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обставин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обставин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непереборної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сили</a:t>
            </a:r>
            <a:r>
              <a:rPr lang="ru-RU" sz="1150" dirty="0">
                <a:latin typeface="e-Ukraine Light" pitchFamily="50" charset="-52"/>
              </a:rPr>
              <a:t>),  </a:t>
            </a:r>
            <a:r>
              <a:rPr lang="ru-RU" sz="1150" dirty="0" err="1">
                <a:latin typeface="e-Ukraine Light" pitchFamily="50" charset="-52"/>
              </a:rPr>
              <a:t>затвердженого</a:t>
            </a:r>
            <a:r>
              <a:rPr lang="ru-RU" sz="1150" dirty="0">
                <a:latin typeface="e-Ukraine Light" pitchFamily="50" charset="-52"/>
              </a:rPr>
              <a:t>  </a:t>
            </a:r>
            <a:r>
              <a:rPr lang="ru-RU" sz="1150" dirty="0" err="1">
                <a:latin typeface="e-Ukraine Light" pitchFamily="50" charset="-52"/>
              </a:rPr>
              <a:t>Рішенням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Президії</a:t>
            </a:r>
            <a:r>
              <a:rPr lang="ru-RU" sz="1150" dirty="0">
                <a:latin typeface="e-Ukraine Light" pitchFamily="50" charset="-52"/>
              </a:rPr>
              <a:t> ТПП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 18 </a:t>
            </a:r>
            <a:r>
              <a:rPr lang="ru-RU" sz="1150" dirty="0" err="1">
                <a:latin typeface="e-Ukraine Light" pitchFamily="50" charset="-52"/>
              </a:rPr>
              <a:t>грудня</a:t>
            </a:r>
            <a:r>
              <a:rPr lang="ru-RU" sz="1150" dirty="0">
                <a:latin typeface="e-Ukraine Light" pitchFamily="50" charset="-52"/>
              </a:rPr>
              <a:t> 2014 року № 44(5) (</a:t>
            </a:r>
            <a:r>
              <a:rPr lang="ru-RU" sz="1150" dirty="0" err="1">
                <a:latin typeface="e-Ukraine Light" pitchFamily="50" charset="-52"/>
              </a:rPr>
              <a:t>далі</a:t>
            </a:r>
            <a:r>
              <a:rPr lang="ru-RU" sz="1150" dirty="0">
                <a:latin typeface="e-Ukraine Light" pitchFamily="50" charset="-52"/>
              </a:rPr>
              <a:t> — Регламент ТПП) </a:t>
            </a:r>
            <a:r>
              <a:rPr lang="ru-RU" sz="1150" dirty="0" err="1">
                <a:latin typeface="e-Ukraine Light" pitchFamily="50" charset="-52"/>
              </a:rPr>
              <a:t>визначено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підставою</a:t>
            </a:r>
            <a:r>
              <a:rPr lang="ru-RU" sz="1150" dirty="0">
                <a:latin typeface="e-Ukraine Light" pitchFamily="50" charset="-52"/>
              </a:rPr>
              <a:t> для </a:t>
            </a:r>
            <a:r>
              <a:rPr lang="ru-RU" sz="1150" dirty="0" err="1">
                <a:latin typeface="e-Ukraine Light" pitchFamily="50" charset="-52"/>
              </a:rPr>
              <a:t>засвідчення</a:t>
            </a:r>
            <a:r>
              <a:rPr lang="ru-RU" sz="1150" dirty="0">
                <a:latin typeface="e-Ukraine Light" pitchFamily="50" charset="-52"/>
              </a:rPr>
              <a:t> форс-</a:t>
            </a:r>
            <a:r>
              <a:rPr lang="ru-RU" sz="1150" dirty="0" err="1">
                <a:latin typeface="e-Ukraine Light" pitchFamily="50" charset="-52"/>
              </a:rPr>
              <a:t>мажорних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обставин</a:t>
            </a:r>
            <a:r>
              <a:rPr lang="ru-RU" sz="1150" dirty="0">
                <a:latin typeface="e-Ukraine Light" pitchFamily="50" charset="-52"/>
              </a:rPr>
              <a:t> є </a:t>
            </a:r>
            <a:r>
              <a:rPr lang="ru-RU" sz="1150" dirty="0" err="1">
                <a:latin typeface="e-Ukraine Light" pitchFamily="50" charset="-52"/>
              </a:rPr>
              <a:t>наявність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однієї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більше</a:t>
            </a:r>
            <a:r>
              <a:rPr lang="ru-RU" sz="1150" dirty="0">
                <a:latin typeface="e-Ukraine Light" pitchFamily="50" charset="-52"/>
              </a:rPr>
              <a:t> форс-</a:t>
            </a:r>
            <a:r>
              <a:rPr lang="ru-RU" sz="1150" dirty="0" err="1">
                <a:latin typeface="e-Ukraine Light" pitchFamily="50" charset="-52"/>
              </a:rPr>
              <a:t>мажорних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обставин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обставин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непереборної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сили</a:t>
            </a:r>
            <a:r>
              <a:rPr lang="ru-RU" sz="1150" dirty="0">
                <a:latin typeface="e-Ukraine Light" pitchFamily="50" charset="-52"/>
              </a:rPr>
              <a:t>), </a:t>
            </a:r>
            <a:r>
              <a:rPr lang="ru-RU" sz="1150" dirty="0" err="1">
                <a:latin typeface="e-Ukraine Light" pitchFamily="50" charset="-52"/>
              </a:rPr>
              <a:t>перелічених</a:t>
            </a:r>
            <a:r>
              <a:rPr lang="ru-RU" sz="1150" dirty="0">
                <a:latin typeface="e-Ukraine Light" pitchFamily="50" charset="-52"/>
              </a:rPr>
              <a:t> у ст. 141 Закону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 «Про торгово-</a:t>
            </a:r>
            <a:r>
              <a:rPr lang="ru-RU" sz="1150" dirty="0" err="1">
                <a:latin typeface="e-Ukraine Light" pitchFamily="50" charset="-52"/>
              </a:rPr>
              <a:t>промислові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палати</a:t>
            </a:r>
            <a:r>
              <a:rPr lang="ru-RU" sz="1150" dirty="0">
                <a:latin typeface="e-Ukraine Light" pitchFamily="50" charset="-52"/>
              </a:rPr>
              <a:t> в </a:t>
            </a:r>
            <a:r>
              <a:rPr lang="ru-RU" sz="1150" dirty="0" err="1">
                <a:latin typeface="e-Ukraine Light" pitchFamily="50" charset="-52"/>
              </a:rPr>
              <a:t>Україні</a:t>
            </a:r>
            <a:r>
              <a:rPr lang="ru-RU" sz="1150" dirty="0">
                <a:latin typeface="e-Ukraine Light" pitchFamily="50" charset="-52"/>
              </a:rPr>
              <a:t>», а </a:t>
            </a:r>
            <a:r>
              <a:rPr lang="ru-RU" sz="1150" dirty="0" err="1">
                <a:latin typeface="e-Ukraine Light" pitchFamily="50" charset="-52"/>
              </a:rPr>
              <a:t>також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визначених</a:t>
            </a:r>
            <a:r>
              <a:rPr lang="ru-RU" sz="1150" dirty="0">
                <a:latin typeface="e-Ukraine Light" pitchFamily="50" charset="-52"/>
              </a:rPr>
              <a:t> сторонами за договором, </a:t>
            </a:r>
            <a:r>
              <a:rPr lang="ru-RU" sz="1150" dirty="0" err="1">
                <a:latin typeface="e-Ukraine Light" pitchFamily="50" charset="-52"/>
              </a:rPr>
              <a:t>законодавчими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відомчими</a:t>
            </a:r>
            <a:r>
              <a:rPr lang="ru-RU" sz="1150" dirty="0">
                <a:latin typeface="e-Ukraine Light" pitchFamily="50" charset="-52"/>
              </a:rPr>
              <a:t> та/</a:t>
            </a:r>
            <a:r>
              <a:rPr lang="ru-RU" sz="1150" dirty="0" err="1">
                <a:latin typeface="e-Ukraine Light" pitchFamily="50" charset="-52"/>
              </a:rPr>
              <a:t>чи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іншими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нормативними</a:t>
            </a:r>
            <a:r>
              <a:rPr lang="ru-RU" sz="1150" dirty="0">
                <a:latin typeface="e-Ukraine Light" pitchFamily="50" charset="-52"/>
              </a:rPr>
              <a:t> актами, </a:t>
            </a:r>
            <a:r>
              <a:rPr lang="ru-RU" sz="1150" dirty="0" err="1">
                <a:latin typeface="e-Ukraine Light" pitchFamily="50" charset="-52"/>
              </a:rPr>
              <a:t>які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вплинули</a:t>
            </a:r>
            <a:r>
              <a:rPr lang="ru-RU" sz="1150" dirty="0">
                <a:latin typeface="e-Ukraine Light" pitchFamily="50" charset="-52"/>
              </a:rPr>
              <a:t> на </a:t>
            </a:r>
            <a:r>
              <a:rPr lang="ru-RU" sz="1150" dirty="0" err="1">
                <a:latin typeface="e-Ukraine Light" pitchFamily="50" charset="-52"/>
              </a:rPr>
              <a:t>зобов’язання</a:t>
            </a:r>
            <a:r>
              <a:rPr lang="ru-RU" sz="1150" dirty="0">
                <a:latin typeface="e-Ukraine Light" pitchFamily="50" charset="-52"/>
              </a:rPr>
              <a:t> таким чином,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унеможливили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його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виконання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термін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передбачений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відповідним</a:t>
            </a:r>
            <a:r>
              <a:rPr lang="ru-RU" sz="1150" dirty="0">
                <a:latin typeface="e-Ukraine Light" pitchFamily="50" charset="-52"/>
              </a:rPr>
              <a:t> договором, </a:t>
            </a:r>
            <a:r>
              <a:rPr lang="ru-RU" sz="1150" dirty="0" err="1">
                <a:latin typeface="e-Ukraine Light" pitchFamily="50" charset="-52"/>
              </a:rPr>
              <a:t>законодавчими</a:t>
            </a:r>
            <a:r>
              <a:rPr lang="ru-RU" sz="1150" dirty="0">
                <a:latin typeface="e-Ukraine Light" pitchFamily="50" charset="-52"/>
              </a:rPr>
              <a:t> та/</a:t>
            </a:r>
            <a:r>
              <a:rPr lang="ru-RU" sz="1150" dirty="0" err="1">
                <a:latin typeface="e-Ukraine Light" pitchFamily="50" charset="-52"/>
              </a:rPr>
              <a:t>чи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іншими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нормативними</a:t>
            </a:r>
            <a:r>
              <a:rPr lang="ru-RU" sz="1150" dirty="0">
                <a:latin typeface="e-Ukraine Light" pitchFamily="50" charset="-52"/>
              </a:rPr>
              <a:t> актами. </a:t>
            </a:r>
            <a:endParaRPr lang="ru-RU" sz="1150" dirty="0" smtClean="0">
              <a:latin typeface="e-Ukraine Light" pitchFamily="50" charset="-52"/>
            </a:endParaRPr>
          </a:p>
          <a:p>
            <a:pPr algn="just"/>
            <a:r>
              <a:rPr lang="ru-RU" sz="1150" dirty="0">
                <a:latin typeface="e-Ukraine Light" pitchFamily="50" charset="-52"/>
              </a:rPr>
              <a:t>	</a:t>
            </a:r>
            <a:r>
              <a:rPr lang="ru-RU" sz="1150" dirty="0" err="1" smtClean="0">
                <a:latin typeface="e-Ukraine Light" pitchFamily="50" charset="-52"/>
              </a:rPr>
              <a:t>Згідно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з Регламентом ТПП, форс-</a:t>
            </a:r>
            <a:r>
              <a:rPr lang="ru-RU" sz="1150" dirty="0" err="1">
                <a:latin typeface="e-Ukraine Light" pitchFamily="50" charset="-52"/>
              </a:rPr>
              <a:t>мажорні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обставини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обставини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непереборної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сили</a:t>
            </a:r>
            <a:r>
              <a:rPr lang="ru-RU" sz="1150" dirty="0">
                <a:latin typeface="e-Ukraine Light" pitchFamily="50" charset="-52"/>
              </a:rPr>
              <a:t>) </a:t>
            </a:r>
            <a:r>
              <a:rPr lang="ru-RU" sz="1150" dirty="0" err="1">
                <a:latin typeface="e-Ukraine Light" pitchFamily="50" charset="-52"/>
              </a:rPr>
              <a:t>засвідчуються</a:t>
            </a:r>
            <a:r>
              <a:rPr lang="ru-RU" sz="1150" dirty="0">
                <a:latin typeface="e-Ukraine Light" pitchFamily="50" charset="-52"/>
              </a:rPr>
              <a:t> за </a:t>
            </a:r>
            <a:r>
              <a:rPr lang="ru-RU" sz="1150" dirty="0" err="1">
                <a:latin typeface="e-Ukraine Light" pitchFamily="50" charset="-52"/>
              </a:rPr>
              <a:t>зверненням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суб’єктів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господарської</a:t>
            </a:r>
            <a:r>
              <a:rPr lang="ru-RU" sz="1150" dirty="0">
                <a:latin typeface="e-Ukraine Light" pitchFamily="50" charset="-52"/>
              </a:rPr>
              <a:t> д</a:t>
            </a:r>
            <a:r>
              <a:rPr lang="en-US" sz="1150" dirty="0" err="1">
                <a:latin typeface="e-Ukraine Light" pitchFamily="50" charset="-52"/>
              </a:rPr>
              <a:t>i</a:t>
            </a:r>
            <a:r>
              <a:rPr lang="ru-RU" sz="1150" dirty="0" err="1">
                <a:latin typeface="e-Ukraine Light" pitchFamily="50" charset="-52"/>
              </a:rPr>
              <a:t>яльност</a:t>
            </a:r>
            <a:r>
              <a:rPr lang="en-US" sz="1150" dirty="0" err="1">
                <a:latin typeface="e-Ukraine Light" pitchFamily="50" charset="-52"/>
              </a:rPr>
              <a:t>i</a:t>
            </a:r>
            <a:r>
              <a:rPr lang="en-US" sz="1150" dirty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по кожному </a:t>
            </a:r>
            <a:r>
              <a:rPr lang="ru-RU" sz="1150" dirty="0" err="1">
                <a:latin typeface="e-Ukraine Light" pitchFamily="50" charset="-52"/>
              </a:rPr>
              <a:t>окремому</a:t>
            </a:r>
            <a:r>
              <a:rPr lang="ru-RU" sz="1150" dirty="0">
                <a:latin typeface="e-Ukraine Light" pitchFamily="50" charset="-52"/>
              </a:rPr>
              <a:t> договору, </a:t>
            </a:r>
            <a:r>
              <a:rPr lang="ru-RU" sz="1150" dirty="0" err="1">
                <a:latin typeface="e-Ukraine Light" pitchFamily="50" charset="-52"/>
              </a:rPr>
              <a:t>виконання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якого</a:t>
            </a:r>
            <a:r>
              <a:rPr lang="ru-RU" sz="1150" dirty="0">
                <a:latin typeface="e-Ukraine Light" pitchFamily="50" charset="-52"/>
              </a:rPr>
              <a:t> настало </a:t>
            </a:r>
            <a:r>
              <a:rPr lang="ru-RU" sz="1150" dirty="0" err="1">
                <a:latin typeface="e-Ukraine Light" pitchFamily="50" charset="-52"/>
              </a:rPr>
              <a:t>згідно</a:t>
            </a:r>
            <a:r>
              <a:rPr lang="ru-RU" sz="1150" dirty="0">
                <a:latin typeface="e-Ukraine Light" pitchFamily="50" charset="-52"/>
              </a:rPr>
              <a:t> з </a:t>
            </a:r>
            <a:r>
              <a:rPr lang="ru-RU" sz="1150" dirty="0" err="1">
                <a:latin typeface="e-Ukraine Light" pitchFamily="50" charset="-52"/>
              </a:rPr>
              <a:t>умовами</a:t>
            </a:r>
            <a:r>
              <a:rPr lang="ru-RU" sz="1150" dirty="0">
                <a:latin typeface="e-Ukraine Light" pitchFamily="50" charset="-52"/>
              </a:rPr>
              <a:t> договору </a:t>
            </a:r>
            <a:r>
              <a:rPr lang="en-US" sz="1150" dirty="0" err="1">
                <a:latin typeface="e-Ukraine Light" pitchFamily="50" charset="-52"/>
              </a:rPr>
              <a:t>i</a:t>
            </a:r>
            <a:r>
              <a:rPr lang="en-US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виконання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якого</a:t>
            </a:r>
            <a:r>
              <a:rPr lang="ru-RU" sz="1150" dirty="0">
                <a:latin typeface="e-Ukraine Light" pitchFamily="50" charset="-52"/>
              </a:rPr>
              <a:t> стало </a:t>
            </a:r>
            <a:r>
              <a:rPr lang="ru-RU" sz="1150" dirty="0" err="1">
                <a:latin typeface="e-Ukraine Light" pitchFamily="50" charset="-52"/>
              </a:rPr>
              <a:t>неможливим</a:t>
            </a:r>
            <a:r>
              <a:rPr lang="ru-RU" sz="1150" dirty="0">
                <a:latin typeface="e-Ukraine Light" pitchFamily="50" charset="-52"/>
              </a:rPr>
              <a:t> через </a:t>
            </a:r>
            <a:r>
              <a:rPr lang="ru-RU" sz="1150" dirty="0" err="1">
                <a:latin typeface="e-Ukraine Light" pitchFamily="50" charset="-52"/>
              </a:rPr>
              <a:t>наявність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зазначених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обставин</a:t>
            </a:r>
            <a:r>
              <a:rPr lang="ru-RU" sz="1150" dirty="0">
                <a:latin typeface="e-Ukraine Light" pitchFamily="50" charset="-52"/>
              </a:rPr>
              <a:t>, шляхом </a:t>
            </a:r>
            <a:r>
              <a:rPr lang="ru-RU" sz="1150" dirty="0" err="1">
                <a:latin typeface="e-Ukraine Light" pitchFamily="50" charset="-52"/>
              </a:rPr>
              <a:t>видачу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сертифікату</a:t>
            </a:r>
            <a:r>
              <a:rPr lang="ru-RU" sz="1150" dirty="0">
                <a:latin typeface="e-Ukraine Light" pitchFamily="50" charset="-52"/>
              </a:rPr>
              <a:t> ТПП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регіональною</a:t>
            </a:r>
            <a:r>
              <a:rPr lang="ru-RU" sz="1150" dirty="0">
                <a:latin typeface="e-Ukraine Light" pitchFamily="50" charset="-52"/>
              </a:rPr>
              <a:t> торгово-</a:t>
            </a:r>
            <a:r>
              <a:rPr lang="ru-RU" sz="1150" dirty="0" err="1">
                <a:latin typeface="e-Ukraine Light" pitchFamily="50" charset="-52"/>
              </a:rPr>
              <a:t>промисловою</a:t>
            </a:r>
            <a:r>
              <a:rPr lang="ru-RU" sz="1150" dirty="0">
                <a:latin typeface="e-Ukraine Light" pitchFamily="50" charset="-52"/>
              </a:rPr>
              <a:t> палатою </a:t>
            </a:r>
            <a:r>
              <a:rPr lang="ru-RU" sz="1150" dirty="0" err="1">
                <a:latin typeface="e-Ukraine Light" pitchFamily="50" charset="-52"/>
              </a:rPr>
              <a:t>згідно</a:t>
            </a:r>
            <a:r>
              <a:rPr lang="ru-RU" sz="1150" dirty="0">
                <a:latin typeface="e-Ukraine Light" pitchFamily="50" charset="-52"/>
              </a:rPr>
              <a:t> з </a:t>
            </a:r>
            <a:r>
              <a:rPr lang="ru-RU" sz="1150" dirty="0" err="1">
                <a:latin typeface="e-Ukraine Light" pitchFamily="50" charset="-52"/>
              </a:rPr>
              <a:t>чинним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законодавством</a:t>
            </a:r>
            <a:r>
              <a:rPr lang="ru-RU" sz="1150" dirty="0">
                <a:latin typeface="e-Ukraine Light" pitchFamily="50" charset="-52"/>
              </a:rPr>
              <a:t> та Регламентом</a:t>
            </a:r>
            <a:r>
              <a:rPr lang="ru-RU" sz="1150" dirty="0" smtClean="0">
                <a:latin typeface="e-Ukraine Light" pitchFamily="50" charset="-52"/>
              </a:rPr>
              <a:t>.</a:t>
            </a:r>
            <a:endParaRPr lang="ru-RU" sz="1150" dirty="0">
              <a:latin typeface="e-Ukraine Light" pitchFamily="50" charset="-52"/>
            </a:endParaRPr>
          </a:p>
          <a:p>
            <a:pPr algn="just"/>
            <a:r>
              <a:rPr lang="ru-RU" sz="1150" dirty="0" smtClean="0">
                <a:latin typeface="e-Ukraine Light" pitchFamily="50" charset="-52"/>
              </a:rPr>
              <a:t>	</a:t>
            </a:r>
            <a:endParaRPr lang="ru-RU" sz="1150" dirty="0">
              <a:latin typeface="e-Ukraine Light" pitchFamily="50" charset="-52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27010" y="160718"/>
            <a:ext cx="4591052" cy="664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50" dirty="0">
                <a:latin typeface="e-Ukraine Light" pitchFamily="50" charset="-52"/>
              </a:rPr>
              <a:t>ТПП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веде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єдиний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Реєстр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сертифікатів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виданих</a:t>
            </a:r>
            <a:r>
              <a:rPr lang="ru-RU" sz="1150" dirty="0">
                <a:latin typeface="e-Ukraine Light" pitchFamily="50" charset="-52"/>
              </a:rPr>
              <a:t> ТПП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регіональними</a:t>
            </a:r>
            <a:r>
              <a:rPr lang="ru-RU" sz="1150" dirty="0">
                <a:latin typeface="e-Ukraine Light" pitchFamily="50" charset="-52"/>
              </a:rPr>
              <a:t> ТПП (</a:t>
            </a:r>
            <a:r>
              <a:rPr lang="ru-RU" sz="1150" dirty="0" err="1">
                <a:latin typeface="e-Ukraine Light" pitchFamily="50" charset="-52"/>
              </a:rPr>
              <a:t>Реєстр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сертифікатів</a:t>
            </a:r>
            <a:r>
              <a:rPr lang="ru-RU" sz="1150" dirty="0">
                <a:latin typeface="e-Ukraine Light" pitchFamily="50" charset="-52"/>
              </a:rPr>
              <a:t>), про </a:t>
            </a:r>
            <a:r>
              <a:rPr lang="ru-RU" sz="1150" dirty="0" err="1">
                <a:latin typeface="e-Ukraine Light" pitchFamily="50" charset="-52"/>
              </a:rPr>
              <a:t>засвідчення</a:t>
            </a:r>
            <a:r>
              <a:rPr lang="ru-RU" sz="1150" dirty="0">
                <a:latin typeface="e-Ukraine Light" pitchFamily="50" charset="-52"/>
              </a:rPr>
              <a:t> форс-</a:t>
            </a:r>
            <a:r>
              <a:rPr lang="ru-RU" sz="1150" dirty="0" err="1">
                <a:latin typeface="e-Ukraine Light" pitchFamily="50" charset="-52"/>
              </a:rPr>
              <a:t>мажорних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обставин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обставин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непереборної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сили</a:t>
            </a:r>
            <a:r>
              <a:rPr lang="ru-RU" sz="1150" dirty="0">
                <a:latin typeface="e-Ukraine Light" pitchFamily="50" charset="-52"/>
              </a:rPr>
              <a:t>) та </a:t>
            </a:r>
            <a:r>
              <a:rPr lang="ru-RU" sz="1150" dirty="0" err="1">
                <a:latin typeface="e-Ukraine Light" pitchFamily="50" charset="-52"/>
              </a:rPr>
              <a:t>Реєстр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уповноважених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осіб</a:t>
            </a:r>
            <a:r>
              <a:rPr lang="ru-RU" sz="1150" dirty="0">
                <a:latin typeface="e-Ukraine Light" pitchFamily="50" charset="-52"/>
              </a:rPr>
              <a:t>.</a:t>
            </a:r>
          </a:p>
          <a:p>
            <a:pPr algn="just"/>
            <a:r>
              <a:rPr lang="ru-RU" sz="1150" dirty="0">
                <a:latin typeface="e-Ukraine Light" pitchFamily="50" charset="-52"/>
              </a:rPr>
              <a:t>	При </a:t>
            </a:r>
            <a:r>
              <a:rPr lang="ru-RU" sz="1150" dirty="0" err="1">
                <a:latin typeface="e-Ukraine Light" pitchFamily="50" charset="-52"/>
              </a:rPr>
              <a:t>цьому</a:t>
            </a:r>
            <a:r>
              <a:rPr lang="ru-RU" sz="1150" dirty="0">
                <a:latin typeface="e-Ukraine Light" pitchFamily="50" charset="-52"/>
              </a:rPr>
              <a:t>, Торгово-</a:t>
            </a:r>
            <a:r>
              <a:rPr lang="ru-RU" sz="1150" dirty="0" err="1">
                <a:latin typeface="e-Ukraine Light" pitchFamily="50" charset="-52"/>
              </a:rPr>
              <a:t>промислова</a:t>
            </a:r>
            <a:r>
              <a:rPr lang="ru-RU" sz="1150" dirty="0">
                <a:latin typeface="e-Ukraine Light" pitchFamily="50" charset="-52"/>
              </a:rPr>
              <a:t> палата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 листом </a:t>
            </a:r>
            <a:r>
              <a:rPr lang="ru-RU" sz="1150" dirty="0" err="1">
                <a:latin typeface="e-Ukraine Light" pitchFamily="50" charset="-52"/>
              </a:rPr>
              <a:t>від</a:t>
            </a:r>
            <a:r>
              <a:rPr lang="ru-RU" sz="1150" dirty="0">
                <a:latin typeface="e-Ukraine Light" pitchFamily="50" charset="-52"/>
              </a:rPr>
              <a:t> 28 лютого 2022 року № 2024/02.0-7.1 </a:t>
            </a:r>
            <a:r>
              <a:rPr lang="ru-RU" sz="1150" dirty="0" err="1">
                <a:latin typeface="e-Ukraine Light" pitchFamily="50" charset="-52"/>
              </a:rPr>
              <a:t>засвідчила</a:t>
            </a:r>
            <a:r>
              <a:rPr lang="ru-RU" sz="1150" dirty="0">
                <a:latin typeface="e-Ukraine Light" pitchFamily="50" charset="-52"/>
              </a:rPr>
              <a:t> форс-</a:t>
            </a:r>
            <a:r>
              <a:rPr lang="ru-RU" sz="1150" dirty="0" err="1">
                <a:latin typeface="e-Ukraine Light" pitchFamily="50" charset="-52"/>
              </a:rPr>
              <a:t>мажорні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обставини</a:t>
            </a:r>
            <a:r>
              <a:rPr lang="ru-RU" sz="1150" dirty="0">
                <a:latin typeface="e-Ukraine Light" pitchFamily="50" charset="-52"/>
              </a:rPr>
              <a:t> (</a:t>
            </a:r>
            <a:r>
              <a:rPr lang="ru-RU" sz="1150" dirty="0" err="1">
                <a:latin typeface="e-Ukraine Light" pitchFamily="50" charset="-52"/>
              </a:rPr>
              <a:t>обставини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непереборної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сили</a:t>
            </a:r>
            <a:r>
              <a:rPr lang="ru-RU" sz="1150" dirty="0">
                <a:latin typeface="e-Ukraine Light" pitchFamily="50" charset="-52"/>
              </a:rPr>
              <a:t>): </a:t>
            </a:r>
            <a:r>
              <a:rPr lang="ru-RU" sz="1150" dirty="0" err="1">
                <a:latin typeface="e-Ukraine Light" pitchFamily="50" charset="-52"/>
              </a:rPr>
              <a:t>військову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агресію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російської</a:t>
            </a:r>
            <a:r>
              <a:rPr lang="ru-RU" sz="1150" dirty="0">
                <a:latin typeface="e-Ukraine Light" pitchFamily="50" charset="-52"/>
              </a:rPr>
              <a:t/>
            </a:r>
            <a:br>
              <a:rPr lang="ru-RU" sz="1150" dirty="0">
                <a:latin typeface="e-Ukraine Light" pitchFamily="50" charset="-52"/>
              </a:rPr>
            </a:br>
            <a:r>
              <a:rPr lang="ru-RU" sz="1150" dirty="0" err="1" smtClean="0">
                <a:solidFill>
                  <a:prstClr val="black"/>
                </a:solidFill>
                <a:latin typeface="e-Ukraine Light" pitchFamily="50" charset="-52"/>
              </a:rPr>
              <a:t>федерації</a:t>
            </a:r>
            <a:r>
              <a:rPr lang="ru-RU" sz="1150" dirty="0" smtClean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проти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України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що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стало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підставою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введення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воєнного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стану з 24 лютого 2022 року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строком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на 30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діб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відповідно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до Указу Президента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України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від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24 </a:t>
            </a:r>
            <a:r>
              <a:rPr lang="uk-UA" sz="1150" dirty="0" smtClean="0">
                <a:solidFill>
                  <a:prstClr val="black"/>
                </a:solidFill>
                <a:latin typeface="e-Ukraine Light" pitchFamily="50" charset="-52"/>
              </a:rPr>
              <a:t>лютого 2022 року «Про введення воєнного стану в Україні». 	Тобто ТПП України листом повідомила «всіх кого це стосується» про те, що з 24 лютого 2022 року зазначені обставини є надзвичайними, невідворотними та об’єктивними обставинами для суб’єктів господарської </a:t>
            </a:r>
            <a:r>
              <a:rPr lang="ru-RU" sz="1150" dirty="0" smtClean="0">
                <a:solidFill>
                  <a:prstClr val="black"/>
                </a:solidFill>
                <a:latin typeface="e-Ukraine Light" pitchFamily="50" charset="-52"/>
              </a:rPr>
              <a:t>д</a:t>
            </a:r>
            <a:r>
              <a:rPr lang="en-US" sz="1150" dirty="0" err="1">
                <a:solidFill>
                  <a:prstClr val="black"/>
                </a:solidFill>
                <a:latin typeface="e-Ukraine Light" pitchFamily="50" charset="-52"/>
              </a:rPr>
              <a:t>i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яльност</a:t>
            </a:r>
            <a:r>
              <a:rPr lang="en-US" sz="1150" dirty="0" err="1">
                <a:solidFill>
                  <a:prstClr val="black"/>
                </a:solidFill>
                <a:latin typeface="e-Ukraine Light" pitchFamily="50" charset="-52"/>
              </a:rPr>
              <a:t>i</a:t>
            </a:r>
            <a:r>
              <a:rPr lang="en-US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України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. Але Регламентом ТПП лист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невизначено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таким документом як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сертифікат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що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засвідчує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настання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uk-UA" sz="1150" dirty="0" smtClean="0">
                <a:solidFill>
                  <a:prstClr val="black"/>
                </a:solidFill>
                <a:latin typeface="e-Ukraine Light" pitchFamily="50" charset="-52"/>
              </a:rPr>
              <a:t>форс-мажорних обставин (обставин непереборної сили), виданий ТПП України або регіональною торгово-промисловою палатою згідно з чинним законодавством, умовами договору (контракту, угоди тощо) та цим Регламентом.</a:t>
            </a:r>
          </a:p>
          <a:p>
            <a:pPr lvl="0" algn="just"/>
            <a:r>
              <a:rPr lang="uk-UA" sz="1150" dirty="0" smtClean="0">
                <a:solidFill>
                  <a:prstClr val="black"/>
                </a:solidFill>
                <a:latin typeface="e-Ukraine Light" pitchFamily="50" charset="-52"/>
              </a:rPr>
              <a:t>	Таким чином, лист ТПП України не є сертифікатом, що засвідчує настання форс-мажорних обставин (обставин непереборної </a:t>
            </a:r>
            <a:r>
              <a:rPr lang="ru-RU" sz="1150" dirty="0" err="1" smtClean="0">
                <a:solidFill>
                  <a:prstClr val="black"/>
                </a:solidFill>
                <a:latin typeface="e-Ukraine Light" pitchFamily="50" charset="-52"/>
              </a:rPr>
              <a:t>сили</a:t>
            </a:r>
            <a:r>
              <a:rPr lang="ru-RU" sz="1150" dirty="0" smtClean="0">
                <a:solidFill>
                  <a:prstClr val="black"/>
                </a:solidFill>
                <a:latin typeface="e-Ukraine Light" pitchFamily="50" charset="-52"/>
              </a:rPr>
              <a:t>).</a:t>
            </a:r>
            <a:endParaRPr lang="ru-RU" sz="1150" dirty="0">
              <a:solidFill>
                <a:prstClr val="black"/>
              </a:solidFill>
              <a:latin typeface="e-Ukraine Light" pitchFamily="50" charset="-52"/>
            </a:endParaRPr>
          </a:p>
          <a:p>
            <a:pPr lvl="0" algn="just"/>
            <a:r>
              <a:rPr lang="ru-RU" sz="1150" dirty="0" smtClean="0">
                <a:solidFill>
                  <a:prstClr val="black"/>
                </a:solidFill>
                <a:latin typeface="e-Ukraine Light" pitchFamily="50" charset="-52"/>
              </a:rPr>
              <a:t>	</a:t>
            </a:r>
            <a:r>
              <a:rPr lang="ru-RU" sz="1150" dirty="0" err="1" smtClean="0">
                <a:solidFill>
                  <a:prstClr val="black"/>
                </a:solidFill>
                <a:latin typeface="e-Ukraine Light" pitchFamily="50" charset="-52"/>
              </a:rPr>
              <a:t>Враховуючи</a:t>
            </a:r>
            <a:r>
              <a:rPr lang="ru-RU" sz="1150" dirty="0" smtClean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викладене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вище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вимоги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Закону </a:t>
            </a:r>
            <a:r>
              <a:rPr lang="ru-RU" sz="1150" dirty="0" smtClean="0">
                <a:solidFill>
                  <a:prstClr val="black"/>
                </a:solidFill>
                <a:latin typeface="e-Ukraine Light" pitchFamily="50" charset="-52"/>
              </a:rPr>
              <a:t/>
            </a:r>
            <a:br>
              <a:rPr lang="ru-RU" sz="1150" dirty="0" smtClean="0">
                <a:solidFill>
                  <a:prstClr val="black"/>
                </a:solidFill>
                <a:latin typeface="e-Ukraine Light" pitchFamily="50" charset="-52"/>
              </a:rPr>
            </a:br>
            <a:r>
              <a:rPr lang="ru-RU" sz="1150" dirty="0" smtClean="0">
                <a:solidFill>
                  <a:prstClr val="black"/>
                </a:solidFill>
                <a:latin typeface="e-Ukraine Light" pitchFamily="50" charset="-52"/>
              </a:rPr>
              <a:t>№ 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2473 і Регламенту ТПП, а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також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початок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бойових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0" dirty="0" err="1">
                <a:solidFill>
                  <a:prstClr val="black"/>
                </a:solidFill>
                <a:latin typeface="e-Ukraine Light" pitchFamily="50" charset="-52"/>
              </a:rPr>
              <a:t>дій</a:t>
            </a:r>
            <a:r>
              <a:rPr lang="ru-RU" sz="1150" dirty="0">
                <a:solidFill>
                  <a:prstClr val="black"/>
                </a:solidFill>
                <a:latin typeface="e-Ukraine Light" pitchFamily="50" charset="-52"/>
              </a:rPr>
              <a:t> на </a:t>
            </a:r>
            <a:r>
              <a:rPr lang="uk-UA" sz="1150" dirty="0" smtClean="0">
                <a:solidFill>
                  <a:prstClr val="black"/>
                </a:solidFill>
                <a:latin typeface="e-Ukraine Light" pitchFamily="50" charset="-52"/>
              </a:rPr>
              <a:t>території України, недопущення порушення строків розрахунків, встановлених НБУ, та відповідно, звільнення платників податків від відповідальності за порушення граничних строків розрахунків, встановлених НБУ, у вигляді пені за кожний день прострочення в розмірі 0,3 </a:t>
            </a:r>
            <a:r>
              <a:rPr lang="uk-UA" sz="1150" dirty="0" err="1" smtClean="0">
                <a:solidFill>
                  <a:prstClr val="black"/>
                </a:solidFill>
                <a:latin typeface="e-Ukraine Light" pitchFamily="50" charset="-52"/>
              </a:rPr>
              <a:t>відс</a:t>
            </a:r>
            <a:r>
              <a:rPr lang="uk-UA" sz="1150" dirty="0" smtClean="0">
                <a:solidFill>
                  <a:prstClr val="black"/>
                </a:solidFill>
                <a:latin typeface="e-Ukraine Light" pitchFamily="50" charset="-52"/>
              </a:rPr>
              <a:t>. </a:t>
            </a:r>
            <a:r>
              <a:rPr lang="uk-UA" sz="1150" dirty="0">
                <a:solidFill>
                  <a:prstClr val="black"/>
                </a:solidFill>
                <a:latin typeface="e-Ukraine Light" pitchFamily="50" charset="-52"/>
              </a:rPr>
              <a:t>с</a:t>
            </a:r>
            <a:r>
              <a:rPr lang="uk-UA" sz="1150" dirty="0" smtClean="0">
                <a:solidFill>
                  <a:prstClr val="black"/>
                </a:solidFill>
                <a:latin typeface="e-Ukraine Light" pitchFamily="50" charset="-52"/>
              </a:rPr>
              <a:t>уми</a:t>
            </a:r>
            <a:br>
              <a:rPr lang="uk-UA" sz="1150" dirty="0" smtClean="0">
                <a:solidFill>
                  <a:prstClr val="black"/>
                </a:solidFill>
                <a:latin typeface="e-Ukraine Light" pitchFamily="50" charset="-52"/>
              </a:rPr>
            </a:br>
            <a:endParaRPr lang="uk-UA" sz="1150" dirty="0">
              <a:solidFill>
                <a:prstClr val="black"/>
              </a:solidFill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00024" y="209549"/>
            <a:ext cx="4701064" cy="458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uk-UA" sz="1155" dirty="0">
                <a:solidFill>
                  <a:prstClr val="black"/>
                </a:solidFill>
                <a:latin typeface="e-Ukraine Light" pitchFamily="50" charset="-52"/>
              </a:rPr>
              <a:t>неодержаних грошових коштів за договором (вартості недопоставленого товару), можливе за умови:</a:t>
            </a:r>
          </a:p>
          <a:p>
            <a:pPr lvl="0" algn="just"/>
            <a:r>
              <a:rPr lang="uk-UA" sz="1155" dirty="0">
                <a:solidFill>
                  <a:prstClr val="black"/>
                </a:solidFill>
                <a:latin typeface="e-Ukraine Light" pitchFamily="50" charset="-52"/>
              </a:rPr>
              <a:t>	1) обґрунтування неможливості виконання зовнішньоекономічного контракту, яке засвідчується ТПП України сертифікатом про наявність форс-мажорних обставин із зазначенням періоду дії таких обставин; </a:t>
            </a:r>
          </a:p>
          <a:p>
            <a:pPr algn="just"/>
            <a:r>
              <a:rPr lang="uk-UA" sz="1155" dirty="0">
                <a:solidFill>
                  <a:prstClr val="black"/>
                </a:solidFill>
                <a:latin typeface="e-Ukraine Light" pitchFamily="50" charset="-52"/>
              </a:rPr>
              <a:t>	</a:t>
            </a:r>
            <a:r>
              <a:rPr lang="ru-RU" sz="1155" dirty="0">
                <a:solidFill>
                  <a:prstClr val="black"/>
                </a:solidFill>
                <a:latin typeface="e-Ukraine Light" pitchFamily="50" charset="-52"/>
              </a:rPr>
              <a:t>2) </a:t>
            </a:r>
            <a:r>
              <a:rPr lang="uk-UA" sz="1155" dirty="0" smtClean="0">
                <a:solidFill>
                  <a:prstClr val="black"/>
                </a:solidFill>
                <a:latin typeface="e-Ukraine Light" pitchFamily="50" charset="-52"/>
              </a:rPr>
              <a:t>прийняття до розгляду судом, міжнародним комерційним арбітражем позовної заяви резидента про стягнення з нерезидента заборгованості, що виникла внаслідок недотримання </a:t>
            </a:r>
            <a:r>
              <a:rPr lang="ru-RU" sz="1155" dirty="0" smtClean="0">
                <a:solidFill>
                  <a:prstClr val="black"/>
                </a:solidFill>
                <a:latin typeface="e-Ukraine Light" pitchFamily="50" charset="-52"/>
              </a:rPr>
              <a:t>нерезидентом</a:t>
            </a:r>
            <a:r>
              <a:rPr lang="uk-UA" sz="1155" dirty="0" smtClean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5" dirty="0" smtClean="0">
                <a:solidFill>
                  <a:prstClr val="black"/>
                </a:solidFill>
                <a:latin typeface="e-Ukraine Light" pitchFamily="50" charset="-52"/>
              </a:rPr>
              <a:t>строку</a:t>
            </a:r>
            <a:r>
              <a:rPr lang="ru-RU" sz="1155" dirty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155" dirty="0" err="1">
                <a:solidFill>
                  <a:prstClr val="black"/>
                </a:solidFill>
                <a:latin typeface="e-Ukraine Light" pitchFamily="50" charset="-52"/>
              </a:rPr>
              <a:t>передбаченого</a:t>
            </a:r>
            <a:r>
              <a:rPr lang="ru-RU" sz="1155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5" dirty="0" err="1">
                <a:solidFill>
                  <a:prstClr val="black"/>
                </a:solidFill>
                <a:latin typeface="e-Ukraine Light" pitchFamily="50" charset="-52"/>
              </a:rPr>
              <a:t>зовнішньоекономічним</a:t>
            </a:r>
            <a:r>
              <a:rPr lang="ru-RU" sz="1155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uk-UA" sz="1155" dirty="0" smtClean="0">
                <a:solidFill>
                  <a:prstClr val="black"/>
                </a:solidFill>
                <a:latin typeface="e-Ukraine Light" pitchFamily="50" charset="-52"/>
              </a:rPr>
              <a:t>договором (контрактом), або прийняття до провадження уповноваженим органом відповідної країни документа про стягнення такої заборгованості з боржника-нерезидента на користь резидента в позасудовому (досудовому) примусовому </a:t>
            </a:r>
            <a:r>
              <a:rPr lang="ru-RU" sz="1155" dirty="0" smtClean="0">
                <a:solidFill>
                  <a:prstClr val="black"/>
                </a:solidFill>
                <a:latin typeface="e-Ukraine Light" pitchFamily="50" charset="-52"/>
              </a:rPr>
              <a:t>порядку;</a:t>
            </a:r>
            <a:endParaRPr lang="ru-RU" sz="1155" dirty="0">
              <a:solidFill>
                <a:prstClr val="black"/>
              </a:solidFill>
              <a:latin typeface="e-Ukraine Light" pitchFamily="50" charset="-52"/>
            </a:endParaRPr>
          </a:p>
          <a:p>
            <a:pPr algn="just"/>
            <a:r>
              <a:rPr lang="ru-RU" sz="1155" dirty="0" smtClean="0">
                <a:solidFill>
                  <a:prstClr val="black"/>
                </a:solidFill>
                <a:latin typeface="e-Ukraine Light" pitchFamily="50" charset="-52"/>
              </a:rPr>
              <a:t>	</a:t>
            </a:r>
            <a:r>
              <a:rPr lang="uk-UA" sz="1155" dirty="0" smtClean="0">
                <a:solidFill>
                  <a:prstClr val="black"/>
                </a:solidFill>
                <a:latin typeface="e-Ukraine Light" pitchFamily="50" charset="-52"/>
              </a:rPr>
              <a:t>3) подовження центральним органом виконавчої влади, що забезпечує формування та реалізує державну політику у сфері економічного розвитку, строків розрахунків</a:t>
            </a:r>
            <a:r>
              <a:rPr lang="ru-RU" sz="1155" dirty="0" smtClean="0">
                <a:solidFill>
                  <a:prstClr val="black"/>
                </a:solidFill>
                <a:latin typeface="e-Ukraine Light" pitchFamily="50" charset="-52"/>
              </a:rPr>
              <a:t>, </a:t>
            </a:r>
            <a:r>
              <a:rPr lang="ru-RU" sz="1155" dirty="0" err="1">
                <a:solidFill>
                  <a:prstClr val="black"/>
                </a:solidFill>
                <a:latin typeface="e-Ukraine Light" pitchFamily="50" charset="-52"/>
              </a:rPr>
              <a:t>встановлених</a:t>
            </a:r>
            <a:r>
              <a:rPr lang="ru-RU" sz="1155" dirty="0">
                <a:solidFill>
                  <a:prstClr val="black"/>
                </a:solidFill>
                <a:latin typeface="e-Ukraine Light" pitchFamily="50" charset="-52"/>
              </a:rPr>
              <a:t> НБУ, шляхом </a:t>
            </a:r>
            <a:r>
              <a:rPr lang="ru-RU" sz="1155" dirty="0" err="1">
                <a:solidFill>
                  <a:prstClr val="black"/>
                </a:solidFill>
                <a:latin typeface="e-Ukraine Light" pitchFamily="50" charset="-52"/>
              </a:rPr>
              <a:t>видачі</a:t>
            </a:r>
            <a:r>
              <a:rPr lang="ru-RU" sz="1155" dirty="0">
                <a:solidFill>
                  <a:prstClr val="black"/>
                </a:solidFill>
                <a:latin typeface="e-Ukraine Light" pitchFamily="50" charset="-52"/>
              </a:rPr>
              <a:t> </a:t>
            </a:r>
            <a:r>
              <a:rPr lang="ru-RU" sz="1155" dirty="0" err="1">
                <a:solidFill>
                  <a:prstClr val="black"/>
                </a:solidFill>
                <a:latin typeface="e-Ukraine Light" pitchFamily="50" charset="-52"/>
              </a:rPr>
              <a:t>висновку</a:t>
            </a:r>
            <a:r>
              <a:rPr lang="ru-RU" sz="1155" dirty="0">
                <a:solidFill>
                  <a:prstClr val="black"/>
                </a:solidFill>
                <a:latin typeface="e-Ukraine Light" pitchFamily="50" charset="-52"/>
              </a:rPr>
              <a:t>. </a:t>
            </a:r>
            <a:endParaRPr lang="uk-UA" sz="1155" dirty="0">
              <a:solidFill>
                <a:prstClr val="black"/>
              </a:solidFill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buClr>
                <a:schemeClr val="accent1"/>
              </a:buClr>
            </a:pPr>
            <a:endParaRPr lang="ru-RU" sz="1155" dirty="0">
              <a:latin typeface="e-Ukraine Light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109895" y="153912"/>
            <a:ext cx="4625282" cy="664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50" dirty="0" err="1">
                <a:latin typeface="e-Ukraine Light" pitchFamily="50" charset="-52"/>
              </a:rPr>
              <a:t>грошових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коштів</a:t>
            </a:r>
            <a:r>
              <a:rPr lang="ru-RU" sz="1150" dirty="0">
                <a:latin typeface="e-Ukraine Light" pitchFamily="50" charset="-52"/>
              </a:rPr>
              <a:t> за договором (</a:t>
            </a:r>
            <a:r>
              <a:rPr lang="ru-RU" sz="1150" dirty="0" err="1">
                <a:latin typeface="e-Ukraine Light" pitchFamily="50" charset="-52"/>
              </a:rPr>
              <a:t>вартості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недопоставленого</a:t>
            </a:r>
            <a:r>
              <a:rPr lang="ru-RU" sz="1150" dirty="0">
                <a:latin typeface="e-Ukraine Light" pitchFamily="50" charset="-52"/>
              </a:rPr>
              <a:t> товару) у </a:t>
            </a:r>
            <a:r>
              <a:rPr lang="ru-RU" sz="1150" dirty="0" err="1">
                <a:latin typeface="e-Ukraine Light" pitchFamily="50" charset="-52"/>
              </a:rPr>
              <a:t>національній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валюті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або</a:t>
            </a:r>
            <a:r>
              <a:rPr lang="ru-RU" sz="1150" dirty="0">
                <a:latin typeface="e-Ukraine Light" pitchFamily="50" charset="-52"/>
              </a:rPr>
              <a:t> в </a:t>
            </a:r>
            <a:r>
              <a:rPr lang="ru-RU" sz="1150" dirty="0" err="1">
                <a:latin typeface="e-Ukraine Light" pitchFamily="50" charset="-52"/>
              </a:rPr>
              <a:t>іноземній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валюті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перерахованій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національну</a:t>
            </a:r>
            <a:r>
              <a:rPr lang="ru-RU" sz="1150" dirty="0">
                <a:latin typeface="e-Ukraine Light" pitchFamily="50" charset="-52"/>
              </a:rPr>
              <a:t> валюту за курсом </a:t>
            </a:r>
            <a:r>
              <a:rPr lang="ru-RU" sz="1150" dirty="0" err="1">
                <a:latin typeface="e-Ukraine Light" pitchFamily="50" charset="-52"/>
              </a:rPr>
              <a:t>Національного</a:t>
            </a:r>
            <a:r>
              <a:rPr lang="ru-RU" sz="1150" dirty="0">
                <a:latin typeface="e-Ukraine Light" pitchFamily="50" charset="-52"/>
              </a:rPr>
              <a:t> банку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 smtClean="0">
                <a:latin typeface="e-Ukraine Light" pitchFamily="50" charset="-52"/>
              </a:rPr>
              <a:t>встановлени</a:t>
            </a:r>
            <a:r>
              <a:rPr lang="ru-RU" sz="1150" dirty="0" smtClean="0">
                <a:latin typeface="e-Ukraine Light" pitchFamily="50" charset="-52"/>
              </a:rPr>
              <a:t>  </a:t>
            </a:r>
            <a:r>
              <a:rPr lang="ru-RU" sz="1150" dirty="0">
                <a:latin typeface="e-Ukraine Light" pitchFamily="50" charset="-52"/>
              </a:rPr>
              <a:t>на день </a:t>
            </a:r>
            <a:r>
              <a:rPr lang="ru-RU" sz="1150" dirty="0" err="1">
                <a:latin typeface="e-Ukraine Light" pitchFamily="50" charset="-52"/>
              </a:rPr>
              <a:t>виникнення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заборгованості</a:t>
            </a:r>
            <a:r>
              <a:rPr lang="ru-RU" sz="1150" dirty="0" smtClean="0">
                <a:latin typeface="e-Ukraine Light" pitchFamily="50" charset="-52"/>
              </a:rPr>
              <a:t>.</a:t>
            </a:r>
          </a:p>
          <a:p>
            <a:pPr algn="just"/>
            <a:r>
              <a:rPr lang="ru-RU" sz="1150" dirty="0" smtClean="0">
                <a:latin typeface="e-Ukraine Light" pitchFamily="50" charset="-52"/>
              </a:rPr>
              <a:t>	</a:t>
            </a:r>
            <a:r>
              <a:rPr lang="ru-RU" sz="1150" dirty="0" err="1" smtClean="0">
                <a:latin typeface="e-Ukraine Light" pitchFamily="50" charset="-52"/>
              </a:rPr>
              <a:t>Згідно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з </a:t>
            </a:r>
            <a:r>
              <a:rPr lang="ru-RU" sz="1150" dirty="0" err="1">
                <a:latin typeface="e-Ukraine Light" pitchFamily="50" charset="-52"/>
              </a:rPr>
              <a:t>частиною</a:t>
            </a:r>
            <a:r>
              <a:rPr lang="ru-RU" sz="1150" dirty="0">
                <a:latin typeface="e-Ukraine Light" pitchFamily="50" charset="-52"/>
              </a:rPr>
              <a:t> 4 </a:t>
            </a:r>
            <a:r>
              <a:rPr lang="ru-RU" sz="1150" dirty="0" err="1">
                <a:latin typeface="e-Ukraine Light" pitchFamily="50" charset="-52"/>
              </a:rPr>
              <a:t>статті</a:t>
            </a:r>
            <a:r>
              <a:rPr lang="ru-RU" sz="1150" dirty="0">
                <a:latin typeface="e-Ukraine Light" pitchFamily="50" charset="-52"/>
              </a:rPr>
              <a:t> 13 Закону № 2473-</a:t>
            </a:r>
            <a:r>
              <a:rPr lang="en-US" sz="1150" dirty="0">
                <a:latin typeface="e-Ukraine Light" pitchFamily="50" charset="-52"/>
              </a:rPr>
              <a:t>VIII, </a:t>
            </a:r>
            <a:r>
              <a:rPr lang="ru-RU" sz="1150" dirty="0">
                <a:latin typeface="e-Ukraine Light" pitchFamily="50" charset="-52"/>
              </a:rPr>
              <a:t>за </a:t>
            </a:r>
            <a:r>
              <a:rPr lang="ru-RU" sz="1150" dirty="0" err="1">
                <a:latin typeface="e-Ukraine Light" pitchFamily="50" charset="-52"/>
              </a:rPr>
              <a:t>окремими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операціями</a:t>
            </a:r>
            <a:r>
              <a:rPr lang="ru-RU" sz="1150" dirty="0">
                <a:latin typeface="e-Ukraine Light" pitchFamily="50" charset="-52"/>
              </a:rPr>
              <a:t> з </a:t>
            </a:r>
            <a:r>
              <a:rPr lang="ru-RU" sz="1150" dirty="0" err="1">
                <a:latin typeface="e-Ukraine Light" pitchFamily="50" charset="-52"/>
              </a:rPr>
              <a:t>експорту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імпорту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товарів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граничні</a:t>
            </a:r>
            <a:r>
              <a:rPr lang="ru-RU" sz="1150" dirty="0">
                <a:latin typeface="e-Ukraine Light" pitchFamily="50" charset="-52"/>
              </a:rPr>
              <a:t> строки </a:t>
            </a:r>
            <a:r>
              <a:rPr lang="ru-RU" sz="1150" dirty="0" err="1">
                <a:latin typeface="e-Ukraine Light" pitchFamily="50" charset="-52"/>
              </a:rPr>
              <a:t>розрахунків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встановлені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Національним</a:t>
            </a:r>
            <a:r>
              <a:rPr lang="ru-RU" sz="1150" dirty="0">
                <a:latin typeface="e-Ukraine Light" pitchFamily="50" charset="-52"/>
              </a:rPr>
              <a:t> банком </a:t>
            </a:r>
            <a:r>
              <a:rPr lang="ru-RU" sz="1150" dirty="0" err="1">
                <a:latin typeface="e-Ukraine Light" pitchFamily="50" charset="-52"/>
              </a:rPr>
              <a:t>України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можуть</a:t>
            </a:r>
            <a:r>
              <a:rPr lang="ru-RU" sz="1150" dirty="0">
                <a:latin typeface="e-Ukraine Light" pitchFamily="50" charset="-52"/>
              </a:rPr>
              <a:t> бути </a:t>
            </a:r>
            <a:r>
              <a:rPr lang="ru-RU" sz="1150" dirty="0" err="1">
                <a:latin typeface="e-Ukraine Light" pitchFamily="50" charset="-52"/>
              </a:rPr>
              <a:t>подовжені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центральним</a:t>
            </a:r>
            <a:r>
              <a:rPr lang="ru-RU" sz="1150" dirty="0">
                <a:latin typeface="e-Ukraine Light" pitchFamily="50" charset="-52"/>
              </a:rPr>
              <a:t> органом </a:t>
            </a:r>
            <a:r>
              <a:rPr lang="ru-RU" sz="1150" dirty="0" err="1">
                <a:latin typeface="e-Ukraine Light" pitchFamily="50" charset="-52"/>
              </a:rPr>
              <a:t>виконавчої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влади</a:t>
            </a:r>
            <a:r>
              <a:rPr lang="ru-RU" sz="1150" dirty="0">
                <a:latin typeface="e-Ukraine Light" pitchFamily="50" charset="-52"/>
              </a:rPr>
              <a:t>, </a:t>
            </a:r>
            <a:r>
              <a:rPr lang="ru-RU" sz="1150" dirty="0" err="1">
                <a:latin typeface="e-Ukraine Light" pitchFamily="50" charset="-52"/>
              </a:rPr>
              <a:t>що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забезпечує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формування</a:t>
            </a:r>
            <a:r>
              <a:rPr lang="ru-RU" sz="1150" dirty="0">
                <a:latin typeface="e-Ukraine Light" pitchFamily="50" charset="-52"/>
              </a:rPr>
              <a:t> та </a:t>
            </a:r>
            <a:r>
              <a:rPr lang="ru-RU" sz="1150" dirty="0" err="1">
                <a:latin typeface="e-Ukraine Light" pitchFamily="50" charset="-52"/>
              </a:rPr>
              <a:t>реалізує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державну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політику</a:t>
            </a:r>
            <a:r>
              <a:rPr lang="ru-RU" sz="1150" dirty="0">
                <a:latin typeface="e-Ukraine Light" pitchFamily="50" charset="-52"/>
              </a:rPr>
              <a:t> у </a:t>
            </a:r>
            <a:r>
              <a:rPr lang="ru-RU" sz="1150" dirty="0" err="1">
                <a:latin typeface="e-Ukraine Light" pitchFamily="50" charset="-52"/>
              </a:rPr>
              <a:t>сфері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економічного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розвитку</a:t>
            </a:r>
            <a:r>
              <a:rPr lang="ru-RU" sz="1150" dirty="0">
                <a:latin typeface="e-Ukraine Light" pitchFamily="50" charset="-52"/>
              </a:rPr>
              <a:t>, шляхом </a:t>
            </a:r>
            <a:r>
              <a:rPr lang="ru-RU" sz="1150" dirty="0" err="1">
                <a:latin typeface="e-Ukraine Light" pitchFamily="50" charset="-52"/>
              </a:rPr>
              <a:t>видачі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висновку</a:t>
            </a:r>
            <a:r>
              <a:rPr lang="ru-RU" sz="1150" dirty="0" smtClean="0">
                <a:latin typeface="e-Ukraine Light" pitchFamily="50" charset="-52"/>
              </a:rPr>
              <a:t>.</a:t>
            </a:r>
            <a:endParaRPr lang="ru-RU" sz="1150" dirty="0">
              <a:latin typeface="e-Ukraine Light" pitchFamily="50" charset="-52"/>
            </a:endParaRPr>
          </a:p>
          <a:p>
            <a:pPr algn="just"/>
            <a:r>
              <a:rPr lang="ru-RU" sz="1150" dirty="0" smtClean="0">
                <a:latin typeface="e-Ukraine Light" pitchFamily="50" charset="-52"/>
              </a:rPr>
              <a:t>	</a:t>
            </a:r>
            <a:r>
              <a:rPr lang="ru-RU" sz="1150" dirty="0" err="1" smtClean="0">
                <a:latin typeface="e-Ukraine Light" pitchFamily="50" charset="-52"/>
              </a:rPr>
              <a:t>Відповідно</a:t>
            </a:r>
            <a:r>
              <a:rPr lang="ru-RU" sz="1150" dirty="0" smtClean="0">
                <a:latin typeface="e-Ukraine Light" pitchFamily="50" charset="-52"/>
              </a:rPr>
              <a:t> </a:t>
            </a:r>
            <a:r>
              <a:rPr lang="ru-RU" sz="1150" dirty="0">
                <a:latin typeface="e-Ukraine Light" pitchFamily="50" charset="-52"/>
              </a:rPr>
              <a:t>до </a:t>
            </a:r>
            <a:r>
              <a:rPr lang="ru-RU" sz="1150" dirty="0" err="1">
                <a:latin typeface="e-Ukraine Light" pitchFamily="50" charset="-52"/>
              </a:rPr>
              <a:t>частини</a:t>
            </a:r>
            <a:r>
              <a:rPr lang="ru-RU" sz="1150" dirty="0">
                <a:latin typeface="e-Ukraine Light" pitchFamily="50" charset="-52"/>
              </a:rPr>
              <a:t> 6 </a:t>
            </a:r>
            <a:r>
              <a:rPr lang="ru-RU" sz="1150" dirty="0" err="1">
                <a:latin typeface="e-Ukraine Light" pitchFamily="50" charset="-52"/>
              </a:rPr>
              <a:t>статті</a:t>
            </a:r>
            <a:r>
              <a:rPr lang="ru-RU" sz="1150" dirty="0">
                <a:latin typeface="e-Ukraine Light" pitchFamily="50" charset="-52"/>
              </a:rPr>
              <a:t> 13 Закону № 2473-</a:t>
            </a:r>
            <a:r>
              <a:rPr lang="en-US" sz="1150" dirty="0">
                <a:latin typeface="e-Ukraine Light" pitchFamily="50" charset="-52"/>
              </a:rPr>
              <a:t>VIII, </a:t>
            </a:r>
            <a:r>
              <a:rPr lang="ru-RU" sz="1150" dirty="0">
                <a:latin typeface="e-Ukraine Light" pitchFamily="50" charset="-52"/>
              </a:rPr>
              <a:t>у </a:t>
            </a:r>
            <a:r>
              <a:rPr lang="ru-RU" sz="1150" dirty="0" err="1">
                <a:latin typeface="e-Ukraine Light" pitchFamily="50" charset="-52"/>
              </a:rPr>
              <a:t>разі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якщо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виконання</a:t>
            </a:r>
            <a:r>
              <a:rPr lang="ru-RU" sz="1150" dirty="0">
                <a:latin typeface="e-Ukraine Light" pitchFamily="50" charset="-52"/>
              </a:rPr>
              <a:t> договору, </a:t>
            </a:r>
            <a:r>
              <a:rPr lang="ru-RU" sz="1150" dirty="0" err="1">
                <a:latin typeface="e-Ukraine Light" pitchFamily="50" charset="-52"/>
              </a:rPr>
              <a:t>передбаченого</a:t>
            </a:r>
            <a:r>
              <a:rPr lang="ru-RU" sz="1150" dirty="0">
                <a:latin typeface="e-Ukraine Light" pitchFamily="50" charset="-52"/>
              </a:rPr>
              <a:t> </a:t>
            </a:r>
            <a:r>
              <a:rPr lang="ru-RU" sz="1150" dirty="0" err="1">
                <a:latin typeface="e-Ukraine Light" pitchFamily="50" charset="-52"/>
              </a:rPr>
              <a:t>частинами</a:t>
            </a:r>
            <a:r>
              <a:rPr lang="ru-RU" sz="1150" dirty="0">
                <a:latin typeface="e-Ukraine Light" pitchFamily="50" charset="-52"/>
              </a:rPr>
              <a:t> другою </a:t>
            </a:r>
            <a:r>
              <a:rPr lang="uk-UA" sz="1150" dirty="0" smtClean="0">
                <a:latin typeface="e-Ukraine Light" pitchFamily="50" charset="-52"/>
              </a:rPr>
              <a:t>або третьою цієї статті, зупиняється у зв'язку з виникненням форс-мажорних обставин, перебіг строку розрахунків, установленого згідно з частиною першою цієї статті, та нарахування пені відповідно до частини п'ятої цієї статті зупиняється на весь період дії форс-мажорних обставин та поновлюється з дня, наступного за днем закінчення дії таких обставин. Підтвердженням виникнення та закінчення дії форс-мажорних обставин є відповідна довідка уповноваженої організації (органу) країни розташування сторони зовнішньоекономічного  договору (контракту) або третьої країни відповідно до умов цього договору (контракту).</a:t>
            </a:r>
          </a:p>
          <a:p>
            <a:pPr algn="just"/>
            <a:r>
              <a:rPr lang="uk-UA" sz="1150" dirty="0" smtClean="0">
                <a:latin typeface="e-Ukraine Light" pitchFamily="50" charset="-52"/>
              </a:rPr>
              <a:t>	 Згідно з </a:t>
            </a:r>
            <a:r>
              <a:rPr lang="uk-UA" sz="1150" dirty="0" err="1" smtClean="0">
                <a:latin typeface="e-Ukraine Light" pitchFamily="50" charset="-52"/>
              </a:rPr>
              <a:t>абз</a:t>
            </a:r>
            <a:r>
              <a:rPr lang="uk-UA" sz="1150" dirty="0" smtClean="0">
                <a:latin typeface="e-Ukraine Light" pitchFamily="50" charset="-52"/>
              </a:rPr>
              <a:t>. 1 частини 7 ст. 13 Закону № 2473-VIII, у разі прийняття до розгляду судом, міжнародним комерційним арбітражем позовної заяви резидента про стягнення з нерезидента заборгованості, що виникла внаслідок недотримання нерезидентом строку, передбаченого зовнішньоекономічним договором (контрактом), або</a:t>
            </a:r>
            <a:r>
              <a:rPr lang="ru-RU" sz="1150" dirty="0" smtClean="0">
                <a:latin typeface="e-Ukraine Light" pitchFamily="50" charset="-52"/>
              </a:rPr>
              <a:t/>
            </a:r>
            <a:br>
              <a:rPr lang="ru-RU" sz="1150" dirty="0" smtClean="0">
                <a:latin typeface="e-Ukraine Light" pitchFamily="50" charset="-52"/>
              </a:rPr>
            </a:br>
            <a:endParaRPr lang="ru-RU" sz="115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1714</TotalTime>
  <Words>262</Words>
  <Application>Microsoft Office PowerPoint</Application>
  <PresentationFormat>Лист A4 (210x297 мм)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150</cp:revision>
  <cp:lastPrinted>2022-12-13T10:52:00Z</cp:lastPrinted>
  <dcterms:created xsi:type="dcterms:W3CDTF">2021-05-27T05:23:05Z</dcterms:created>
  <dcterms:modified xsi:type="dcterms:W3CDTF">2024-02-21T12:49:26Z</dcterms:modified>
</cp:coreProperties>
</file>