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20" d="100"/>
          <a:sy n="120" d="100"/>
        </p:scale>
        <p:origin x="-1386" y="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0" y="136442"/>
            <a:ext cx="4763453" cy="67437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67123" y="1413189"/>
            <a:ext cx="3600000" cy="116955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>
                <a:latin typeface="e-Ukraine Light" pitchFamily="50" charset="-52"/>
              </a:rPr>
              <a:t>Про </a:t>
            </a:r>
            <a:r>
              <a:rPr lang="ru-RU" sz="1400" b="1" dirty="0" err="1">
                <a:latin typeface="e-Ukraine Light" pitchFamily="50" charset="-52"/>
              </a:rPr>
              <a:t>реєстрацію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обладнання</a:t>
            </a:r>
            <a:r>
              <a:rPr lang="ru-RU" sz="1400" b="1" dirty="0">
                <a:latin typeface="e-Ukraine Light" pitchFamily="50" charset="-52"/>
              </a:rPr>
              <a:t> для </a:t>
            </a:r>
            <a:r>
              <a:rPr lang="ru-RU" sz="1400" b="1" dirty="0" err="1">
                <a:latin typeface="e-Ukraine Light" pitchFamily="50" charset="-52"/>
              </a:rPr>
              <a:t>підготовки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або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обробки</a:t>
            </a:r>
            <a:r>
              <a:rPr lang="ru-RU" sz="1400" b="1" dirty="0">
                <a:latin typeface="e-Ukraine Light" pitchFamily="50" charset="-52"/>
              </a:rPr>
              <a:t> тютюну, </a:t>
            </a:r>
            <a:r>
              <a:rPr lang="ru-RU" sz="1400" b="1" dirty="0" err="1">
                <a:latin typeface="e-Ukraine Light" pitchFamily="50" charset="-52"/>
              </a:rPr>
              <a:t>тютюнової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сировини</a:t>
            </a:r>
            <a:r>
              <a:rPr lang="ru-RU" sz="1400" b="1" dirty="0">
                <a:latin typeface="e-Ukraine Light" pitchFamily="50" charset="-52"/>
              </a:rPr>
              <a:t>, </a:t>
            </a:r>
            <a:r>
              <a:rPr lang="ru-RU" sz="1400" b="1" dirty="0" err="1">
                <a:latin typeface="e-Ukraine Light" pitchFamily="50" charset="-52"/>
              </a:rPr>
              <a:t>промислового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виробництва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тютюнових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виробів</a:t>
            </a:r>
            <a:endParaRPr lang="ru-RU" sz="1400" b="1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0" y="6461285"/>
            <a:ext cx="1104899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Лютий 202</a:t>
            </a:r>
            <a:r>
              <a:rPr lang="en-US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4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114300" y="117828"/>
            <a:ext cx="4703443" cy="6740172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4972050" y="117828"/>
            <a:ext cx="4806790" cy="6740172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0025" y="195581"/>
            <a:ext cx="4610098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1100" dirty="0">
                <a:latin typeface="e-Ukraine Light" pitchFamily="50" charset="-52"/>
              </a:rPr>
              <a:t>	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Обладнання</a:t>
            </a:r>
            <a:r>
              <a:rPr lang="ru-RU" sz="1100" dirty="0">
                <a:latin typeface="e-Ukraine Light" pitchFamily="50" charset="-52"/>
              </a:rPr>
              <a:t> для </a:t>
            </a:r>
            <a:r>
              <a:rPr lang="ru-RU" sz="1100" dirty="0" err="1">
                <a:latin typeface="e-Ukraine Light" pitchFamily="50" charset="-52"/>
              </a:rPr>
              <a:t>підготовки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обробки</a:t>
            </a:r>
            <a:r>
              <a:rPr lang="ru-RU" sz="1100" dirty="0">
                <a:latin typeface="e-Ukraine Light" pitchFamily="50" charset="-52"/>
              </a:rPr>
              <a:t> тютюну, </a:t>
            </a:r>
            <a:r>
              <a:rPr lang="ru-RU" sz="1100" dirty="0" err="1">
                <a:latin typeface="e-Ukraine Light" pitchFamily="50" charset="-52"/>
              </a:rPr>
              <a:t>тютюнової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сировини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промислового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виробництва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тютюнових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виробів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далі</a:t>
            </a:r>
            <a:r>
              <a:rPr lang="ru-RU" sz="1100" dirty="0">
                <a:latin typeface="e-Ukraine Light" pitchFamily="50" charset="-52"/>
              </a:rPr>
              <a:t> – </a:t>
            </a:r>
            <a:r>
              <a:rPr lang="ru-RU" sz="1100" dirty="0" err="1">
                <a:latin typeface="e-Ukraine Light" pitchFamily="50" charset="-52"/>
              </a:rPr>
              <a:t>обладнання</a:t>
            </a:r>
            <a:r>
              <a:rPr lang="ru-RU" sz="1100" dirty="0">
                <a:latin typeface="e-Ukraine Light" pitchFamily="50" charset="-52"/>
              </a:rPr>
              <a:t>) </a:t>
            </a:r>
            <a:r>
              <a:rPr lang="ru-RU" sz="1100" dirty="0" err="1">
                <a:latin typeface="e-Ukraine Light" pitchFamily="50" charset="-52"/>
              </a:rPr>
              <a:t>підлягає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реєстрації</a:t>
            </a:r>
            <a:r>
              <a:rPr lang="ru-RU" sz="1100" dirty="0">
                <a:latin typeface="e-Ukraine Light" pitchFamily="50" charset="-52"/>
              </a:rPr>
              <a:t> в </a:t>
            </a:r>
            <a:r>
              <a:rPr lang="ru-RU" sz="1100" dirty="0" err="1">
                <a:latin typeface="e-Ukraine Light" pitchFamily="50" charset="-52"/>
              </a:rPr>
              <a:t>Єдиному</a:t>
            </a:r>
            <a:r>
              <a:rPr lang="ru-RU" sz="1100" dirty="0">
                <a:latin typeface="e-Ukraine Light" pitchFamily="50" charset="-52"/>
              </a:rPr>
              <a:t> державному </a:t>
            </a:r>
            <a:r>
              <a:rPr lang="ru-RU" sz="1100" dirty="0" err="1">
                <a:latin typeface="e-Ukraine Light" pitchFamily="50" charset="-52"/>
              </a:rPr>
              <a:t>реєстрі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обладнання</a:t>
            </a:r>
            <a:r>
              <a:rPr lang="ru-RU" sz="1100" dirty="0">
                <a:latin typeface="e-Ukraine Light" pitchFamily="50" charset="-52"/>
              </a:rPr>
              <a:t> для </a:t>
            </a:r>
            <a:r>
              <a:rPr lang="ru-RU" sz="1100" dirty="0" err="1">
                <a:latin typeface="e-Ukraine Light" pitchFamily="50" charset="-52"/>
              </a:rPr>
              <a:t>підготовки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обробки</a:t>
            </a:r>
            <a:r>
              <a:rPr lang="ru-RU" sz="1100" dirty="0">
                <a:latin typeface="e-Ukraine Light" pitchFamily="50" charset="-52"/>
              </a:rPr>
              <a:t> тютюну, </a:t>
            </a:r>
            <a:r>
              <a:rPr lang="ru-RU" sz="1100" dirty="0" err="1">
                <a:latin typeface="e-Ukraine Light" pitchFamily="50" charset="-52"/>
              </a:rPr>
              <a:t>тютюнової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сировини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промислового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виробництва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тютюнових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виробів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далі</a:t>
            </a:r>
            <a:r>
              <a:rPr lang="ru-RU" sz="1100" dirty="0">
                <a:latin typeface="e-Ukraine Light" pitchFamily="50" charset="-52"/>
              </a:rPr>
              <a:t> – </a:t>
            </a:r>
            <a:r>
              <a:rPr lang="ru-RU" sz="1100" dirty="0" err="1">
                <a:latin typeface="e-Ukraine Light" pitchFamily="50" charset="-52"/>
              </a:rPr>
              <a:t>Єдиний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реєстр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обладнання</a:t>
            </a:r>
            <a:r>
              <a:rPr lang="ru-RU" sz="1100" dirty="0">
                <a:latin typeface="e-Ukraine Light" pitchFamily="50" charset="-52"/>
              </a:rPr>
              <a:t>), </a:t>
            </a:r>
            <a:r>
              <a:rPr lang="ru-RU" sz="1100" dirty="0" err="1">
                <a:latin typeface="e-Ukraine Light" pitchFamily="50" charset="-52"/>
              </a:rPr>
              <a:t>ведення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якого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передбачено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статтею</a:t>
            </a:r>
            <a:r>
              <a:rPr lang="ru-RU" sz="1100" dirty="0">
                <a:latin typeface="e-Ukraine Light" pitchFamily="50" charset="-52"/>
              </a:rPr>
              <a:t> 2 прим. 1 Закону № 4811 з </a:t>
            </a:r>
            <a:r>
              <a:rPr lang="ru-RU" sz="1100" dirty="0" err="1">
                <a:latin typeface="e-Ukraine Light" pitchFamily="50" charset="-52"/>
              </a:rPr>
              <a:t>урахуванням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змін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внесених</a:t>
            </a:r>
            <a:r>
              <a:rPr lang="ru-RU" sz="1100" dirty="0">
                <a:latin typeface="e-Ukraine Light" pitchFamily="50" charset="-52"/>
              </a:rPr>
              <a:t> Законом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 № 3173 прим. 2, </a:t>
            </a:r>
            <a:r>
              <a:rPr lang="ru-RU" sz="1100" dirty="0" err="1">
                <a:latin typeface="e-Ukraine Light" pitchFamily="50" charset="-52"/>
              </a:rPr>
              <a:t>які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набирають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чинності</a:t>
            </a:r>
            <a:r>
              <a:rPr lang="ru-RU" sz="1100" dirty="0">
                <a:latin typeface="e-Ukraine Light" pitchFamily="50" charset="-52"/>
              </a:rPr>
              <a:t> з 22.01.2024</a:t>
            </a:r>
            <a:r>
              <a:rPr lang="ru-RU" sz="1100" dirty="0" smtClean="0">
                <a:latin typeface="e-Ukraine Light" pitchFamily="50" charset="-52"/>
              </a:rPr>
              <a:t>.</a:t>
            </a:r>
            <a:endParaRPr lang="ru-RU" sz="11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Light" pitchFamily="50" charset="-52"/>
              </a:rPr>
              <a:t>	</a:t>
            </a:r>
            <a:r>
              <a:rPr lang="ru-RU" sz="1100" dirty="0" err="1" smtClean="0">
                <a:latin typeface="e-Ukraine Light" pitchFamily="50" charset="-52"/>
              </a:rPr>
              <a:t>Водночас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статтею</a:t>
            </a:r>
            <a:r>
              <a:rPr lang="ru-RU" sz="1100" dirty="0">
                <a:latin typeface="e-Ukraine Light" pitchFamily="50" charset="-52"/>
              </a:rPr>
              <a:t> 2 прим. 1 Закону № 481 </a:t>
            </a:r>
            <a:r>
              <a:rPr lang="ru-RU" sz="1100" dirty="0" err="1">
                <a:latin typeface="e-Ukraine Light" pitchFamily="50" charset="-52"/>
              </a:rPr>
              <a:t>передбачено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Порядок </a:t>
            </a:r>
            <a:r>
              <a:rPr lang="ru-RU" sz="1100" dirty="0" err="1">
                <a:latin typeface="e-Ukraine Light" pitchFamily="50" charset="-52"/>
              </a:rPr>
              <a:t>ведення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Єдиного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реєстру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обладнання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затверджується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Кабінетом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Міністрів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, а </a:t>
            </a:r>
            <a:r>
              <a:rPr lang="ru-RU" sz="1100" dirty="0" err="1">
                <a:latin typeface="e-Ukraine Light" pitchFamily="50" charset="-52"/>
              </a:rPr>
              <a:t>форми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заяв</a:t>
            </a:r>
            <a:r>
              <a:rPr lang="ru-RU" sz="1100" dirty="0">
                <a:latin typeface="e-Ukraine Light" pitchFamily="50" charset="-52"/>
              </a:rPr>
              <a:t> про </a:t>
            </a:r>
            <a:r>
              <a:rPr lang="ru-RU" sz="1100" dirty="0" err="1">
                <a:latin typeface="e-Ukraine Light" pitchFamily="50" charset="-52"/>
              </a:rPr>
              <a:t>реєстрацію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обладнання</a:t>
            </a:r>
            <a:r>
              <a:rPr lang="ru-RU" sz="1100" dirty="0">
                <a:latin typeface="e-Ukraine Light" pitchFamily="50" charset="-52"/>
              </a:rPr>
              <a:t> для </a:t>
            </a:r>
            <a:r>
              <a:rPr lang="ru-RU" sz="1100" dirty="0" err="1">
                <a:latin typeface="e-Ukraine Light" pitchFamily="50" charset="-52"/>
              </a:rPr>
              <a:t>підготовки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обробки</a:t>
            </a:r>
            <a:r>
              <a:rPr lang="ru-RU" sz="1100" dirty="0">
                <a:latin typeface="e-Ukraine Light" pitchFamily="50" charset="-52"/>
              </a:rPr>
              <a:t> тютюну, </a:t>
            </a:r>
            <a:r>
              <a:rPr lang="ru-RU" sz="1100" dirty="0" err="1">
                <a:latin typeface="e-Ukraine Light" pitchFamily="50" charset="-52"/>
              </a:rPr>
              <a:t>тютюнової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сировини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промислового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виробництва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тютюнових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виробів</a:t>
            </a:r>
            <a:r>
              <a:rPr lang="ru-RU" sz="1100" dirty="0">
                <a:latin typeface="e-Ukraine Light" pitchFamily="50" charset="-52"/>
              </a:rPr>
              <a:t>, про </a:t>
            </a:r>
            <a:r>
              <a:rPr lang="ru-RU" sz="1100" dirty="0" err="1">
                <a:latin typeface="e-Ukraine Light" pitchFamily="50" charset="-52"/>
              </a:rPr>
              <a:t>внесення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змін</a:t>
            </a:r>
            <a:r>
              <a:rPr lang="ru-RU" sz="1100" dirty="0">
                <a:latin typeface="e-Ukraine Light" pitchFamily="50" charset="-52"/>
              </a:rPr>
              <a:t> до </a:t>
            </a:r>
            <a:r>
              <a:rPr lang="ru-RU" sz="1100" dirty="0" err="1">
                <a:latin typeface="e-Ukraine Light" pitchFamily="50" charset="-52"/>
              </a:rPr>
              <a:t>відомостей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містяться</a:t>
            </a:r>
            <a:r>
              <a:rPr lang="ru-RU" sz="1100" dirty="0">
                <a:latin typeface="e-Ukraine Light" pitchFamily="50" charset="-52"/>
              </a:rPr>
              <a:t> в </a:t>
            </a:r>
            <a:r>
              <a:rPr lang="ru-RU" sz="1100" dirty="0" err="1">
                <a:latin typeface="e-Ukraine Light" pitchFamily="50" charset="-52"/>
              </a:rPr>
              <a:t>Єдиному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реєстрі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обладнання</a:t>
            </a:r>
            <a:r>
              <a:rPr lang="ru-RU" sz="1100" dirty="0">
                <a:latin typeface="e-Ukraine Light" pitchFamily="50" charset="-52"/>
              </a:rPr>
              <a:t>, про </a:t>
            </a:r>
            <a:r>
              <a:rPr lang="ru-RU" sz="1100" dirty="0" err="1">
                <a:latin typeface="e-Ukraine Light" pitchFamily="50" charset="-52"/>
              </a:rPr>
              <a:t>виключення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відомостей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містяться</a:t>
            </a:r>
            <a:r>
              <a:rPr lang="ru-RU" sz="1100" dirty="0">
                <a:latin typeface="e-Ukraine Light" pitchFamily="50" charset="-52"/>
              </a:rPr>
              <a:t> в </a:t>
            </a:r>
            <a:r>
              <a:rPr lang="ru-RU" sz="1100" dirty="0" err="1">
                <a:latin typeface="e-Ukraine Light" pitchFamily="50" charset="-52"/>
              </a:rPr>
              <a:t>Єдиному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реєстрі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обладнання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затверджує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Міністерство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фінансів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 smtClean="0">
                <a:latin typeface="e-Ukraine Light" pitchFamily="50" charset="-52"/>
              </a:rPr>
              <a:t>.</a:t>
            </a:r>
            <a:endParaRPr lang="ru-RU" sz="11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Light" pitchFamily="50" charset="-52"/>
              </a:rPr>
              <a:t>	На </a:t>
            </a:r>
            <a:r>
              <a:rPr lang="ru-RU" sz="1100" dirty="0" err="1">
                <a:latin typeface="e-Ukraine Light" pitchFamily="50" charset="-52"/>
              </a:rPr>
              <a:t>сьогодні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підготовлено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відповідні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проєкти</a:t>
            </a:r>
            <a:r>
              <a:rPr lang="ru-RU" sz="1100" dirty="0">
                <a:latin typeface="e-Ukraine Light" pitchFamily="50" charset="-52"/>
              </a:rPr>
              <a:t> нормативно-</a:t>
            </a:r>
            <a:r>
              <a:rPr lang="ru-RU" sz="1100" dirty="0" err="1">
                <a:latin typeface="e-Ukraine Light" pitchFamily="50" charset="-52"/>
              </a:rPr>
              <a:t>правових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актів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які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проходять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узгодження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відповідно</a:t>
            </a:r>
            <a:r>
              <a:rPr lang="ru-RU" sz="1100" dirty="0">
                <a:latin typeface="e-Ukraine Light" pitchFamily="50" charset="-52"/>
              </a:rPr>
              <a:t> до </a:t>
            </a:r>
            <a:r>
              <a:rPr lang="ru-RU" sz="1100" dirty="0" err="1">
                <a:latin typeface="e-Ukraine Light" pitchFamily="50" charset="-52"/>
              </a:rPr>
              <a:t>законодавства</a:t>
            </a:r>
            <a:r>
              <a:rPr lang="ru-RU" sz="1100" dirty="0" smtClean="0">
                <a:latin typeface="e-Ukraine Light" pitchFamily="50" charset="-52"/>
              </a:rPr>
              <a:t>.</a:t>
            </a:r>
            <a:endParaRPr lang="ru-RU" sz="11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Light" pitchFamily="50" charset="-52"/>
              </a:rPr>
              <a:t>	</a:t>
            </a:r>
            <a:r>
              <a:rPr lang="ru-RU" sz="1100" dirty="0" err="1" smtClean="0">
                <a:latin typeface="e-Ukraine Light" pitchFamily="50" charset="-52"/>
              </a:rPr>
              <a:t>Отже</a:t>
            </a:r>
            <a:r>
              <a:rPr lang="ru-RU" sz="1100" dirty="0">
                <a:latin typeface="e-Ukraine Light" pitchFamily="50" charset="-52"/>
              </a:rPr>
              <a:t>, з </a:t>
            </a:r>
            <a:r>
              <a:rPr lang="ru-RU" sz="1100" dirty="0" err="1">
                <a:latin typeface="e-Ukraine Light" pitchFamily="50" charset="-52"/>
              </a:rPr>
              <a:t>урахуванням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погодженої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позиції</a:t>
            </a:r>
            <a:r>
              <a:rPr lang="ru-RU" sz="1100" dirty="0">
                <a:latin typeface="e-Ukraine Light" pitchFamily="50" charset="-52"/>
              </a:rPr>
              <a:t> з </a:t>
            </a:r>
            <a:r>
              <a:rPr lang="ru-RU" sz="1100" dirty="0" err="1">
                <a:latin typeface="e-Ukraine Light" pitchFamily="50" charset="-52"/>
              </a:rPr>
              <a:t>Міністерством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фінансів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Єдиний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реєстр</a:t>
            </a:r>
            <a:r>
              <a:rPr lang="ru-RU" sz="1100" dirty="0" smtClean="0">
                <a:latin typeface="e-Ukraine Light" pitchFamily="50" charset="-52"/>
              </a:rPr>
              <a:t/>
            </a:r>
            <a:br>
              <a:rPr lang="ru-RU" sz="1100" dirty="0" smtClean="0">
                <a:latin typeface="e-Ukraine Light" pitchFamily="50" charset="-52"/>
              </a:rPr>
            </a:br>
            <a:endParaRPr lang="ru-RU" sz="1100" dirty="0">
              <a:latin typeface="e-Ukraine Light" pitchFamily="50" charset="-5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69102" y="209549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9549" y="0"/>
            <a:ext cx="457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e-Ukraine Light" pitchFamily="50" charset="-52"/>
              </a:rPr>
              <a:t>	</a:t>
            </a:r>
            <a:endParaRPr lang="uk-UA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032294" y="144641"/>
            <a:ext cx="468576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100" dirty="0" err="1">
                <a:latin typeface="e-Ukraine Light" pitchFamily="50" charset="-52"/>
              </a:rPr>
              <a:t>обладнання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розпочне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функціонувати</a:t>
            </a:r>
            <a:r>
              <a:rPr lang="ru-RU" sz="1100" dirty="0">
                <a:latin typeface="e-Ukraine Light" pitchFamily="50" charset="-52"/>
              </a:rPr>
              <a:t> з моменту </a:t>
            </a:r>
            <a:r>
              <a:rPr lang="ru-RU" sz="1100" dirty="0" err="1">
                <a:latin typeface="e-Ukraine Light" pitchFamily="50" charset="-52"/>
              </a:rPr>
              <a:t>затвердження</a:t>
            </a:r>
            <a:r>
              <a:rPr lang="ru-RU" sz="1100" dirty="0">
                <a:latin typeface="e-Ukraine Light" pitchFamily="50" charset="-52"/>
              </a:rPr>
              <a:t> Порядку </a:t>
            </a:r>
            <a:r>
              <a:rPr lang="ru-RU" sz="1100" dirty="0" err="1">
                <a:latin typeface="e-Ukraine Light" pitchFamily="50" charset="-52"/>
              </a:rPr>
              <a:t>ведення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Єдиного</a:t>
            </a:r>
            <a:r>
              <a:rPr lang="ru-RU" sz="1100" dirty="0">
                <a:latin typeface="e-Ukraine Light" pitchFamily="50" charset="-52"/>
              </a:rPr>
              <a:t> державного </a:t>
            </a:r>
            <a:r>
              <a:rPr lang="ru-RU" sz="1100" dirty="0" err="1">
                <a:latin typeface="e-Ukraine Light" pitchFamily="50" charset="-52"/>
              </a:rPr>
              <a:t>реєстру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обладнання</a:t>
            </a:r>
            <a:r>
              <a:rPr lang="ru-RU" sz="1100" dirty="0">
                <a:latin typeface="e-Ukraine Light" pitchFamily="50" charset="-52"/>
              </a:rPr>
              <a:t> для </a:t>
            </a:r>
            <a:r>
              <a:rPr lang="ru-RU" sz="1100" dirty="0" err="1">
                <a:latin typeface="e-Ukraine Light" pitchFamily="50" charset="-52"/>
              </a:rPr>
              <a:t>підготовки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обробки</a:t>
            </a:r>
            <a:r>
              <a:rPr lang="ru-RU" sz="1100" dirty="0">
                <a:latin typeface="e-Ukraine Light" pitchFamily="50" charset="-52"/>
              </a:rPr>
              <a:t> тютюну, </a:t>
            </a:r>
            <a:r>
              <a:rPr lang="ru-RU" sz="1100" dirty="0" err="1">
                <a:latin typeface="e-Ukraine Light" pitchFamily="50" charset="-52"/>
              </a:rPr>
              <a:t>тютюнової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сировини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промислового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виробництва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тютюнових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виробів</a:t>
            </a:r>
            <a:r>
              <a:rPr lang="ru-RU" sz="1100" dirty="0">
                <a:latin typeface="e-Ukraine Light" pitchFamily="50" charset="-52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Light" pitchFamily="50" charset="-52"/>
              </a:rPr>
              <a:t>	 </a:t>
            </a:r>
            <a:r>
              <a:rPr lang="ru-RU" sz="1100" dirty="0">
                <a:latin typeface="e-Ukraine Light" pitchFamily="50" charset="-52"/>
              </a:rPr>
              <a:t>Таким чином, </a:t>
            </a:r>
            <a:r>
              <a:rPr lang="ru-RU" sz="1100" dirty="0" err="1">
                <a:latin typeface="e-Ukraine Light" pitchFamily="50" charset="-52"/>
              </a:rPr>
              <a:t>реєстрація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обладнання</a:t>
            </a:r>
            <a:r>
              <a:rPr lang="ru-RU" sz="1100" dirty="0">
                <a:latin typeface="e-Ukraine Light" pitchFamily="50" charset="-52"/>
              </a:rPr>
              <a:t> у </a:t>
            </a:r>
            <a:r>
              <a:rPr lang="ru-RU" sz="1100" dirty="0" err="1">
                <a:latin typeface="e-Ukraine Light" pitchFamily="50" charset="-52"/>
              </a:rPr>
              <a:t>Єдиному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реєстрі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обладнання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розпочнеться</a:t>
            </a:r>
            <a:r>
              <a:rPr lang="ru-RU" sz="1100" dirty="0">
                <a:latin typeface="e-Ukraine Light" pitchFamily="50" charset="-52"/>
              </a:rPr>
              <a:t> з початком </a:t>
            </a:r>
            <a:r>
              <a:rPr lang="ru-RU" sz="1100" dirty="0" err="1">
                <a:latin typeface="e-Ukraine Light" pitchFamily="50" charset="-52"/>
              </a:rPr>
              <a:t>функціонування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цього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реєстру</a:t>
            </a:r>
            <a:r>
              <a:rPr lang="ru-RU" sz="1100" dirty="0" smtClean="0">
                <a:latin typeface="e-Ukraine Light" pitchFamily="50" charset="-52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ru-RU" sz="11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Light" pitchFamily="50" charset="-52"/>
              </a:rPr>
              <a:t>_________________________________________________________________</a:t>
            </a:r>
            <a:endParaRPr lang="ru-RU" sz="11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endParaRPr lang="ru-RU" sz="11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>
                <a:latin typeface="e-Ukraine Light" pitchFamily="50" charset="-52"/>
              </a:rPr>
              <a:t>прим. 1 Закон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</a:t>
            </a:r>
            <a:r>
              <a:rPr lang="ru-RU" sz="1100" dirty="0">
                <a:latin typeface="e-Ukraine Light" pitchFamily="50" charset="-52"/>
              </a:rPr>
              <a:t> 19 </a:t>
            </a:r>
            <a:r>
              <a:rPr lang="ru-RU" sz="1100" dirty="0" err="1">
                <a:latin typeface="e-Ukraine Light" pitchFamily="50" charset="-52"/>
              </a:rPr>
              <a:t>грудня</a:t>
            </a:r>
            <a:r>
              <a:rPr lang="ru-RU" sz="1100" dirty="0">
                <a:latin typeface="e-Ukraine Light" pitchFamily="50" charset="-52"/>
              </a:rPr>
              <a:t> 1995 року № 481/95-ВР «Про </a:t>
            </a:r>
            <a:r>
              <a:rPr lang="ru-RU" sz="1100" dirty="0" err="1">
                <a:latin typeface="e-Ukraine Light" pitchFamily="50" charset="-52"/>
              </a:rPr>
              <a:t>державне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регулювання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виробництва</a:t>
            </a:r>
            <a:r>
              <a:rPr lang="ru-RU" sz="1100" dirty="0">
                <a:latin typeface="e-Ukraine Light" pitchFamily="50" charset="-52"/>
              </a:rPr>
              <a:t> і </a:t>
            </a:r>
            <a:r>
              <a:rPr lang="ru-RU" sz="1100" dirty="0" err="1">
                <a:latin typeface="e-Ukraine Light" pitchFamily="50" charset="-52"/>
              </a:rPr>
              <a:t>обігу</a:t>
            </a:r>
            <a:r>
              <a:rPr lang="ru-RU" sz="1100" dirty="0">
                <a:latin typeface="e-Ukraine Light" pitchFamily="50" charset="-52"/>
              </a:rPr>
              <a:t> спирту </a:t>
            </a:r>
            <a:r>
              <a:rPr lang="ru-RU" sz="1100" dirty="0" err="1">
                <a:latin typeface="e-Ukraine Light" pitchFamily="50" charset="-52"/>
              </a:rPr>
              <a:t>етилового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спиртових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дистилятів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алкогольних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напоїв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тютюнових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виробів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рідин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використовуються</a:t>
            </a:r>
            <a:r>
              <a:rPr lang="ru-RU" sz="1100" dirty="0">
                <a:latin typeface="e-Ukraine Light" pitchFamily="50" charset="-52"/>
              </a:rPr>
              <a:t> в </a:t>
            </a:r>
            <a:r>
              <a:rPr lang="ru-RU" sz="1100" dirty="0" err="1">
                <a:latin typeface="e-Ukraine Light" pitchFamily="50" charset="-52"/>
              </a:rPr>
              <a:t>електронних</a:t>
            </a:r>
            <a:r>
              <a:rPr lang="ru-RU" sz="1100" dirty="0">
                <a:latin typeface="e-Ukraine Light" pitchFamily="50" charset="-52"/>
              </a:rPr>
              <a:t> сигаретах, та </a:t>
            </a:r>
            <a:r>
              <a:rPr lang="ru-RU" sz="1100" dirty="0" err="1">
                <a:latin typeface="e-Ukraine Light" pitchFamily="50" charset="-52"/>
              </a:rPr>
              <a:t>пального</a:t>
            </a:r>
            <a:r>
              <a:rPr lang="ru-RU" sz="1100" dirty="0">
                <a:latin typeface="e-Ukraine Light" pitchFamily="50" charset="-52"/>
              </a:rPr>
              <a:t>»</a:t>
            </a:r>
          </a:p>
          <a:p>
            <a:pPr algn="just">
              <a:lnSpc>
                <a:spcPct val="150000"/>
              </a:lnSpc>
            </a:pPr>
            <a:endParaRPr lang="ru-RU" sz="11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>
                <a:latin typeface="e-Ukraine Light" pitchFamily="50" charset="-52"/>
              </a:rPr>
              <a:t>прим. 2 Закон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</a:t>
            </a:r>
            <a:r>
              <a:rPr lang="ru-RU" sz="1100" dirty="0">
                <a:latin typeface="e-Ukraine Light" pitchFamily="50" charset="-52"/>
              </a:rPr>
              <a:t> 29 </a:t>
            </a:r>
            <a:r>
              <a:rPr lang="ru-RU" sz="1100" dirty="0" err="1">
                <a:latin typeface="e-Ukraine Light" pitchFamily="50" charset="-52"/>
              </a:rPr>
              <a:t>червня</a:t>
            </a:r>
            <a:r>
              <a:rPr lang="ru-RU" sz="1100" dirty="0">
                <a:latin typeface="e-Ukraine Light" pitchFamily="50" charset="-52"/>
              </a:rPr>
              <a:t> 2023 року № 3173-ІХ «Про </a:t>
            </a:r>
            <a:r>
              <a:rPr lang="ru-RU" sz="1100" dirty="0" err="1">
                <a:latin typeface="e-Ukraine Light" pitchFamily="50" charset="-52"/>
              </a:rPr>
              <a:t>внесення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змін</a:t>
            </a:r>
            <a:r>
              <a:rPr lang="ru-RU" sz="1100" dirty="0">
                <a:latin typeface="e-Ukraine Light" pitchFamily="50" charset="-52"/>
              </a:rPr>
              <a:t> до </a:t>
            </a:r>
            <a:r>
              <a:rPr lang="ru-RU" sz="1100" dirty="0" err="1">
                <a:latin typeface="e-Ukraine Light" pitchFamily="50" charset="-52"/>
              </a:rPr>
              <a:t>Податкового</a:t>
            </a:r>
            <a:r>
              <a:rPr lang="ru-RU" sz="1100" dirty="0">
                <a:latin typeface="e-Ukraine Light" pitchFamily="50" charset="-52"/>
              </a:rPr>
              <a:t> кодексу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 та </a:t>
            </a:r>
            <a:r>
              <a:rPr lang="ru-RU" sz="1100" dirty="0" err="1">
                <a:latin typeface="e-Ukraine Light" pitchFamily="50" charset="-52"/>
              </a:rPr>
              <a:t>інших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законів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 у </a:t>
            </a:r>
            <a:r>
              <a:rPr lang="ru-RU" sz="1100" dirty="0" err="1">
                <a:latin typeface="e-Ukraine Light" pitchFamily="50" charset="-52"/>
              </a:rPr>
              <a:t>зв’язку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із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запровадженням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електронної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простежуваності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обігу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алкогольних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напоїв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тютюнових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виробів</a:t>
            </a:r>
            <a:r>
              <a:rPr lang="ru-RU" sz="1100" dirty="0">
                <a:latin typeface="e-Ukraine Light" pitchFamily="50" charset="-52"/>
              </a:rPr>
              <a:t> та </a:t>
            </a:r>
            <a:r>
              <a:rPr lang="ru-RU" sz="1100" dirty="0" err="1">
                <a:latin typeface="e-Ukraine Light" pitchFamily="50" charset="-52"/>
              </a:rPr>
              <a:t>рідин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використовуються</a:t>
            </a:r>
            <a:r>
              <a:rPr lang="ru-RU" sz="1100" dirty="0">
                <a:latin typeface="e-Ukraine Light" pitchFamily="50" charset="-52"/>
              </a:rPr>
              <a:t> в </a:t>
            </a:r>
            <a:r>
              <a:rPr lang="ru-RU" sz="1100" dirty="0" err="1">
                <a:latin typeface="e-Ukraine Light" pitchFamily="50" charset="-52"/>
              </a:rPr>
              <a:t>електронних</a:t>
            </a:r>
            <a:r>
              <a:rPr lang="ru-RU" sz="1100" dirty="0">
                <a:latin typeface="e-Ukraine Light" pitchFamily="50" charset="-52"/>
              </a:rPr>
              <a:t> сигаретах» </a:t>
            </a:r>
            <a:endParaRPr lang="ru-RU" sz="1200" dirty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1506</TotalTime>
  <Words>145</Words>
  <Application>Microsoft Office PowerPoint</Application>
  <PresentationFormat>Лист A4 (210x297 мм)</PresentationFormat>
  <Paragraphs>28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188</cp:revision>
  <dcterms:created xsi:type="dcterms:W3CDTF">2021-05-27T05:23:05Z</dcterms:created>
  <dcterms:modified xsi:type="dcterms:W3CDTF">2024-02-08T07:59:53Z</dcterms:modified>
</cp:coreProperties>
</file>