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43803"/>
            <a:ext cx="3600000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err="1">
                <a:latin typeface="e-Ukraine Light" pitchFamily="50" charset="-52"/>
              </a:rPr>
              <a:t>Чи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потрібно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Товариству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застосовувати</a:t>
            </a:r>
            <a:r>
              <a:rPr lang="ru-RU" sz="1200" b="1" dirty="0">
                <a:latin typeface="e-Ukraine Light" pitchFamily="50" charset="-52"/>
              </a:rPr>
              <a:t> РРО та/</a:t>
            </a:r>
            <a:r>
              <a:rPr lang="ru-RU" sz="1200" b="1" dirty="0" err="1">
                <a:latin typeface="e-Ukraine Light" pitchFamily="50" charset="-52"/>
              </a:rPr>
              <a:t>або</a:t>
            </a:r>
            <a:r>
              <a:rPr lang="ru-RU" sz="1200" b="1" dirty="0">
                <a:latin typeface="e-Ukraine Light" pitchFamily="50" charset="-52"/>
              </a:rPr>
              <a:t> ПРРО при </a:t>
            </a:r>
            <a:r>
              <a:rPr lang="ru-RU" sz="1200" b="1" dirty="0" err="1">
                <a:latin typeface="e-Ukraine Light" pitchFamily="50" charset="-52"/>
              </a:rPr>
              <a:t>отриманні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від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фінансової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компанії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безготівкових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коштів</a:t>
            </a:r>
            <a:r>
              <a:rPr lang="ru-RU" sz="1200" b="1" dirty="0">
                <a:latin typeface="e-Ukraine Light" pitchFamily="50" charset="-52"/>
              </a:rPr>
              <a:t>, </a:t>
            </a:r>
            <a:r>
              <a:rPr lang="ru-RU" sz="1200" b="1" dirty="0" err="1">
                <a:latin typeface="e-Ukraine Light" pitchFamily="50" charset="-52"/>
              </a:rPr>
              <a:t>перерахованих</a:t>
            </a:r>
            <a:r>
              <a:rPr lang="ru-RU" sz="1200" b="1" dirty="0">
                <a:latin typeface="e-Ukraine Light" pitchFamily="50" charset="-52"/>
              </a:rPr>
              <a:t> з поточного </a:t>
            </a:r>
            <a:r>
              <a:rPr lang="ru-RU" sz="1200" b="1" dirty="0" err="1">
                <a:latin typeface="e-Ukraine Light" pitchFamily="50" charset="-52"/>
              </a:rPr>
              <a:t>рахунку</a:t>
            </a:r>
            <a:r>
              <a:rPr lang="ru-RU" sz="1200" b="1" dirty="0">
                <a:latin typeface="e-Ukraine Light" pitchFamily="50" charset="-52"/>
              </a:rPr>
              <a:t> на </a:t>
            </a:r>
            <a:r>
              <a:rPr lang="ru-RU" sz="1200" b="1" dirty="0" err="1">
                <a:latin typeface="e-Ukraine Light" pitchFamily="50" charset="-52"/>
              </a:rPr>
              <a:t>поточний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рахунок</a:t>
            </a:r>
            <a:r>
              <a:rPr lang="ru-RU" sz="1200" b="1" dirty="0">
                <a:latin typeface="e-Ukraine Light" pitchFamily="50" charset="-52"/>
              </a:rPr>
              <a:t>, </a:t>
            </a:r>
            <a:r>
              <a:rPr lang="ru-RU" sz="1200" b="1" dirty="0" err="1">
                <a:latin typeface="e-Ukraine Light" pitchFamily="50" charset="-52"/>
              </a:rPr>
              <a:t>які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раніше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були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сплачені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споживачами</a:t>
            </a:r>
            <a:r>
              <a:rPr lang="ru-RU" sz="1200" b="1" dirty="0">
                <a:latin typeface="e-Ukraine Light" pitchFamily="50" charset="-52"/>
              </a:rPr>
              <a:t> за </a:t>
            </a:r>
            <a:r>
              <a:rPr lang="ru-RU" sz="1200" b="1" dirty="0" err="1">
                <a:latin typeface="e-Ukraine Light" pitchFamily="50" charset="-52"/>
              </a:rPr>
              <a:t>надані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послуги</a:t>
            </a:r>
            <a:r>
              <a:rPr lang="ru-RU" sz="1200" b="1" dirty="0">
                <a:latin typeface="e-Ukraine Light" pitchFamily="50" charset="-52"/>
              </a:rPr>
              <a:t> на </a:t>
            </a:r>
            <a:r>
              <a:rPr lang="ru-RU" sz="1200" b="1" dirty="0" err="1">
                <a:latin typeface="e-Ukraine Light" pitchFamily="50" charset="-52"/>
              </a:rPr>
              <a:t>користь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Товариства</a:t>
            </a:r>
            <a:r>
              <a:rPr lang="ru-RU" sz="1200" b="1" dirty="0">
                <a:latin typeface="e-Ukraine Light" pitchFamily="50" charset="-52"/>
              </a:rPr>
              <a:t>, через </a:t>
            </a:r>
            <a:r>
              <a:rPr lang="ru-RU" sz="1200" b="1" dirty="0" err="1" smtClean="0">
                <a:latin typeface="e-Ukraine Light" pitchFamily="50" charset="-52"/>
              </a:rPr>
              <a:t>платіжні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пристрої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фінансової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компанії</a:t>
            </a:r>
            <a:r>
              <a:rPr lang="ru-RU" sz="1200" b="1" dirty="0" smtClean="0">
                <a:latin typeface="e-Ukraine Light" pitchFamily="50" charset="-52"/>
              </a:rPr>
              <a:t> з </a:t>
            </a:r>
            <a:r>
              <a:rPr lang="ru-RU" sz="1200" b="1" dirty="0" err="1" smtClean="0">
                <a:latin typeface="e-Ukraine Light" pitchFamily="50" charset="-52"/>
              </a:rPr>
              <a:t>використанням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сервісів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переказу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коштів</a:t>
            </a:r>
            <a:r>
              <a:rPr lang="ru-RU" sz="1200" b="1" dirty="0" smtClean="0">
                <a:latin typeface="e-Ukraine Light" pitchFamily="50" charset="-52"/>
              </a:rPr>
              <a:t>?</a:t>
            </a:r>
            <a:endParaRPr lang="ru-RU" sz="12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Лютий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9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 </a:t>
            </a:r>
            <a:r>
              <a:rPr lang="uk-UA" sz="1100" dirty="0" smtClean="0">
                <a:latin typeface="e-Ukraine Light" pitchFamily="50" charset="-52"/>
              </a:rPr>
              <a:t>	Головне  </a:t>
            </a:r>
            <a:r>
              <a:rPr lang="uk-UA" sz="1100" dirty="0">
                <a:latin typeface="e-Ukraine Light" pitchFamily="50" charset="-52"/>
              </a:rPr>
              <a:t>управління ДПС у м. Києві повідомляє, що правовідносини у сфері застосування реєстраторів розрахункових операцій (далі – РРО) та/або програмних  реєстраторів  розрахункових операцій (далі – ПРРО) регулюються Податковим кодексом України, Законом України від 06 липня 1995 року № 265/95-ВР «Про застосування реєстраторів розрахункових операцій у сфері торгівлі, громадського харчування та послуг» (із змінами та доповненнями) (далі – Закон № 265) та нормативно-правовими актами, прийнятими на його виконання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	Встановлення </a:t>
            </a:r>
            <a:r>
              <a:rPr lang="uk-UA" sz="1100" dirty="0">
                <a:latin typeface="e-Ukraine Light" pitchFamily="50" charset="-52"/>
              </a:rPr>
              <a:t>норм щодо незастосування РРО у інших законах, крім ПКУ, не допускається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	Обов’язок </a:t>
            </a:r>
            <a:r>
              <a:rPr lang="uk-UA" sz="1100" dirty="0">
                <a:latin typeface="e-Ukraine Light" pitchFamily="50" charset="-52"/>
              </a:rPr>
              <a:t>застосування РРО та/або ПРРО залежить не від форми розрахункових операцій та/або наявності того чи іншого зареєстрованого КВЕД, а виникає виключно за наявності обставин, що супроводжують господарські операції суб’єкта господарювання, які чітко визначені законодавством, в тому числі нормами його прямої дії Закону № 265, якими встановлено загальні правила здійснення розрахункових операцій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	Порядок </a:t>
            </a:r>
            <a:r>
              <a:rPr lang="uk-UA" sz="1100" dirty="0">
                <a:latin typeface="e-Ukraine Light" pitchFamily="50" charset="-52"/>
              </a:rPr>
              <a:t>проведення розрахунків у сфері торгівлі, громадського харчування та послуг встановлено статтею 3 Закону № 265. 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Статтею</a:t>
            </a:r>
            <a:r>
              <a:rPr lang="ru-RU" sz="1100" dirty="0">
                <a:latin typeface="e-Ukraine Light" pitchFamily="50" charset="-52"/>
              </a:rPr>
              <a:t> 9 Закону № 265 </a:t>
            </a:r>
            <a:r>
              <a:rPr lang="ru-RU" sz="1100" dirty="0" err="1">
                <a:latin typeface="e-Ukraine Light" pitchFamily="50" charset="-52"/>
              </a:rPr>
              <a:t>визначено</a:t>
            </a:r>
            <a:r>
              <a:rPr lang="ru-RU" sz="1100" dirty="0">
                <a:latin typeface="e-Ukraine Light" pitchFamily="50" charset="-52"/>
              </a:rPr>
              <a:t> при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умовах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 РРО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ПРРО, та </a:t>
            </a:r>
            <a:r>
              <a:rPr lang="ru-RU" sz="1100" dirty="0" err="1">
                <a:latin typeface="e-Ukraine Light" pitchFamily="50" charset="-52"/>
              </a:rPr>
              <a:t>розрахункові</a:t>
            </a:r>
            <a:r>
              <a:rPr lang="ru-RU" sz="1100" dirty="0">
                <a:latin typeface="e-Ukraine Light" pitchFamily="50" charset="-52"/>
              </a:rPr>
              <a:t> книжки </a:t>
            </a:r>
            <a:r>
              <a:rPr lang="ru-RU" sz="1100" dirty="0" err="1">
                <a:latin typeface="e-Ukraine Light" pitchFamily="50" charset="-52"/>
              </a:rPr>
              <a:t>можуть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застосовувати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>
                <a:latin typeface="e-Ukraine Light" pitchFamily="50" charset="-52"/>
              </a:rPr>
              <a:t>, п. 2 ст. 9 Закону № 265 </a:t>
            </a:r>
            <a:r>
              <a:rPr lang="ru-RU" sz="1100" dirty="0" err="1">
                <a:latin typeface="e-Ukraine Light" pitchFamily="50" charset="-52"/>
              </a:rPr>
              <a:t>встановлено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пільгу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якої</a:t>
            </a:r>
            <a:r>
              <a:rPr lang="ru-RU" sz="1100" dirty="0">
                <a:latin typeface="e-Ukraine Light" pitchFamily="50" charset="-52"/>
              </a:rPr>
              <a:t> РРО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ПРРО, та </a:t>
            </a:r>
            <a:r>
              <a:rPr lang="ru-RU" sz="1100" dirty="0" err="1">
                <a:latin typeface="e-Ukraine Light" pitchFamily="50" charset="-52"/>
              </a:rPr>
              <a:t>розрахункові</a:t>
            </a:r>
            <a:r>
              <a:rPr lang="ru-RU" sz="1100" dirty="0">
                <a:latin typeface="e-Ukraine Light" pitchFamily="50" charset="-52"/>
              </a:rPr>
              <a:t> книжки не </a:t>
            </a:r>
            <a:r>
              <a:rPr lang="ru-RU" sz="1100" dirty="0" err="1">
                <a:latin typeface="e-Ukraine Light" pitchFamily="50" charset="-52"/>
              </a:rPr>
              <a:t>застосовуються</a:t>
            </a:r>
            <a:r>
              <a:rPr lang="ru-RU" sz="1100" dirty="0">
                <a:latin typeface="e-Ukraine Light" pitchFamily="50" charset="-52"/>
              </a:rPr>
              <a:t> при </a:t>
            </a:r>
            <a:r>
              <a:rPr lang="ru-RU" sz="1100" dirty="0" err="1">
                <a:latin typeface="e-Ukraine Light" pitchFamily="50" charset="-52"/>
              </a:rPr>
              <a:t>виконанні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банківських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торгівлі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валютними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цінностями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готівковій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такі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виконуються</a:t>
            </a:r>
            <a:r>
              <a:rPr lang="ru-RU" sz="1100" dirty="0">
                <a:latin typeface="e-Ukraine Light" pitchFamily="50" charset="-52"/>
              </a:rPr>
              <a:t> не в </a:t>
            </a:r>
            <a:r>
              <a:rPr lang="ru-RU" sz="1100" dirty="0" err="1">
                <a:latin typeface="e-Ukraine Light" pitchFamily="50" charset="-52"/>
              </a:rPr>
              <a:t>касах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комерційних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агентів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небанківських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надавачів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комерційних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агентів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приймання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готівки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виконання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використанням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програмно-технічних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комплексів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самообслуговування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програмно-технічних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комплексів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самообслуговування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користувачеві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змогу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здійснювати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виключно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викладене</a:t>
            </a:r>
            <a:r>
              <a:rPr lang="ru-RU" sz="1100" dirty="0">
                <a:latin typeface="e-Ukraine Light" pitchFamily="50" charset="-52"/>
              </a:rPr>
              <a:t>, як </a:t>
            </a:r>
            <a:r>
              <a:rPr lang="ru-RU" sz="1100" dirty="0" err="1">
                <a:latin typeface="e-Ukraine Light" pitchFamily="50" charset="-52"/>
              </a:rPr>
              <a:t>відповідь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питання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повідомляємо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переказ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з поточного </a:t>
            </a:r>
            <a:r>
              <a:rPr lang="ru-RU" sz="1100" dirty="0" err="1">
                <a:latin typeface="e-Ukraine Light" pitchFamily="50" charset="-52"/>
              </a:rPr>
              <a:t>рахунку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поточний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рахунок</a:t>
            </a:r>
            <a:r>
              <a:rPr lang="ru-RU" sz="1100" dirty="0">
                <a:latin typeface="e-Ukraine Light" pitchFamily="50" charset="-52"/>
              </a:rPr>
              <a:t> є </a:t>
            </a:r>
            <a:r>
              <a:rPr lang="ru-RU" sz="1100" dirty="0" err="1">
                <a:latin typeface="e-Ukraine Light" pitchFamily="50" charset="-52"/>
              </a:rPr>
              <a:t>різновидом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банківської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і тому не </a:t>
            </a:r>
            <a:r>
              <a:rPr lang="ru-RU" sz="1100" dirty="0" err="1">
                <a:latin typeface="e-Ukraine Light" pitchFamily="50" charset="-52"/>
              </a:rPr>
              <a:t>потребує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застосування</a:t>
            </a:r>
            <a:r>
              <a:rPr lang="ru-RU" sz="1100" dirty="0">
                <a:latin typeface="e-Ukraine Light" pitchFamily="50" charset="-52"/>
              </a:rPr>
              <a:t> РРО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ПРРО.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1576</TotalTime>
  <Words>150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192</cp:revision>
  <dcterms:created xsi:type="dcterms:W3CDTF">2021-05-27T05:23:05Z</dcterms:created>
  <dcterms:modified xsi:type="dcterms:W3CDTF">2024-02-27T08:42:56Z</dcterms:modified>
</cp:coreProperties>
</file>