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906000" cy="6858000" type="A4"/>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04" y="-36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10.04.2024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10.04.2024</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6" y="142339"/>
            <a:ext cx="4877753" cy="6734175"/>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0" y="142339"/>
            <a:ext cx="4881163" cy="6723423"/>
            <a:chOff x="82316" y="0"/>
            <a:chExt cx="4881163" cy="6850381"/>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169545" y="0"/>
              <a:ext cx="4793934" cy="6850381"/>
              <a:chOff x="169545" y="0"/>
              <a:chExt cx="4793934" cy="6850381"/>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169545" y="0"/>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7</a:t>
                </a:r>
                <a:endParaRPr lang="ru-RU" sz="1400" dirty="0">
                  <a:solidFill>
                    <a:srgbClr val="25A872"/>
                  </a:solidFill>
                  <a:latin typeface="e-Ukraine" panose="00000500000000000000" pitchFamily="50" charset="-52"/>
                </a:endParaRPr>
              </a:p>
            </p:txBody>
          </p:sp>
        </p:grpSp>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0617" y="436388"/>
              <a:ext cx="842883" cy="878062"/>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2143126"/>
              <a:ext cx="833358" cy="904874"/>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2992" y="4107580"/>
              <a:ext cx="880983" cy="89304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942350"/>
              <a:ext cx="479393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504950" y="470454"/>
              <a:ext cx="2114550"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канал ДПС «</a:t>
              </a:r>
              <a:r>
                <a:rPr kumimoji="0" lang="en-US"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smtClean="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2240025"/>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432357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581649" y="1448299"/>
            <a:ext cx="3829050"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b="1" dirty="0" smtClean="0"/>
              <a:t>Щодо звільнення від сплати єдиного податку фізичних осіб – підприємців, мобілізованих у період діє воєнного стану</a:t>
            </a:r>
            <a:endParaRPr lang="ru-RU" b="1" dirty="0"/>
          </a:p>
        </p:txBody>
      </p:sp>
      <p:sp>
        <p:nvSpPr>
          <p:cNvPr id="20" name="Rectangle 1"/>
          <p:cNvSpPr>
            <a:spLocks noChangeArrowheads="1"/>
          </p:cNvSpPr>
          <p:nvPr/>
        </p:nvSpPr>
        <p:spPr bwMode="auto">
          <a:xfrm>
            <a:off x="5048250" y="6461285"/>
            <a:ext cx="1066799"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latin typeface="e-Ukraine Light" pitchFamily="50" charset="-52"/>
                <a:cs typeface="Arial" pitchFamily="34" charset="0"/>
              </a:rPr>
              <a:t>Квітень  </a:t>
            </a:r>
            <a:r>
              <a:rPr lang="uk-UA" sz="800" dirty="0" smtClean="0">
                <a:latin typeface="e-Ukraine Light" pitchFamily="50" charset="-52"/>
                <a:cs typeface="Arial" pitchFamily="34" charset="0"/>
              </a:rPr>
              <a:t>2024</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115049" y="250783"/>
            <a:ext cx="3143250" cy="253916"/>
          </a:xfrm>
          <a:prstGeom prst="rect">
            <a:avLst/>
          </a:prstGeom>
        </p:spPr>
        <p:txBody>
          <a:bodyPr wrap="square">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p14="http://schemas.microsoft.com/office/powerpoint/2010/main" xmlns="" val="3382142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24901" y="90176"/>
            <a:ext cx="4890591" cy="6724650"/>
            <a:chOff x="83820" y="68581"/>
            <a:chExt cx="4793934"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229225" y="165734"/>
            <a:ext cx="4605996" cy="672465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6</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7" name="Блок-схема: узел 16"/>
          <p:cNvSpPr/>
          <p:nvPr/>
        </p:nvSpPr>
        <p:spPr>
          <a:xfrm>
            <a:off x="5193176" y="3538909"/>
            <a:ext cx="1562100" cy="16573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Блок-схема: узел 17"/>
          <p:cNvSpPr/>
          <p:nvPr/>
        </p:nvSpPr>
        <p:spPr>
          <a:xfrm>
            <a:off x="6486525" y="5048250"/>
            <a:ext cx="1685925" cy="15621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Блок-схема: узел 18"/>
          <p:cNvSpPr/>
          <p:nvPr/>
        </p:nvSpPr>
        <p:spPr>
          <a:xfrm>
            <a:off x="5193176" y="5019675"/>
            <a:ext cx="1657350" cy="1657350"/>
          </a:xfrm>
          <a:prstGeom prst="flowChartConnector">
            <a:avLst/>
          </a:prstGeom>
          <a:solidFill>
            <a:srgbClr val="25A8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узел 19"/>
          <p:cNvSpPr/>
          <p:nvPr/>
        </p:nvSpPr>
        <p:spPr>
          <a:xfrm>
            <a:off x="6476999" y="3552825"/>
            <a:ext cx="1724026" cy="1676400"/>
          </a:xfrm>
          <a:prstGeom prst="flowChartConnector">
            <a:avLst/>
          </a:prstGeom>
          <a:solidFill>
            <a:srgbClr val="25A8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229225" y="342899"/>
            <a:ext cx="4533899" cy="1169551"/>
          </a:xfrm>
          <a:prstGeom prst="rect">
            <a:avLst/>
          </a:prstGeom>
        </p:spPr>
        <p:txBody>
          <a:bodyPr wrap="square">
            <a:spAutoFit/>
          </a:bodyPr>
          <a:lstStyle/>
          <a:p>
            <a:pPr lvl="0" indent="449263" algn="ctr" defTabSz="914400" eaLnBrk="0" fontAlgn="base" hangingPunct="0">
              <a:spcBef>
                <a:spcPct val="0"/>
              </a:spcBef>
              <a:spcAft>
                <a:spcPct val="0"/>
              </a:spcAft>
            </a:pP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a:t>
            </a:r>
            <a:r>
              <a:rPr lang="uk-UA" altLang="ru-RU" sz="1000" dirty="0" err="1"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 та коментарі керівництва, фахівців служби! Буде корисно та цікаво!</a:t>
            </a:r>
            <a:endParaRPr lang="ru-RU" altLang="ru-RU" sz="1000" dirty="0" smtClean="0">
              <a:latin typeface="e-Ukraine Light" panose="00000400000000000000" pitchFamily="50" charset="-52"/>
            </a:endParaRPr>
          </a:p>
          <a:p>
            <a:pPr lvl="0" indent="449263" algn="ctr" defTabSz="914400" eaLnBrk="0" fontAlgn="base" hangingPunct="0">
              <a:spcBef>
                <a:spcPct val="0"/>
              </a:spcBef>
              <a:spcAft>
                <a:spcPct val="0"/>
              </a:spcAft>
            </a:pP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lang="uk-UA" altLang="ru-RU" sz="1000" dirty="0" err="1"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InfoTAX</a:t>
            </a: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a:t>
            </a:r>
            <a:endParaRPr lang="ru-RU" altLang="ru-RU" sz="1000" dirty="0" smtClean="0">
              <a:latin typeface="e-Ukraine Light" panose="00000400000000000000" pitchFamily="50" charset="-52"/>
            </a:endParaRPr>
          </a:p>
        </p:txBody>
      </p:sp>
      <p:pic>
        <p:nvPicPr>
          <p:cNvPr id="16"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37411" y="1742694"/>
            <a:ext cx="1304925" cy="13049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124900" y="90176"/>
            <a:ext cx="4890591" cy="6555641"/>
          </a:xfrm>
          <a:prstGeom prst="rect">
            <a:avLst/>
          </a:prstGeom>
        </p:spPr>
        <p:txBody>
          <a:bodyPr wrap="square">
            <a:spAutoFit/>
          </a:bodyPr>
          <a:lstStyle/>
          <a:p>
            <a:pPr algn="just"/>
            <a:r>
              <a:rPr lang="uk-UA" sz="1100" dirty="0" smtClean="0">
                <a:latin typeface="e-Ukraine Light" pitchFamily="50" charset="-52"/>
              </a:rPr>
              <a:t> </a:t>
            </a:r>
            <a:r>
              <a:rPr lang="uk-UA" sz="1050" dirty="0" smtClean="0">
                <a:latin typeface="e-Ukraine Light" pitchFamily="50" charset="-52"/>
              </a:rPr>
              <a:t>	</a:t>
            </a:r>
            <a:r>
              <a:rPr lang="uk-UA" sz="1100" dirty="0" smtClean="0">
                <a:latin typeface="e-Ukraine Light" pitchFamily="50" charset="-52"/>
              </a:rPr>
              <a:t> </a:t>
            </a:r>
            <a:r>
              <a:rPr lang="uk-UA" sz="1100" dirty="0">
                <a:latin typeface="e-Ukraine Light" pitchFamily="50" charset="-52"/>
              </a:rPr>
              <a:t>  </a:t>
            </a:r>
            <a:r>
              <a:rPr lang="uk-UA" sz="1200" dirty="0" smtClean="0">
                <a:latin typeface="e-Ukraine Light" pitchFamily="50" charset="-52"/>
              </a:rPr>
              <a:t>«Що необхідно зробити фізичній особі – підприємцю (далі – </a:t>
            </a:r>
            <a:r>
              <a:rPr lang="uk-UA" sz="1200" dirty="0" err="1" smtClean="0">
                <a:latin typeface="e-Ukraine Light" pitchFamily="50" charset="-52"/>
              </a:rPr>
              <a:t>ФОП</a:t>
            </a:r>
            <a:r>
              <a:rPr lang="uk-UA" sz="1200" dirty="0" smtClean="0">
                <a:latin typeface="e-Ukraine Light" pitchFamily="50" charset="-52"/>
              </a:rPr>
              <a:t>) – платнику єдиного податку (першої або другої групи), яка мобілізована у період дії воєнного стану в Україні та якій в інтегрованій картці платника здійснюються нарахування авансових внесків єдиного податку і надходять податкові вимоги, для скасування </a:t>
            </a:r>
            <a:r>
              <a:rPr lang="ru-RU" sz="1200" dirty="0" smtClean="0">
                <a:latin typeface="e-Ukraine Light" pitchFamily="50" charset="-52"/>
              </a:rPr>
              <a:t> </a:t>
            </a:r>
            <a:r>
              <a:rPr lang="uk-UA" sz="1200" dirty="0" smtClean="0">
                <a:latin typeface="e-Ukraine Light" pitchFamily="50" charset="-52"/>
              </a:rPr>
              <a:t>контролюючим органом таких нарахованих сум з єдиного податку?» </a:t>
            </a:r>
            <a:endParaRPr lang="ru-RU" sz="1200" dirty="0" smtClean="0">
              <a:latin typeface="e-Ukraine Light" pitchFamily="50" charset="-52"/>
            </a:endParaRPr>
          </a:p>
          <a:p>
            <a:pPr algn="just"/>
            <a:r>
              <a:rPr lang="uk-UA" sz="1200" dirty="0" smtClean="0">
                <a:latin typeface="e-Ukraine Light" pitchFamily="50" charset="-52"/>
              </a:rPr>
              <a:t>	Відповідно </a:t>
            </a:r>
            <a:r>
              <a:rPr lang="uk-UA" sz="1200" dirty="0" smtClean="0">
                <a:latin typeface="e-Ukraine Light" pitchFamily="50" charset="-52"/>
              </a:rPr>
              <a:t>до абзаців першого і другого п. 25 підрозділу 10 розділу </a:t>
            </a:r>
            <a:r>
              <a:rPr lang="ru-RU" sz="1200" dirty="0" smtClean="0">
                <a:latin typeface="e-Ukraine Light" pitchFamily="50" charset="-52"/>
              </a:rPr>
              <a:t>XX</a:t>
            </a:r>
            <a:r>
              <a:rPr lang="uk-UA" sz="1200" dirty="0" smtClean="0">
                <a:latin typeface="e-Ukraine Light" pitchFamily="50" charset="-52"/>
              </a:rPr>
              <a:t> «Перехідні положення» Податкового кодексу України (далі – ПКУ) </a:t>
            </a:r>
            <a:r>
              <a:rPr lang="uk-UA" sz="1200" dirty="0" err="1" smtClean="0">
                <a:latin typeface="e-Ukraine Light" pitchFamily="50" charset="-52"/>
              </a:rPr>
              <a:t>самозайняті</a:t>
            </a:r>
            <a:r>
              <a:rPr lang="uk-UA" sz="1200" dirty="0" smtClean="0">
                <a:latin typeface="e-Ukraine Light" pitchFamily="50" charset="-52"/>
              </a:rPr>
              <a:t> особи (фізичні особи – підприємці, особи, які провадять незалежну професійну діяльність), які мали або не мали найманих працівників, призвані на військову службу під час мобілізації або залучені до виконання обов’язків щодо мобілізації за посадами, передбаченими штатами воєнного часу, під час особливого періоду, визначеного Законом України від 21 жовтня 1993 року № 3543-ХІІ «Про мобілізаційну підготовку та мобілізацію», на весь період їх військової служби звільняються від обов’язку нарахування, сплати та подання податкової звітності з податку на доходи фізичних осіб відповідно до розділу </a:t>
            </a:r>
            <a:r>
              <a:rPr lang="ru-RU" sz="1200" dirty="0" smtClean="0">
                <a:latin typeface="e-Ukraine Light" pitchFamily="50" charset="-52"/>
              </a:rPr>
              <a:t>IV</a:t>
            </a:r>
            <a:r>
              <a:rPr lang="uk-UA" sz="1200" dirty="0" smtClean="0">
                <a:latin typeface="e-Ukraine Light" pitchFamily="50" charset="-52"/>
              </a:rPr>
              <a:t> ПКУ, а також звільняються від обов’язку нарахування, сплати та подання податкової звітності з єдиного податку відповідно до глави 1 розділу </a:t>
            </a:r>
            <a:r>
              <a:rPr lang="ru-RU" sz="1200" dirty="0" smtClean="0">
                <a:latin typeface="e-Ukraine Light" pitchFamily="50" charset="-52"/>
              </a:rPr>
              <a:t>XIV</a:t>
            </a:r>
            <a:r>
              <a:rPr lang="uk-UA" sz="1200" dirty="0" smtClean="0">
                <a:latin typeface="e-Ukraine Light" pitchFamily="50" charset="-52"/>
              </a:rPr>
              <a:t> ПКУ. </a:t>
            </a:r>
            <a:endParaRPr lang="ru-RU" sz="1200" dirty="0" smtClean="0">
              <a:latin typeface="e-Ukraine Light" pitchFamily="50" charset="-52"/>
            </a:endParaRPr>
          </a:p>
          <a:p>
            <a:pPr algn="just"/>
            <a:r>
              <a:rPr lang="uk-UA" sz="1200" dirty="0" smtClean="0">
                <a:latin typeface="e-Ukraine Light" pitchFamily="50" charset="-52"/>
              </a:rPr>
              <a:t>	Підставою </a:t>
            </a:r>
            <a:r>
              <a:rPr lang="uk-UA" sz="1200" dirty="0" smtClean="0">
                <a:latin typeface="e-Ukraine Light" pitchFamily="50" charset="-52"/>
              </a:rPr>
              <a:t>для такого звільнення є заява </a:t>
            </a:r>
            <a:r>
              <a:rPr lang="uk-UA" sz="1200" dirty="0" err="1" smtClean="0">
                <a:latin typeface="e-Ukraine Light" pitchFamily="50" charset="-52"/>
              </a:rPr>
              <a:t>самозайнятої</a:t>
            </a:r>
            <a:r>
              <a:rPr lang="uk-UA" sz="1200" dirty="0" smtClean="0">
                <a:latin typeface="e-Ukraine Light" pitchFamily="50" charset="-52"/>
              </a:rPr>
              <a:t> особи та копія військового квитка або копія іншого документа, виданого відповідним державним органом, із зазначенням даних про призов такої особи на військову службу за призовом під час мобілізації, на особливий період, які подаються до органу доходів і зборів за місцем податкової реєстрації </a:t>
            </a:r>
            <a:r>
              <a:rPr lang="uk-UA" sz="1200" dirty="0" err="1" smtClean="0">
                <a:latin typeface="e-Ukraine Light" pitchFamily="50" charset="-52"/>
              </a:rPr>
              <a:t>самозайнятої</a:t>
            </a:r>
            <a:r>
              <a:rPr lang="uk-UA" sz="1200" dirty="0" smtClean="0">
                <a:latin typeface="e-Ukraine Light" pitchFamily="50" charset="-52"/>
              </a:rPr>
              <a:t> особи </a:t>
            </a:r>
            <a:r>
              <a:rPr lang="uk-UA" sz="1200" dirty="0" smtClean="0">
                <a:latin typeface="e-Ukraine Light" pitchFamily="50" charset="-52"/>
              </a:rPr>
              <a:t>протягом</a:t>
            </a:r>
            <a:endParaRPr lang="ru-RU" sz="1200" dirty="0" smtClean="0">
              <a:latin typeface="e-Ukraine Light" pitchFamily="50" charset="-52"/>
            </a:endParaRPr>
          </a:p>
        </p:txBody>
      </p:sp>
    </p:spTree>
    <p:extLst>
      <p:ext uri="{BB962C8B-B14F-4D97-AF65-F5344CB8AC3E}">
        <p14:creationId xmlns:p14="http://schemas.microsoft.com/office/powerpoint/2010/main" xmlns="" val="3842219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53707" y="118444"/>
            <a:ext cx="4788839" cy="6739556"/>
            <a:chOff x="120796" y="142734"/>
            <a:chExt cx="4719982" cy="6746372"/>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120796" y="142734"/>
              <a:ext cx="4719982"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84306"/>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28878" y="138485"/>
            <a:ext cx="4787316" cy="6704352"/>
            <a:chOff x="268044" y="105978"/>
            <a:chExt cx="4613231" cy="6744403"/>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268044" y="105978"/>
              <a:ext cx="4613231"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4</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20E9D96F-3DE8-4417-9595-2A67DB70D5D3}"/>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B6365EE5-61B6-4672-AA2C-19B58DE21C70}"/>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r>
              <a:rPr lang="uk-UA"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a:t>
            </a: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2051" name="Rectangle 3"/>
          <p:cNvSpPr>
            <a:spLocks noChangeArrowheads="1"/>
          </p:cNvSpPr>
          <p:nvPr/>
        </p:nvSpPr>
        <p:spPr bwMode="auto">
          <a:xfrm>
            <a:off x="5048250" y="98792"/>
            <a:ext cx="476794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200" dirty="0" smtClean="0">
                <a:latin typeface="e-Ukraine Light" pitchFamily="50" charset="-52"/>
              </a:rPr>
              <a:t>тому числі обов’язок податкового агента, який затверджений наказом Міністерства фінансів України від 29.07.2022 № 225, визначено, що документальним підтвердженням підстав, передбачених </a:t>
            </a:r>
            <a:r>
              <a:rPr lang="uk-UA" sz="1200" dirty="0" err="1" smtClean="0">
                <a:latin typeface="e-Ukraine Light" pitchFamily="50" charset="-52"/>
              </a:rPr>
              <a:t>п.п</a:t>
            </a:r>
            <a:r>
              <a:rPr lang="uk-UA" sz="1200" dirty="0" smtClean="0">
                <a:latin typeface="e-Ukraine Light" pitchFamily="50" charset="-52"/>
              </a:rPr>
              <a:t> 4 п. 2 розділу </a:t>
            </a:r>
            <a:r>
              <a:rPr lang="ru-RU" sz="1200" dirty="0" smtClean="0">
                <a:latin typeface="e-Ukraine Light" pitchFamily="50" charset="-52"/>
              </a:rPr>
              <a:t>II</a:t>
            </a:r>
            <a:r>
              <a:rPr lang="uk-UA" sz="1200" dirty="0" smtClean="0">
                <a:latin typeface="e-Ukraine Light" pitchFamily="50" charset="-52"/>
              </a:rPr>
              <a:t> Порядку № 225, є військовий квиток або інший документ, виданий відповідним державним органом, із зазначенням даних про призов такої особи на військову службу за призовом під час мобілізації на особливий період. </a:t>
            </a:r>
            <a:endParaRPr lang="ru-RU" sz="1200" dirty="0" smtClean="0">
              <a:latin typeface="e-Ukraine Light" pitchFamily="50" charset="-52"/>
            </a:endParaRPr>
          </a:p>
          <a:p>
            <a:pPr algn="just"/>
            <a:r>
              <a:rPr lang="uk-UA" sz="1200" dirty="0" smtClean="0">
                <a:latin typeface="e-Ukraine Light" pitchFamily="50" charset="-52"/>
              </a:rPr>
              <a:t>	У </a:t>
            </a:r>
            <a:r>
              <a:rPr lang="uk-UA" sz="1200" dirty="0" smtClean="0">
                <a:latin typeface="e-Ukraine Light" pitchFamily="50" charset="-52"/>
              </a:rPr>
              <a:t>разі відсутності у платника податків, у тому числі щодо своєї філії, представництва, відокремленого чи іншого структурного підрозділу, можливості подати таку заяву та відповідні документи (копії документів), інформацію у строки, визначені п. 3 </a:t>
            </a:r>
            <a:r>
              <a:rPr lang="uk-UA" sz="1200" dirty="0" err="1" smtClean="0">
                <a:latin typeface="e-Ukraine Light" pitchFamily="50" charset="-52"/>
              </a:rPr>
              <a:t>розд</a:t>
            </a:r>
            <a:r>
              <a:rPr lang="uk-UA" sz="1200" dirty="0" smtClean="0">
                <a:latin typeface="e-Ukraine Light" pitchFamily="50" charset="-52"/>
              </a:rPr>
              <a:t>. </a:t>
            </a:r>
            <a:r>
              <a:rPr lang="ru-RU" sz="1200" dirty="0" smtClean="0">
                <a:latin typeface="e-Ukraine Light" pitchFamily="50" charset="-52"/>
              </a:rPr>
              <a:t>ІІ Порядку № 225 (не </a:t>
            </a:r>
            <a:r>
              <a:rPr lang="ru-RU" sz="1200" dirty="0" err="1" smtClean="0">
                <a:latin typeface="e-Ukraine Light" pitchFamily="50" charset="-52"/>
              </a:rPr>
              <a:t>пізніше</a:t>
            </a:r>
            <a:r>
              <a:rPr lang="ru-RU" sz="1200" dirty="0" smtClean="0">
                <a:latin typeface="e-Ukraine Light" pitchFamily="50" charset="-52"/>
              </a:rPr>
              <a:t> 30 </a:t>
            </a:r>
            <a:r>
              <a:rPr lang="ru-RU" sz="1200" dirty="0" err="1" smtClean="0">
                <a:latin typeface="e-Ukraine Light" pitchFamily="50" charset="-52"/>
              </a:rPr>
              <a:t>вересня</a:t>
            </a:r>
            <a:r>
              <a:rPr lang="ru-RU" sz="1200" dirty="0" smtClean="0">
                <a:latin typeface="e-Ukraine Light" pitchFamily="50" charset="-52"/>
              </a:rPr>
              <a:t> 2022 року), </a:t>
            </a:r>
            <a:r>
              <a:rPr lang="ru-RU" sz="1200" dirty="0" err="1" smtClean="0">
                <a:latin typeface="e-Ukraine Light" pitchFamily="50" charset="-52"/>
              </a:rPr>
              <a:t>платник</a:t>
            </a:r>
            <a:r>
              <a:rPr lang="ru-RU" sz="1200" dirty="0" smtClean="0">
                <a:latin typeface="e-Ukraine Light" pitchFamily="50" charset="-52"/>
              </a:rPr>
              <a:t> </a:t>
            </a:r>
            <a:r>
              <a:rPr lang="ru-RU" sz="1200" dirty="0" err="1" smtClean="0">
                <a:latin typeface="e-Ukraine Light" pitchFamily="50" charset="-52"/>
              </a:rPr>
              <a:t>податків</a:t>
            </a:r>
            <a:r>
              <a:rPr lang="ru-RU" sz="1200" dirty="0" smtClean="0">
                <a:latin typeface="e-Ukraine Light" pitchFamily="50" charset="-52"/>
              </a:rPr>
              <a:t> </a:t>
            </a:r>
            <a:r>
              <a:rPr lang="ru-RU" sz="1200" dirty="0" err="1" smtClean="0">
                <a:latin typeface="e-Ukraine Light" pitchFamily="50" charset="-52"/>
              </a:rPr>
              <a:t>подає</a:t>
            </a:r>
            <a:r>
              <a:rPr lang="ru-RU" sz="1200" dirty="0" smtClean="0">
                <a:latin typeface="e-Ukraine Light" pitchFamily="50" charset="-52"/>
              </a:rPr>
              <a:t> </a:t>
            </a:r>
            <a:r>
              <a:rPr lang="ru-RU" sz="1200" dirty="0" err="1" smtClean="0">
                <a:latin typeface="e-Ukraine Light" pitchFamily="50" charset="-52"/>
              </a:rPr>
              <a:t>заяву</a:t>
            </a:r>
            <a:r>
              <a:rPr lang="ru-RU" sz="1200" dirty="0" smtClean="0">
                <a:latin typeface="e-Ukraine Light" pitchFamily="50" charset="-52"/>
              </a:rPr>
              <a:t> та </a:t>
            </a:r>
            <a:r>
              <a:rPr lang="ru-RU" sz="1200" dirty="0" err="1" smtClean="0">
                <a:latin typeface="e-Ukraine Light" pitchFamily="50" charset="-52"/>
              </a:rPr>
              <a:t>відповідні</a:t>
            </a:r>
            <a:r>
              <a:rPr lang="ru-RU" sz="1200" dirty="0" smtClean="0">
                <a:latin typeface="e-Ukraine Light" pitchFamily="50" charset="-52"/>
              </a:rPr>
              <a:t> </a:t>
            </a:r>
            <a:r>
              <a:rPr lang="ru-RU" sz="1200" dirty="0" err="1" smtClean="0">
                <a:latin typeface="e-Ukraine Light" pitchFamily="50" charset="-52"/>
              </a:rPr>
              <a:t>документи</a:t>
            </a:r>
            <a:r>
              <a:rPr lang="ru-RU" sz="1200" dirty="0" smtClean="0">
                <a:latin typeface="e-Ukraine Light" pitchFamily="50" charset="-52"/>
              </a:rPr>
              <a:t> (</a:t>
            </a:r>
            <a:r>
              <a:rPr lang="ru-RU" sz="1200" dirty="0" err="1" smtClean="0">
                <a:latin typeface="e-Ukraine Light" pitchFamily="50" charset="-52"/>
              </a:rPr>
              <a:t>копії</a:t>
            </a:r>
            <a:r>
              <a:rPr lang="ru-RU" sz="1200" dirty="0" smtClean="0">
                <a:latin typeface="e-Ukraine Light" pitchFamily="50" charset="-52"/>
              </a:rPr>
              <a:t> </a:t>
            </a:r>
            <a:r>
              <a:rPr lang="ru-RU" sz="1200" dirty="0" err="1" smtClean="0">
                <a:latin typeface="e-Ukraine Light" pitchFamily="50" charset="-52"/>
              </a:rPr>
              <a:t>документів</a:t>
            </a:r>
            <a:r>
              <a:rPr lang="ru-RU" sz="1200" dirty="0" smtClean="0">
                <a:latin typeface="e-Ukraine Light" pitchFamily="50" charset="-52"/>
              </a:rPr>
              <a:t>), </a:t>
            </a:r>
            <a:r>
              <a:rPr lang="ru-RU" sz="1200" dirty="0" err="1" smtClean="0">
                <a:latin typeface="e-Ukraine Light" pitchFamily="50" charset="-52"/>
              </a:rPr>
              <a:t>інформацію</a:t>
            </a:r>
            <a:r>
              <a:rPr lang="ru-RU" sz="1200" dirty="0" smtClean="0">
                <a:latin typeface="e-Ukraine Light" pitchFamily="50" charset="-52"/>
              </a:rPr>
              <a:t> </a:t>
            </a:r>
            <a:r>
              <a:rPr lang="ru-RU" sz="1200" dirty="0" err="1" smtClean="0">
                <a:latin typeface="e-Ukraine Light" pitchFamily="50" charset="-52"/>
              </a:rPr>
              <a:t>одночасно</a:t>
            </a:r>
            <a:r>
              <a:rPr lang="ru-RU" sz="1200" dirty="0" smtClean="0">
                <a:latin typeface="e-Ukraine Light" pitchFamily="50" charset="-52"/>
              </a:rPr>
              <a:t> </a:t>
            </a:r>
            <a:r>
              <a:rPr lang="ru-RU" sz="1200" dirty="0" err="1" smtClean="0">
                <a:latin typeface="e-Ukraine Light" pitchFamily="50" charset="-52"/>
              </a:rPr>
              <a:t>з</a:t>
            </a:r>
            <a:r>
              <a:rPr lang="ru-RU" sz="1200" dirty="0" smtClean="0">
                <a:latin typeface="e-Ukraine Light" pitchFamily="50" charset="-52"/>
              </a:rPr>
              <a:t> </a:t>
            </a:r>
            <a:r>
              <a:rPr lang="ru-RU" sz="1200" dirty="0" err="1" smtClean="0">
                <a:latin typeface="e-Ukraine Light" pitchFamily="50" charset="-52"/>
              </a:rPr>
              <a:t>набуттям</a:t>
            </a:r>
            <a:r>
              <a:rPr lang="ru-RU" sz="1200" dirty="0" smtClean="0">
                <a:latin typeface="e-Ukraine Light" pitchFamily="50" charset="-52"/>
              </a:rPr>
              <a:t> </a:t>
            </a:r>
            <a:r>
              <a:rPr lang="ru-RU" sz="1200" dirty="0" err="1" smtClean="0">
                <a:latin typeface="e-Ukraine Light" pitchFamily="50" charset="-52"/>
              </a:rPr>
              <a:t>можливості</a:t>
            </a:r>
            <a:r>
              <a:rPr lang="ru-RU" sz="1200" dirty="0" smtClean="0">
                <a:latin typeface="e-Ukraine Light" pitchFamily="50" charset="-52"/>
              </a:rPr>
              <a:t> </a:t>
            </a:r>
            <a:r>
              <a:rPr lang="ru-RU" sz="1200" dirty="0" err="1" smtClean="0">
                <a:latin typeface="e-Ukraine Light" pitchFamily="50" charset="-52"/>
              </a:rPr>
              <a:t>виконання</a:t>
            </a:r>
            <a:r>
              <a:rPr lang="ru-RU" sz="1200" dirty="0" smtClean="0">
                <a:latin typeface="e-Ukraine Light" pitchFamily="50" charset="-52"/>
              </a:rPr>
              <a:t> одного </a:t>
            </a:r>
            <a:r>
              <a:rPr lang="ru-RU" sz="1200" dirty="0" err="1" smtClean="0">
                <a:latin typeface="e-Ukraine Light" pitchFamily="50" charset="-52"/>
              </a:rPr>
              <a:t>із</a:t>
            </a:r>
            <a:r>
              <a:rPr lang="ru-RU" sz="1200" dirty="0" smtClean="0">
                <a:latin typeface="e-Ukraine Light" pitchFamily="50" charset="-52"/>
              </a:rPr>
              <a:t> </a:t>
            </a:r>
            <a:r>
              <a:rPr lang="ru-RU" sz="1200" dirty="0" err="1" smtClean="0">
                <a:latin typeface="e-Ukraine Light" pitchFamily="50" charset="-52"/>
              </a:rPr>
              <a:t>податкових</a:t>
            </a:r>
            <a:r>
              <a:rPr lang="ru-RU" sz="1200" dirty="0" smtClean="0">
                <a:latin typeface="e-Ukraine Light" pitchFamily="50" charset="-52"/>
              </a:rPr>
              <a:t> </a:t>
            </a:r>
            <a:r>
              <a:rPr lang="ru-RU" sz="1200" dirty="0" err="1" smtClean="0">
                <a:latin typeface="e-Ukraine Light" pitchFamily="50" charset="-52"/>
              </a:rPr>
              <a:t>обов’язків</a:t>
            </a:r>
            <a:r>
              <a:rPr lang="ru-RU" sz="1200" dirty="0" smtClean="0">
                <a:latin typeface="e-Ukraine Light" pitchFamily="50" charset="-52"/>
              </a:rPr>
              <a:t> (</a:t>
            </a:r>
            <a:r>
              <a:rPr lang="ru-RU" sz="1200" dirty="0" err="1" smtClean="0">
                <a:latin typeface="e-Ukraine Light" pitchFamily="50" charset="-52"/>
              </a:rPr>
              <a:t>реєстрації</a:t>
            </a:r>
            <a:r>
              <a:rPr lang="ru-RU" sz="1200" dirty="0" smtClean="0">
                <a:latin typeface="e-Ukraine Light" pitchFamily="50" charset="-52"/>
              </a:rPr>
              <a:t> </a:t>
            </a:r>
            <a:r>
              <a:rPr lang="ru-RU" sz="1200" dirty="0" err="1" smtClean="0">
                <a:latin typeface="e-Ukraine Light" pitchFamily="50" charset="-52"/>
              </a:rPr>
              <a:t>податкової</a:t>
            </a:r>
            <a:r>
              <a:rPr lang="ru-RU" sz="1200" dirty="0" smtClean="0">
                <a:latin typeface="e-Ukraine Light" pitchFamily="50" charset="-52"/>
              </a:rPr>
              <a:t> </a:t>
            </a:r>
            <a:r>
              <a:rPr lang="ru-RU" sz="1200" dirty="0" err="1" smtClean="0">
                <a:latin typeface="e-Ukraine Light" pitchFamily="50" charset="-52"/>
              </a:rPr>
              <a:t>накладної</a:t>
            </a:r>
            <a:r>
              <a:rPr lang="ru-RU" sz="1200" dirty="0" smtClean="0">
                <a:latin typeface="e-Ukraine Light" pitchFamily="50" charset="-52"/>
              </a:rPr>
              <a:t>, </a:t>
            </a:r>
            <a:r>
              <a:rPr lang="ru-RU" sz="1200" dirty="0" err="1" smtClean="0">
                <a:latin typeface="e-Ukraine Light" pitchFamily="50" charset="-52"/>
              </a:rPr>
              <a:t>подання</a:t>
            </a:r>
            <a:r>
              <a:rPr lang="ru-RU" sz="1200" dirty="0" smtClean="0">
                <a:latin typeface="e-Ukraine Light" pitchFamily="50" charset="-52"/>
              </a:rPr>
              <a:t> </a:t>
            </a:r>
            <a:r>
              <a:rPr lang="ru-RU" sz="1200" dirty="0" err="1" smtClean="0">
                <a:latin typeface="e-Ukraine Light" pitchFamily="50" charset="-52"/>
              </a:rPr>
              <a:t>звітності</a:t>
            </a:r>
            <a:r>
              <a:rPr lang="ru-RU" sz="1200" dirty="0" smtClean="0">
                <a:latin typeface="e-Ukraine Light" pitchFamily="50" charset="-52"/>
              </a:rPr>
              <a:t>, </a:t>
            </a:r>
            <a:r>
              <a:rPr lang="ru-RU" sz="1200" dirty="0" err="1" smtClean="0">
                <a:latin typeface="e-Ukraine Light" pitchFamily="50" charset="-52"/>
              </a:rPr>
              <a:t>сплати</a:t>
            </a:r>
            <a:r>
              <a:rPr lang="ru-RU" sz="1200" dirty="0" smtClean="0">
                <a:latin typeface="e-Ukraine Light" pitchFamily="50" charset="-52"/>
              </a:rPr>
              <a:t> </a:t>
            </a:r>
            <a:r>
              <a:rPr lang="ru-RU" sz="1200" dirty="0" err="1" smtClean="0">
                <a:latin typeface="e-Ukraine Light" pitchFamily="50" charset="-52"/>
              </a:rPr>
              <a:t>невиконаного</a:t>
            </a:r>
            <a:r>
              <a:rPr lang="ru-RU" sz="1200" dirty="0" smtClean="0">
                <a:latin typeface="e-Ukraine Light" pitchFamily="50" charset="-52"/>
              </a:rPr>
              <a:t> </a:t>
            </a:r>
            <a:r>
              <a:rPr lang="ru-RU" sz="1200" dirty="0" err="1" smtClean="0">
                <a:latin typeface="e-Ukraine Light" pitchFamily="50" charset="-52"/>
              </a:rPr>
              <a:t>податкового</a:t>
            </a:r>
            <a:r>
              <a:rPr lang="ru-RU" sz="1200" dirty="0" smtClean="0">
                <a:latin typeface="e-Ukraine Light" pitchFamily="50" charset="-52"/>
              </a:rPr>
              <a:t> </a:t>
            </a:r>
            <a:r>
              <a:rPr lang="ru-RU" sz="1200" dirty="0" err="1" smtClean="0">
                <a:latin typeface="e-Ukraine Light" pitchFamily="50" charset="-52"/>
              </a:rPr>
              <a:t>зобов’язання</a:t>
            </a:r>
            <a:r>
              <a:rPr lang="ru-RU" sz="1200" dirty="0" smtClean="0">
                <a:latin typeface="e-Ukraine Light" pitchFamily="50" charset="-52"/>
              </a:rPr>
              <a:t> </a:t>
            </a:r>
            <a:r>
              <a:rPr lang="ru-RU" sz="1200" dirty="0" err="1" smtClean="0">
                <a:latin typeface="e-Ukraine Light" pitchFamily="50" charset="-52"/>
              </a:rPr>
              <a:t>тощо</a:t>
            </a:r>
            <a:r>
              <a:rPr lang="ru-RU" sz="1200" dirty="0" smtClean="0">
                <a:latin typeface="e-Ukraine Light" pitchFamily="50" charset="-52"/>
              </a:rPr>
              <a:t>) таким </a:t>
            </a:r>
            <a:r>
              <a:rPr lang="ru-RU" sz="1200" dirty="0" err="1" smtClean="0">
                <a:latin typeface="e-Ukraine Light" pitchFamily="50" charset="-52"/>
              </a:rPr>
              <a:t>платником</a:t>
            </a:r>
            <a:r>
              <a:rPr lang="ru-RU" sz="1200" dirty="0" smtClean="0">
                <a:latin typeface="e-Ukraine Light" pitchFamily="50" charset="-52"/>
              </a:rPr>
              <a:t> </a:t>
            </a:r>
            <a:r>
              <a:rPr lang="ru-RU" sz="1200" dirty="0" err="1" smtClean="0">
                <a:latin typeface="e-Ukraine Light" pitchFamily="50" charset="-52"/>
              </a:rPr>
              <a:t>податку</a:t>
            </a:r>
            <a:r>
              <a:rPr lang="ru-RU" sz="1200" dirty="0" smtClean="0">
                <a:latin typeface="e-Ukraine Light" pitchFamily="50" charset="-52"/>
              </a:rPr>
              <a:t>, </a:t>
            </a:r>
            <a:r>
              <a:rPr lang="ru-RU" sz="1200" dirty="0" err="1" smtClean="0">
                <a:latin typeface="e-Ukraine Light" pitchFamily="50" charset="-52"/>
              </a:rPr>
              <a:t>передбачених</a:t>
            </a:r>
            <a:r>
              <a:rPr lang="ru-RU" sz="1200" dirty="0" smtClean="0">
                <a:latin typeface="e-Ukraine Light" pitchFamily="50" charset="-52"/>
              </a:rPr>
              <a:t> ПКУ </a:t>
            </a:r>
            <a:r>
              <a:rPr lang="ru-RU" sz="1200" dirty="0" err="1" smtClean="0">
                <a:latin typeface="e-Ukraine Light" pitchFamily="50" charset="-52"/>
              </a:rPr>
              <a:t>або</a:t>
            </a:r>
            <a:r>
              <a:rPr lang="ru-RU" sz="1200" dirty="0" smtClean="0">
                <a:latin typeface="e-Ukraine Light" pitchFamily="50" charset="-52"/>
              </a:rPr>
              <a:t> </a:t>
            </a:r>
            <a:r>
              <a:rPr lang="ru-RU" sz="1200" dirty="0" err="1" smtClean="0">
                <a:latin typeface="e-Ukraine Light" pitchFamily="50" charset="-52"/>
              </a:rPr>
              <a:t>іншим</a:t>
            </a:r>
            <a:r>
              <a:rPr lang="ru-RU" sz="1200" dirty="0" smtClean="0">
                <a:latin typeface="e-Ukraine Light" pitchFamily="50" charset="-52"/>
              </a:rPr>
              <a:t> </a:t>
            </a:r>
            <a:r>
              <a:rPr lang="ru-RU" sz="1200" dirty="0" err="1" smtClean="0">
                <a:latin typeface="e-Ukraine Light" pitchFamily="50" charset="-52"/>
              </a:rPr>
              <a:t>законодавством</a:t>
            </a:r>
            <a:r>
              <a:rPr lang="ru-RU" sz="1200" dirty="0" smtClean="0">
                <a:latin typeface="e-Ukraine Light" pitchFamily="50" charset="-52"/>
              </a:rPr>
              <a:t>, контроль за </a:t>
            </a:r>
            <a:r>
              <a:rPr lang="ru-RU" sz="1200" dirty="0" err="1" smtClean="0">
                <a:latin typeface="e-Ukraine Light" pitchFamily="50" charset="-52"/>
              </a:rPr>
              <a:t>виконанням</a:t>
            </a:r>
            <a:r>
              <a:rPr lang="ru-RU" sz="1200" dirty="0" smtClean="0">
                <a:latin typeface="e-Ukraine Light" pitchFamily="50" charset="-52"/>
              </a:rPr>
              <a:t> </a:t>
            </a:r>
            <a:r>
              <a:rPr lang="ru-RU" sz="1200" dirty="0" err="1" smtClean="0">
                <a:latin typeface="e-Ukraine Light" pitchFamily="50" charset="-52"/>
              </a:rPr>
              <a:t>якого</a:t>
            </a:r>
            <a:r>
              <a:rPr lang="ru-RU" sz="1200" dirty="0" smtClean="0">
                <a:latin typeface="e-Ukraine Light" pitchFamily="50" charset="-52"/>
              </a:rPr>
              <a:t> </a:t>
            </a:r>
            <a:r>
              <a:rPr lang="ru-RU" sz="1200" dirty="0" err="1" smtClean="0">
                <a:latin typeface="e-Ukraine Light" pitchFamily="50" charset="-52"/>
              </a:rPr>
              <a:t>покладено</a:t>
            </a:r>
            <a:r>
              <a:rPr lang="ru-RU" sz="1200" dirty="0" smtClean="0">
                <a:latin typeface="e-Ukraine Light" pitchFamily="50" charset="-52"/>
              </a:rPr>
              <a:t> на </a:t>
            </a:r>
            <a:r>
              <a:rPr lang="ru-RU" sz="1200" dirty="0" err="1" smtClean="0">
                <a:latin typeface="e-Ukraine Light" pitchFamily="50" charset="-52"/>
              </a:rPr>
              <a:t>контролюючий</a:t>
            </a:r>
            <a:r>
              <a:rPr lang="ru-RU" sz="1200" dirty="0" smtClean="0">
                <a:latin typeface="e-Ukraine Light" pitchFamily="50" charset="-52"/>
              </a:rPr>
              <a:t> орган, </a:t>
            </a:r>
            <a:r>
              <a:rPr lang="ru-RU" sz="1200" dirty="0" err="1" smtClean="0">
                <a:latin typeface="e-Ukraine Light" pitchFamily="50" charset="-52"/>
              </a:rPr>
              <a:t>але</a:t>
            </a:r>
            <a:r>
              <a:rPr lang="ru-RU" sz="1200" dirty="0" smtClean="0">
                <a:latin typeface="e-Ukraine Light" pitchFamily="50" charset="-52"/>
              </a:rPr>
              <a:t> не </a:t>
            </a:r>
            <a:r>
              <a:rPr lang="ru-RU" sz="1200" dirty="0" err="1" smtClean="0">
                <a:latin typeface="e-Ukraine Light" pitchFamily="50" charset="-52"/>
              </a:rPr>
              <a:t>пізніше</a:t>
            </a:r>
            <a:r>
              <a:rPr lang="ru-RU" sz="1200" dirty="0" smtClean="0">
                <a:latin typeface="e-Ukraine Light" pitchFamily="50" charset="-52"/>
              </a:rPr>
              <a:t> 60 </a:t>
            </a:r>
            <a:r>
              <a:rPr lang="ru-RU" sz="1200" dirty="0" err="1" smtClean="0">
                <a:latin typeface="e-Ukraine Light" pitchFamily="50" charset="-52"/>
              </a:rPr>
              <a:t>календарних</a:t>
            </a:r>
            <a:r>
              <a:rPr lang="ru-RU" sz="1200" dirty="0" smtClean="0">
                <a:latin typeface="e-Ukraine Light" pitchFamily="50" charset="-52"/>
              </a:rPr>
              <a:t> </a:t>
            </a:r>
            <a:r>
              <a:rPr lang="ru-RU" sz="1200" dirty="0" err="1" smtClean="0">
                <a:latin typeface="e-Ukraine Light" pitchFamily="50" charset="-52"/>
              </a:rPr>
              <a:t>днів</a:t>
            </a:r>
            <a:r>
              <a:rPr lang="ru-RU" sz="1200" dirty="0" smtClean="0">
                <a:latin typeface="e-Ukraine Light" pitchFamily="50" charset="-52"/>
              </a:rPr>
              <a:t> </a:t>
            </a:r>
            <a:r>
              <a:rPr lang="ru-RU" sz="1200" dirty="0" err="1" smtClean="0">
                <a:latin typeface="e-Ukraine Light" pitchFamily="50" charset="-52"/>
              </a:rPr>
              <a:t>з</a:t>
            </a:r>
            <a:r>
              <a:rPr lang="ru-RU" sz="1200" dirty="0" smtClean="0">
                <a:latin typeface="e-Ukraine Light" pitchFamily="50" charset="-52"/>
              </a:rPr>
              <a:t> </a:t>
            </a:r>
            <a:r>
              <a:rPr lang="ru-RU" sz="1200" dirty="0" err="1" smtClean="0">
                <a:latin typeface="e-Ukraine Light" pitchFamily="50" charset="-52"/>
              </a:rPr>
              <a:t>першого</a:t>
            </a:r>
            <a:r>
              <a:rPr lang="ru-RU" sz="1200" dirty="0" smtClean="0">
                <a:latin typeface="e-Ukraine Light" pitchFamily="50" charset="-52"/>
              </a:rPr>
              <a:t> дня </a:t>
            </a:r>
            <a:r>
              <a:rPr lang="ru-RU" sz="1200" dirty="0" err="1" smtClean="0">
                <a:latin typeface="e-Ukraine Light" pitchFamily="50" charset="-52"/>
              </a:rPr>
              <a:t>місяця</a:t>
            </a:r>
            <a:r>
              <a:rPr lang="ru-RU" sz="1200" dirty="0" smtClean="0">
                <a:latin typeface="e-Ukraine Light" pitchFamily="50" charset="-52"/>
              </a:rPr>
              <a:t>, </a:t>
            </a:r>
            <a:r>
              <a:rPr lang="ru-RU" sz="1200" dirty="0" err="1" smtClean="0">
                <a:latin typeface="e-Ukraine Light" pitchFamily="50" charset="-52"/>
              </a:rPr>
              <a:t>наступного</a:t>
            </a:r>
            <a:r>
              <a:rPr lang="ru-RU" sz="1200" dirty="0" smtClean="0">
                <a:latin typeface="e-Ukraine Light" pitchFamily="50" charset="-52"/>
              </a:rPr>
              <a:t> за </a:t>
            </a:r>
            <a:r>
              <a:rPr lang="ru-RU" sz="1200" dirty="0" err="1" smtClean="0">
                <a:latin typeface="e-Ukraine Light" pitchFamily="50" charset="-52"/>
              </a:rPr>
              <a:t>місяцем</a:t>
            </a:r>
            <a:r>
              <a:rPr lang="ru-RU" sz="1200" dirty="0" smtClean="0">
                <a:latin typeface="e-Ukraine Light" pitchFamily="50" charset="-52"/>
              </a:rPr>
              <a:t> </a:t>
            </a:r>
            <a:r>
              <a:rPr lang="ru-RU" sz="1200" dirty="0" err="1" smtClean="0">
                <a:latin typeface="e-Ukraine Light" pitchFamily="50" charset="-52"/>
              </a:rPr>
              <a:t>відновлення</a:t>
            </a:r>
            <a:r>
              <a:rPr lang="ru-RU" sz="1200" dirty="0" smtClean="0">
                <a:latin typeface="e-Ukraine Light" pitchFamily="50" charset="-52"/>
              </a:rPr>
              <a:t> таких </a:t>
            </a:r>
            <a:r>
              <a:rPr lang="ru-RU" sz="1200" dirty="0" err="1" smtClean="0">
                <a:latin typeface="e-Ukraine Light" pitchFamily="50" charset="-52"/>
              </a:rPr>
              <a:t>можливостей</a:t>
            </a:r>
            <a:r>
              <a:rPr lang="ru-RU" sz="1200" dirty="0" smtClean="0">
                <a:latin typeface="e-Ukraine Light" pitchFamily="50" charset="-52"/>
              </a:rPr>
              <a:t> </a:t>
            </a:r>
            <a:r>
              <a:rPr lang="ru-RU" sz="1200" dirty="0" err="1" smtClean="0">
                <a:latin typeface="e-Ukraine Light" pitchFamily="50" charset="-52"/>
              </a:rPr>
              <a:t>платника</a:t>
            </a:r>
            <a:r>
              <a:rPr lang="ru-RU" sz="1200" dirty="0" smtClean="0">
                <a:latin typeface="e-Ukraine Light" pitchFamily="50" charset="-52"/>
              </a:rPr>
              <a:t> </a:t>
            </a:r>
            <a:r>
              <a:rPr lang="ru-RU" sz="1200" dirty="0" err="1" smtClean="0">
                <a:latin typeface="e-Ukraine Light" pitchFamily="50" charset="-52"/>
              </a:rPr>
              <a:t>податків</a:t>
            </a:r>
            <a:r>
              <a:rPr lang="ru-RU" sz="1200" dirty="0" smtClean="0">
                <a:latin typeface="e-Ukraine Light" pitchFamily="50" charset="-52"/>
              </a:rPr>
              <a:t> (абзац </a:t>
            </a:r>
            <a:r>
              <a:rPr lang="ru-RU" sz="1200" dirty="0" err="1" smtClean="0">
                <a:latin typeface="e-Ukraine Light" pitchFamily="50" charset="-52"/>
              </a:rPr>
              <a:t>другий</a:t>
            </a:r>
            <a:r>
              <a:rPr lang="ru-RU" sz="1200" dirty="0" smtClean="0">
                <a:latin typeface="e-Ukraine Light" pitchFamily="50" charset="-52"/>
              </a:rPr>
              <a:t> п. 4 </a:t>
            </a:r>
            <a:r>
              <a:rPr lang="ru-RU" sz="1200" dirty="0" err="1" smtClean="0">
                <a:latin typeface="e-Ukraine Light" pitchFamily="50" charset="-52"/>
              </a:rPr>
              <a:t>розділу</a:t>
            </a:r>
            <a:r>
              <a:rPr lang="ru-RU" sz="1200" dirty="0" smtClean="0">
                <a:latin typeface="e-Ukraine Light" pitchFamily="50" charset="-52"/>
              </a:rPr>
              <a:t> ІІ Порядку № 225). </a:t>
            </a:r>
          </a:p>
          <a:p>
            <a:pPr algn="just"/>
            <a:r>
              <a:rPr lang="ru-RU" sz="1200" dirty="0" smtClean="0">
                <a:latin typeface="e-Ukraine Light" pitchFamily="50" charset="-52"/>
              </a:rPr>
              <a:t>	У </a:t>
            </a:r>
            <a:r>
              <a:rPr lang="ru-RU" sz="1200" dirty="0" err="1" smtClean="0">
                <a:latin typeface="e-Ukraine Light" pitchFamily="50" charset="-52"/>
              </a:rPr>
              <a:t>разі</a:t>
            </a:r>
            <a:r>
              <a:rPr lang="ru-RU" sz="1200" dirty="0" smtClean="0">
                <a:latin typeface="e-Ukraine Light" pitchFamily="50" charset="-52"/>
              </a:rPr>
              <a:t> </a:t>
            </a:r>
            <a:r>
              <a:rPr lang="ru-RU" sz="1200" dirty="0" err="1" smtClean="0">
                <a:latin typeface="e-Ukraine Light" pitchFamily="50" charset="-52"/>
              </a:rPr>
              <a:t>прийняття</a:t>
            </a:r>
            <a:r>
              <a:rPr lang="ru-RU" sz="1200" dirty="0" smtClean="0">
                <a:latin typeface="e-Ukraine Light" pitchFamily="50" charset="-52"/>
              </a:rPr>
              <a:t> </a:t>
            </a:r>
            <a:r>
              <a:rPr lang="ru-RU" sz="1200" dirty="0" err="1" smtClean="0">
                <a:latin typeface="e-Ukraine Light" pitchFamily="50" charset="-52"/>
              </a:rPr>
              <a:t>рішення</a:t>
            </a:r>
            <a:r>
              <a:rPr lang="ru-RU" sz="1200" dirty="0" smtClean="0">
                <a:latin typeface="e-Ukraine Light" pitchFamily="50" charset="-52"/>
              </a:rPr>
              <a:t> </a:t>
            </a:r>
            <a:r>
              <a:rPr lang="ru-RU" sz="1200" dirty="0" err="1" smtClean="0">
                <a:latin typeface="e-Ukraine Light" pitchFamily="50" charset="-52"/>
              </a:rPr>
              <a:t>контролюючим</a:t>
            </a:r>
            <a:r>
              <a:rPr lang="ru-RU" sz="1200" dirty="0" smtClean="0">
                <a:latin typeface="e-Ukraine Light" pitchFamily="50" charset="-52"/>
              </a:rPr>
              <a:t> органом про </a:t>
            </a:r>
            <a:r>
              <a:rPr lang="ru-RU" sz="1200" dirty="0" err="1" smtClean="0">
                <a:latin typeface="e-Ukraine Light" pitchFamily="50" charset="-52"/>
              </a:rPr>
              <a:t>неможливість</a:t>
            </a:r>
            <a:r>
              <a:rPr lang="ru-RU" sz="1200" dirty="0" smtClean="0">
                <a:latin typeface="e-Ukraine Light" pitchFamily="50" charset="-52"/>
              </a:rPr>
              <a:t> </a:t>
            </a:r>
            <a:r>
              <a:rPr lang="ru-RU" sz="1200" dirty="0" err="1" smtClean="0">
                <a:latin typeface="e-Ukraine Light" pitchFamily="50" charset="-52"/>
              </a:rPr>
              <a:t>своєчасного</a:t>
            </a:r>
            <a:r>
              <a:rPr lang="ru-RU" sz="1200" dirty="0" smtClean="0">
                <a:latin typeface="e-Ukraine Light" pitchFamily="50" charset="-52"/>
              </a:rPr>
              <a:t> </a:t>
            </a:r>
            <a:r>
              <a:rPr lang="ru-RU" sz="1200" dirty="0" err="1" smtClean="0">
                <a:latin typeface="e-Ukraine Light" pitchFamily="50" charset="-52"/>
              </a:rPr>
              <a:t>виконання</a:t>
            </a:r>
            <a:r>
              <a:rPr lang="ru-RU" sz="1200" dirty="0" smtClean="0">
                <a:latin typeface="e-Ukraine Light" pitchFamily="50" charset="-52"/>
              </a:rPr>
              <a:t> </a:t>
            </a:r>
            <a:r>
              <a:rPr lang="ru-RU" sz="1200" dirty="0" err="1" smtClean="0">
                <a:latin typeface="e-Ukraine Light" pitchFamily="50" charset="-52"/>
              </a:rPr>
              <a:t>платником</a:t>
            </a:r>
            <a:r>
              <a:rPr lang="ru-RU" sz="1200" dirty="0" smtClean="0">
                <a:latin typeface="e-Ukraine Light" pitchFamily="50" charset="-52"/>
              </a:rPr>
              <a:t> </a:t>
            </a:r>
            <a:r>
              <a:rPr lang="ru-RU" sz="1200" dirty="0" err="1" smtClean="0">
                <a:latin typeface="e-Ukraine Light" pitchFamily="50" charset="-52"/>
              </a:rPr>
              <a:t>податків</a:t>
            </a:r>
            <a:r>
              <a:rPr lang="ru-RU" sz="1200" dirty="0" smtClean="0">
                <a:latin typeface="e-Ukraine Light" pitchFamily="50" charset="-52"/>
              </a:rPr>
              <a:t> </a:t>
            </a:r>
            <a:r>
              <a:rPr lang="ru-RU" sz="1200" dirty="0" err="1" smtClean="0">
                <a:latin typeface="e-Ukraine Light" pitchFamily="50" charset="-52"/>
              </a:rPr>
              <a:t>податкового</a:t>
            </a:r>
            <a:r>
              <a:rPr lang="ru-RU" sz="1200" dirty="0" smtClean="0">
                <a:latin typeface="e-Ukraine Light" pitchFamily="50" charset="-52"/>
              </a:rPr>
              <a:t> </a:t>
            </a:r>
            <a:r>
              <a:rPr lang="ru-RU" sz="1200" dirty="0" err="1" smtClean="0">
                <a:latin typeface="e-Ukraine Light" pitchFamily="50" charset="-52"/>
              </a:rPr>
              <a:t>обов'язку</a:t>
            </a:r>
            <a:r>
              <a:rPr lang="ru-RU" sz="1200" dirty="0" smtClean="0">
                <a:latin typeface="e-Ukraine Light" pitchFamily="50" charset="-52"/>
              </a:rPr>
              <a:t>, </a:t>
            </a:r>
            <a:r>
              <a:rPr lang="ru-RU" sz="1200" dirty="0" err="1" smtClean="0">
                <a:latin typeface="e-Ukraine Light" pitchFamily="50" charset="-52"/>
              </a:rPr>
              <a:t>визначеного</a:t>
            </a:r>
            <a:r>
              <a:rPr lang="ru-RU" sz="1200" dirty="0" smtClean="0">
                <a:latin typeface="e-Ukraine Light" pitchFamily="50" charset="-52"/>
              </a:rPr>
              <a:t> </a:t>
            </a:r>
            <a:r>
              <a:rPr lang="ru-RU" sz="1200" dirty="0" smtClean="0">
                <a:latin typeface="e-Ukraine Light" pitchFamily="50" charset="-52"/>
              </a:rPr>
              <a:t>Порядком № </a:t>
            </a:r>
            <a:r>
              <a:rPr lang="ru-RU" sz="1200" dirty="0" smtClean="0">
                <a:latin typeface="e-Ukraine Light" pitchFamily="50" charset="-52"/>
              </a:rPr>
              <a:t>225, до такого </a:t>
            </a:r>
            <a:r>
              <a:rPr lang="ru-RU" sz="1200" dirty="0" err="1" smtClean="0">
                <a:latin typeface="e-Ukraine Light" pitchFamily="50" charset="-52"/>
              </a:rPr>
              <a:t>платника</a:t>
            </a:r>
            <a:r>
              <a:rPr lang="ru-RU" sz="1200" dirty="0" smtClean="0">
                <a:latin typeface="e-Ukraine Light" pitchFamily="50" charset="-52"/>
              </a:rPr>
              <a:t> </a:t>
            </a:r>
            <a:r>
              <a:rPr lang="ru-RU" sz="1200" dirty="0" err="1" smtClean="0">
                <a:latin typeface="e-Ukraine Light" pitchFamily="50" charset="-52"/>
              </a:rPr>
              <a:t>податків</a:t>
            </a:r>
            <a:r>
              <a:rPr lang="ru-RU" sz="1200" dirty="0" smtClean="0">
                <a:latin typeface="e-Ukraine Light" pitchFamily="50" charset="-52"/>
              </a:rPr>
              <a:t> не </a:t>
            </a:r>
            <a:r>
              <a:rPr lang="ru-RU" sz="1200" dirty="0" err="1" smtClean="0">
                <a:latin typeface="e-Ukraine Light" pitchFamily="50" charset="-52"/>
              </a:rPr>
              <a:t>застосовується</a:t>
            </a:r>
            <a:r>
              <a:rPr lang="ru-RU" sz="1200" dirty="0" smtClean="0">
                <a:latin typeface="e-Ukraine Light" pitchFamily="50" charset="-52"/>
              </a:rPr>
              <a:t> </a:t>
            </a:r>
            <a:r>
              <a:rPr lang="ru-RU" sz="1200" dirty="0" err="1" smtClean="0">
                <a:latin typeface="e-Ukraine Light" pitchFamily="50" charset="-52"/>
              </a:rPr>
              <a:t>відповідальність</a:t>
            </a:r>
            <a:r>
              <a:rPr lang="ru-RU" sz="1200" dirty="0" smtClean="0">
                <a:latin typeface="e-Ukraine Light" pitchFamily="50" charset="-52"/>
              </a:rPr>
              <a:t>, </a:t>
            </a:r>
            <a:r>
              <a:rPr lang="ru-RU" sz="1200" dirty="0" err="1" smtClean="0">
                <a:latin typeface="e-Ukraine Light" pitchFamily="50" charset="-52"/>
              </a:rPr>
              <a:t>передбачена</a:t>
            </a:r>
            <a:r>
              <a:rPr lang="ru-RU" sz="1200" dirty="0" smtClean="0">
                <a:latin typeface="e-Ukraine Light" pitchFamily="50" charset="-52"/>
              </a:rPr>
              <a:t> </a:t>
            </a:r>
            <a:r>
              <a:rPr lang="ru-RU" sz="1200" dirty="0" smtClean="0">
                <a:latin typeface="e-Ukraine Light" pitchFamily="50" charset="-52"/>
              </a:rPr>
              <a:t>ПКУ</a:t>
            </a:r>
            <a:endParaRPr lang="ru-RU" sz="1200" dirty="0" smtClean="0">
              <a:latin typeface="e-Ukraine Light" pitchFamily="50" charset="-52"/>
            </a:endParaRPr>
          </a:p>
        </p:txBody>
      </p:sp>
      <p:sp>
        <p:nvSpPr>
          <p:cNvPr id="2" name="Прямоугольник 1"/>
          <p:cNvSpPr/>
          <p:nvPr/>
        </p:nvSpPr>
        <p:spPr>
          <a:xfrm>
            <a:off x="195450" y="138485"/>
            <a:ext cx="4591051" cy="6186309"/>
          </a:xfrm>
          <a:prstGeom prst="rect">
            <a:avLst/>
          </a:prstGeom>
        </p:spPr>
        <p:txBody>
          <a:bodyPr wrap="square">
            <a:spAutoFit/>
          </a:bodyPr>
          <a:lstStyle/>
          <a:p>
            <a:pPr algn="just"/>
            <a:r>
              <a:rPr lang="uk-UA" sz="1200" dirty="0" smtClean="0">
                <a:latin typeface="e-Ukraine Light" pitchFamily="50" charset="-52"/>
              </a:rPr>
              <a:t>	Порядок </a:t>
            </a:r>
            <a:r>
              <a:rPr lang="uk-UA" sz="1200" dirty="0" smtClean="0">
                <a:latin typeface="e-Ukraine Light" pitchFamily="50" charset="-52"/>
              </a:rPr>
              <a:t>підтвердження можливості чи неможливості виконання платником податків обов’язків, визначених у </a:t>
            </a:r>
            <a:r>
              <a:rPr lang="uk-UA" sz="1200" dirty="0" err="1" smtClean="0">
                <a:latin typeface="e-Ukraine Light" pitchFamily="50" charset="-52"/>
              </a:rPr>
              <a:t>п.п</a:t>
            </a:r>
            <a:r>
              <a:rPr lang="uk-UA" sz="1200" dirty="0" smtClean="0">
                <a:latin typeface="e-Ukraine Light" pitchFamily="50" charset="-52"/>
              </a:rPr>
              <a:t>. 69.1 п. 69 підрозділу 10 розділу </a:t>
            </a:r>
            <a:r>
              <a:rPr lang="ru-RU" sz="1200" dirty="0" smtClean="0">
                <a:latin typeface="e-Ukraine Light" pitchFamily="50" charset="-52"/>
              </a:rPr>
              <a:t>XX</a:t>
            </a:r>
            <a:r>
              <a:rPr lang="uk-UA" sz="1200" dirty="0" smtClean="0">
                <a:latin typeface="e-Ukraine Light" pitchFamily="50" charset="-52"/>
              </a:rPr>
              <a:t> «Перехідні положення» ПКУ (далі – Порядок № 225), затверджений наказом Міністерства фінансів України від 29.07.2022 </a:t>
            </a:r>
            <a:endParaRPr lang="uk-UA" sz="1200" dirty="0" smtClean="0">
              <a:latin typeface="e-Ukraine Light" pitchFamily="50" charset="-52"/>
            </a:endParaRPr>
          </a:p>
          <a:p>
            <a:pPr algn="just"/>
            <a:r>
              <a:rPr lang="uk-UA" sz="1200" dirty="0" smtClean="0">
                <a:latin typeface="e-Ukraine Light" pitchFamily="50" charset="-52"/>
              </a:rPr>
              <a:t>№ </a:t>
            </a:r>
            <a:r>
              <a:rPr lang="uk-UA" sz="1200" dirty="0" smtClean="0">
                <a:latin typeface="e-Ukraine Light" pitchFamily="50" charset="-52"/>
              </a:rPr>
              <a:t>225. </a:t>
            </a:r>
            <a:endParaRPr lang="ru-RU" sz="1200" dirty="0" smtClean="0">
              <a:latin typeface="e-Ukraine Light" pitchFamily="50" charset="-52"/>
            </a:endParaRPr>
          </a:p>
          <a:p>
            <a:pPr algn="just"/>
            <a:r>
              <a:rPr lang="uk-UA" sz="1200" dirty="0" smtClean="0">
                <a:latin typeface="e-Ukraine Light" pitchFamily="50" charset="-52"/>
              </a:rPr>
              <a:t>	Порядком </a:t>
            </a:r>
            <a:r>
              <a:rPr lang="uk-UA" sz="1200" dirty="0" smtClean="0">
                <a:latin typeface="e-Ukraine Light" pitchFamily="50" charset="-52"/>
              </a:rPr>
              <a:t>№ 225 визначено перелік підстав неможливості виконання платником податків – фізичною особою, зокрема однією з яких є призов на військову службу під час загальної мобілізації, оголошеної Указом Президента України від 24 лютого 2022 року № 65/2022 «Про загальну мобілізацію», затвердженим Законом України від 03 березня 2022 року № 2105-</a:t>
            </a:r>
            <a:r>
              <a:rPr lang="ru-RU" sz="1200" dirty="0" smtClean="0">
                <a:latin typeface="e-Ukraine Light" pitchFamily="50" charset="-52"/>
              </a:rPr>
              <a:t>I</a:t>
            </a:r>
            <a:r>
              <a:rPr lang="uk-UA" sz="1200" dirty="0" smtClean="0">
                <a:latin typeface="e-Ukraine Light" pitchFamily="50" charset="-52"/>
              </a:rPr>
              <a:t>Х «Про затвердження Указу Президента України «Про загальну мобілізацію», або перебування в підрозділах територіальної оборони (</a:t>
            </a:r>
            <a:r>
              <a:rPr lang="uk-UA" sz="1200" dirty="0" err="1" smtClean="0">
                <a:latin typeface="e-Ukraine Light" pitchFamily="50" charset="-52"/>
              </a:rPr>
              <a:t>п.п</a:t>
            </a:r>
            <a:r>
              <a:rPr lang="uk-UA" sz="1200" dirty="0" smtClean="0">
                <a:latin typeface="e-Ukraine Light" pitchFamily="50" charset="-52"/>
              </a:rPr>
              <a:t>. 4 п. 2 розділу ІІ Порядку № 225). </a:t>
            </a:r>
            <a:endParaRPr lang="ru-RU" sz="1200" dirty="0" smtClean="0">
              <a:latin typeface="e-Ukraine Light" pitchFamily="50" charset="-52"/>
            </a:endParaRPr>
          </a:p>
          <a:p>
            <a:pPr algn="just"/>
            <a:r>
              <a:rPr lang="uk-UA" sz="1200" dirty="0" smtClean="0">
                <a:latin typeface="e-Ukraine Light" pitchFamily="50" charset="-52"/>
              </a:rPr>
              <a:t>	Відповідно </a:t>
            </a:r>
            <a:r>
              <a:rPr lang="uk-UA" sz="1200" dirty="0" smtClean="0">
                <a:latin typeface="e-Ukraine Light" pitchFamily="50" charset="-52"/>
              </a:rPr>
              <a:t>до абзацу першого п. 3 розділу ІІ Порядку № </a:t>
            </a:r>
            <a:r>
              <a:rPr lang="uk-UA" sz="1200" dirty="0" smtClean="0">
                <a:latin typeface="e-Ukraine Light" pitchFamily="50" charset="-52"/>
              </a:rPr>
              <a:t>225 до платників податків, у тому числі щодо своєї філії, представництва, відокремленого чи іншого структурного підрозділу, які на дату набрання чинності Порядком № 225 мають можливість подати до контролюючого органу заяву та документи (копії документів), інформацію про відсутність можливості виконання податкових обов’язків, застосовуються правила визначені цим пунктом. </a:t>
            </a:r>
            <a:endParaRPr lang="ru-RU" sz="1200" dirty="0" smtClean="0">
              <a:latin typeface="e-Ukraine Light" pitchFamily="50" charset="-52"/>
            </a:endParaRPr>
          </a:p>
          <a:p>
            <a:pPr algn="just"/>
            <a:r>
              <a:rPr lang="uk-UA" sz="1200" dirty="0" smtClean="0">
                <a:latin typeface="e-Ukraine Light" pitchFamily="50" charset="-52"/>
              </a:rPr>
              <a:t>	Пунктом </a:t>
            </a:r>
            <a:r>
              <a:rPr lang="uk-UA" sz="1200" dirty="0" smtClean="0">
                <a:latin typeface="e-Ukraine Light" pitchFamily="50" charset="-52"/>
              </a:rPr>
              <a:t>4 Переліку документів, що підтверджують неможливість платника податків – фізичної особи, зокрема </a:t>
            </a:r>
            <a:r>
              <a:rPr lang="uk-UA" sz="1200" dirty="0" err="1" smtClean="0">
                <a:latin typeface="e-Ukraine Light" pitchFamily="50" charset="-52"/>
              </a:rPr>
              <a:t>самозайнятої</a:t>
            </a:r>
            <a:r>
              <a:rPr lang="uk-UA" sz="1200" dirty="0" smtClean="0">
                <a:latin typeface="e-Ukraine Light" pitchFamily="50" charset="-52"/>
              </a:rPr>
              <a:t> особи, своєчасно виконати свій податковий обов’язок, </a:t>
            </a:r>
            <a:r>
              <a:rPr lang="uk-UA" sz="1200" dirty="0" smtClean="0">
                <a:latin typeface="e-Ukraine Light" pitchFamily="50" charset="-52"/>
              </a:rPr>
              <a:t>у</a:t>
            </a:r>
            <a:endParaRPr lang="ru-RU" sz="1200" dirty="0" smtClean="0">
              <a:latin typeface="e-Ukraine Light" pitchFamily="50" charset="-52"/>
            </a:endParaRPr>
          </a:p>
        </p:txBody>
      </p:sp>
    </p:spTree>
    <p:extLst>
      <p:ext uri="{BB962C8B-B14F-4D97-AF65-F5344CB8AC3E}">
        <p14:creationId xmlns:p14="http://schemas.microsoft.com/office/powerpoint/2010/main" xmlns="" val="2617636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43123" y="153912"/>
            <a:ext cx="4811078" cy="6705969"/>
            <a:chOff x="83820" y="2099"/>
            <a:chExt cx="4793934" cy="6848282"/>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2099"/>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5</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76290" y="161644"/>
            <a:ext cx="4692492" cy="6668750"/>
            <a:chOff x="82856" y="63915"/>
            <a:chExt cx="4793934" cy="6819219"/>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2856" y="63915"/>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a16="http://schemas.microsoft.com/office/drawing/2014/main" xmlns="" id="{72F46394-038E-4BE7-991A-5920F8DE961D}"/>
                </a:ext>
              </a:extLst>
            </p:cNvPr>
            <p:cNvSpPr/>
            <p:nvPr/>
          </p:nvSpPr>
          <p:spPr>
            <a:xfrm>
              <a:off x="2327423" y="6578334"/>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FAF92371-AAAD-4CE7-9946-D3225F950A0A}"/>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5E3BEA56-B2F6-43C2-8AE0-D93D94EA7E9A}"/>
              </a:ext>
            </a:extLst>
          </p:cNvPr>
          <p:cNvSpPr/>
          <p:nvPr/>
        </p:nvSpPr>
        <p:spPr>
          <a:xfrm>
            <a:off x="5076290" y="445690"/>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025" name="Rectangle 1"/>
          <p:cNvSpPr>
            <a:spLocks noChangeArrowheads="1"/>
          </p:cNvSpPr>
          <p:nvPr/>
        </p:nvSpPr>
        <p:spPr bwMode="auto">
          <a:xfrm>
            <a:off x="333375" y="174074"/>
            <a:ext cx="4495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200" dirty="0" err="1" smtClean="0">
                <a:latin typeface="e-Ukraine Light" pitchFamily="50" charset="-52"/>
              </a:rPr>
              <a:t>або</a:t>
            </a:r>
            <a:r>
              <a:rPr lang="ru-RU" sz="1200" dirty="0" smtClean="0">
                <a:latin typeface="e-Ukraine Light" pitchFamily="50" charset="-52"/>
              </a:rPr>
              <a:t> </a:t>
            </a:r>
            <a:r>
              <a:rPr lang="ru-RU" sz="1200" dirty="0" err="1" smtClean="0">
                <a:latin typeface="e-Ukraine Light" pitchFamily="50" charset="-52"/>
              </a:rPr>
              <a:t>іншим</a:t>
            </a:r>
            <a:r>
              <a:rPr lang="ru-RU" sz="1200" dirty="0" smtClean="0">
                <a:latin typeface="e-Ukraine Light" pitchFamily="50" charset="-52"/>
              </a:rPr>
              <a:t> </a:t>
            </a:r>
            <a:r>
              <a:rPr lang="ru-RU" sz="1200" dirty="0" err="1" smtClean="0">
                <a:latin typeface="e-Ukraine Light" pitchFamily="50" charset="-52"/>
              </a:rPr>
              <a:t>законодавством</a:t>
            </a:r>
            <a:r>
              <a:rPr lang="ru-RU" sz="1200" dirty="0" smtClean="0">
                <a:latin typeface="e-Ukraine Light" pitchFamily="50" charset="-52"/>
              </a:rPr>
              <a:t>, контроль за </a:t>
            </a:r>
            <a:r>
              <a:rPr lang="ru-RU" sz="1200" dirty="0" err="1" smtClean="0">
                <a:latin typeface="e-Ukraine Light" pitchFamily="50" charset="-52"/>
              </a:rPr>
              <a:t>яким</a:t>
            </a:r>
            <a:r>
              <a:rPr lang="ru-RU" sz="1200" dirty="0" smtClean="0">
                <a:latin typeface="e-Ukraine Light" pitchFamily="50" charset="-52"/>
              </a:rPr>
              <a:t> </a:t>
            </a:r>
            <a:r>
              <a:rPr lang="ru-RU" sz="1200" dirty="0" err="1" smtClean="0">
                <a:latin typeface="e-Ukraine Light" pitchFamily="50" charset="-52"/>
              </a:rPr>
              <a:t>покладено</a:t>
            </a:r>
            <a:r>
              <a:rPr lang="ru-RU" sz="1200" dirty="0" smtClean="0">
                <a:latin typeface="e-Ukraine Light" pitchFamily="50" charset="-52"/>
              </a:rPr>
              <a:t> на </a:t>
            </a:r>
            <a:r>
              <a:rPr lang="ru-RU" sz="1200" dirty="0" err="1" smtClean="0">
                <a:latin typeface="e-Ukraine Light" pitchFamily="50" charset="-52"/>
              </a:rPr>
              <a:t>контролюючі</a:t>
            </a:r>
            <a:r>
              <a:rPr lang="ru-RU" sz="1200" dirty="0" smtClean="0">
                <a:latin typeface="e-Ukraine Light" pitchFamily="50" charset="-52"/>
              </a:rPr>
              <a:t> </a:t>
            </a:r>
            <a:r>
              <a:rPr lang="ru-RU" sz="1200" dirty="0" err="1" smtClean="0">
                <a:latin typeface="e-Ukraine Light" pitchFamily="50" charset="-52"/>
              </a:rPr>
              <a:t>органи</a:t>
            </a:r>
            <a:r>
              <a:rPr lang="ru-RU" sz="1200" dirty="0" smtClean="0">
                <a:latin typeface="e-Ukraine Light" pitchFamily="50" charset="-52"/>
              </a:rPr>
              <a:t>, за </a:t>
            </a:r>
            <a:r>
              <a:rPr lang="ru-RU" sz="1200" dirty="0" err="1" smtClean="0">
                <a:latin typeface="e-Ukraine Light" pitchFamily="50" charset="-52"/>
              </a:rPr>
              <a:t>його</a:t>
            </a:r>
            <a:r>
              <a:rPr lang="ru-RU" sz="1200" dirty="0" smtClean="0">
                <a:latin typeface="e-Ukraine Light" pitchFamily="50" charset="-52"/>
              </a:rPr>
              <a:t> </a:t>
            </a:r>
            <a:r>
              <a:rPr lang="ru-RU" sz="1200" dirty="0" err="1" smtClean="0">
                <a:latin typeface="e-Ukraine Light" pitchFamily="50" charset="-52"/>
              </a:rPr>
              <a:t>невиконання</a:t>
            </a:r>
            <a:r>
              <a:rPr lang="ru-RU" sz="1200" dirty="0" smtClean="0">
                <a:latin typeface="e-Ukraine Light" pitchFamily="50" charset="-52"/>
              </a:rPr>
              <a:t> / </a:t>
            </a:r>
            <a:r>
              <a:rPr lang="ru-RU" sz="1200" dirty="0" err="1" smtClean="0">
                <a:latin typeface="e-Ukraine Light" pitchFamily="50" charset="-52"/>
              </a:rPr>
              <a:t>несвоєчасне</a:t>
            </a:r>
            <a:r>
              <a:rPr lang="ru-RU" sz="1200" dirty="0" smtClean="0">
                <a:latin typeface="e-Ukraine Light" pitchFamily="50" charset="-52"/>
              </a:rPr>
              <a:t> </a:t>
            </a:r>
            <a:r>
              <a:rPr lang="ru-RU" sz="1200" dirty="0" err="1" smtClean="0">
                <a:latin typeface="e-Ukraine Light" pitchFamily="50" charset="-52"/>
              </a:rPr>
              <a:t>виконання</a:t>
            </a:r>
            <a:r>
              <a:rPr lang="ru-RU" sz="1200" dirty="0" smtClean="0">
                <a:latin typeface="e-Ukraine Light" pitchFamily="50" charset="-52"/>
              </a:rPr>
              <a:t> ( абзац </a:t>
            </a:r>
            <a:r>
              <a:rPr lang="ru-RU" sz="1200" dirty="0" err="1" smtClean="0">
                <a:latin typeface="e-Ukraine Light" pitchFamily="50" charset="-52"/>
              </a:rPr>
              <a:t>другий</a:t>
            </a:r>
            <a:r>
              <a:rPr lang="ru-RU" sz="1200" dirty="0" smtClean="0">
                <a:latin typeface="e-Ukraine Light" pitchFamily="50" charset="-52"/>
              </a:rPr>
              <a:t> п. 2 </a:t>
            </a:r>
            <a:r>
              <a:rPr lang="ru-RU" sz="1200" dirty="0" err="1" smtClean="0">
                <a:latin typeface="e-Ukraine Light" pitchFamily="50" charset="-52"/>
              </a:rPr>
              <a:t>розд</a:t>
            </a:r>
            <a:r>
              <a:rPr lang="ru-RU" sz="1200" dirty="0" smtClean="0">
                <a:latin typeface="e-Ukraine Light" pitchFamily="50" charset="-52"/>
              </a:rPr>
              <a:t>. ІІІ Порядку № 225). </a:t>
            </a:r>
          </a:p>
          <a:p>
            <a:pPr algn="just"/>
            <a:r>
              <a:rPr lang="ru-RU" sz="1200" dirty="0" smtClean="0">
                <a:latin typeface="e-Ukraine Light" pitchFamily="50" charset="-52"/>
              </a:rPr>
              <a:t>	</a:t>
            </a:r>
            <a:r>
              <a:rPr lang="ru-RU" sz="1200" dirty="0" err="1" smtClean="0">
                <a:latin typeface="e-Ukraine Light" pitchFamily="50" charset="-52"/>
              </a:rPr>
              <a:t>Абзацом</a:t>
            </a:r>
            <a:r>
              <a:rPr lang="ru-RU" sz="1200" dirty="0" smtClean="0">
                <a:latin typeface="e-Ukraine Light" pitchFamily="50" charset="-52"/>
              </a:rPr>
              <a:t> </a:t>
            </a:r>
            <a:r>
              <a:rPr lang="ru-RU" sz="1200" dirty="0" err="1" smtClean="0">
                <a:latin typeface="e-Ukraine Light" pitchFamily="50" charset="-52"/>
              </a:rPr>
              <a:t>чотирнадцятим</a:t>
            </a:r>
            <a:r>
              <a:rPr lang="ru-RU" sz="1200" dirty="0" smtClean="0">
                <a:latin typeface="e-Ukraine Light" pitchFamily="50" charset="-52"/>
              </a:rPr>
              <a:t> п.п. 69.1 п. 69 </a:t>
            </a:r>
            <a:r>
              <a:rPr lang="ru-RU" sz="1200" dirty="0" err="1" smtClean="0">
                <a:latin typeface="e-Ukraine Light" pitchFamily="50" charset="-52"/>
              </a:rPr>
              <a:t>підрозд</a:t>
            </a:r>
            <a:r>
              <a:rPr lang="ru-RU" sz="1200" dirty="0" smtClean="0">
                <a:latin typeface="e-Ukraine Light" pitchFamily="50" charset="-52"/>
              </a:rPr>
              <a:t>. 10 </a:t>
            </a:r>
            <a:r>
              <a:rPr lang="ru-RU" sz="1200" dirty="0" err="1" smtClean="0">
                <a:latin typeface="e-Ukraine Light" pitchFamily="50" charset="-52"/>
              </a:rPr>
              <a:t>розд</a:t>
            </a:r>
            <a:r>
              <a:rPr lang="ru-RU" sz="1200" dirty="0" smtClean="0">
                <a:latin typeface="e-Ukraine Light" pitchFamily="50" charset="-52"/>
              </a:rPr>
              <a:t>. ХХ «</a:t>
            </a:r>
            <a:r>
              <a:rPr lang="ru-RU" sz="1200" dirty="0" err="1" smtClean="0">
                <a:latin typeface="e-Ukraine Light" pitchFamily="50" charset="-52"/>
              </a:rPr>
              <a:t>Перехідні</a:t>
            </a:r>
            <a:r>
              <a:rPr lang="ru-RU" sz="1200" dirty="0" smtClean="0">
                <a:latin typeface="e-Ukraine Light" pitchFamily="50" charset="-52"/>
              </a:rPr>
              <a:t> </a:t>
            </a:r>
            <a:r>
              <a:rPr lang="ru-RU" sz="1200" dirty="0" err="1" smtClean="0">
                <a:latin typeface="e-Ukraine Light" pitchFamily="50" charset="-52"/>
              </a:rPr>
              <a:t>положення</a:t>
            </a:r>
            <a:r>
              <a:rPr lang="ru-RU" sz="1200" dirty="0" smtClean="0">
                <a:latin typeface="e-Ukraine Light" pitchFamily="50" charset="-52"/>
              </a:rPr>
              <a:t>» ПКУ </a:t>
            </a:r>
            <a:r>
              <a:rPr lang="ru-RU" sz="1200" dirty="0" err="1" smtClean="0">
                <a:latin typeface="e-Ukraine Light" pitchFamily="50" charset="-52"/>
              </a:rPr>
              <a:t>визначено</a:t>
            </a:r>
            <a:r>
              <a:rPr lang="ru-RU" sz="1200" dirty="0" smtClean="0">
                <a:latin typeface="e-Ukraine Light" pitchFamily="50" charset="-52"/>
              </a:rPr>
              <a:t>, </a:t>
            </a:r>
            <a:r>
              <a:rPr lang="ru-RU" sz="1200" dirty="0" err="1" smtClean="0">
                <a:latin typeface="e-Ukraine Light" pitchFamily="50" charset="-52"/>
              </a:rPr>
              <a:t>що</a:t>
            </a:r>
            <a:r>
              <a:rPr lang="ru-RU" sz="1200" dirty="0" smtClean="0">
                <a:latin typeface="e-Ukraine Light" pitchFamily="50" charset="-52"/>
              </a:rPr>
              <a:t> </a:t>
            </a:r>
            <a:r>
              <a:rPr lang="ru-RU" sz="1200" dirty="0" err="1" smtClean="0">
                <a:latin typeface="e-Ukraine Light" pitchFamily="50" charset="-52"/>
              </a:rPr>
              <a:t>платники</a:t>
            </a:r>
            <a:r>
              <a:rPr lang="ru-RU" sz="1200" dirty="0" smtClean="0">
                <a:latin typeface="e-Ukraine Light" pitchFamily="50" charset="-52"/>
              </a:rPr>
              <a:t> </a:t>
            </a:r>
            <a:r>
              <a:rPr lang="ru-RU" sz="1200" dirty="0" err="1" smtClean="0">
                <a:latin typeface="e-Ukraine Light" pitchFamily="50" charset="-52"/>
              </a:rPr>
              <a:t>податків</a:t>
            </a:r>
            <a:r>
              <a:rPr lang="ru-RU" sz="1200" dirty="0" smtClean="0">
                <a:latin typeface="e-Ukraine Light" pitchFamily="50" charset="-52"/>
              </a:rPr>
              <a:t>, у тому </a:t>
            </a:r>
            <a:r>
              <a:rPr lang="ru-RU" sz="1200" dirty="0" err="1" smtClean="0">
                <a:latin typeface="e-Ukraine Light" pitchFamily="50" charset="-52"/>
              </a:rPr>
              <a:t>числі</a:t>
            </a:r>
            <a:r>
              <a:rPr lang="ru-RU" sz="1200" dirty="0" smtClean="0">
                <a:latin typeface="e-Ukraine Light" pitchFamily="50" charset="-52"/>
              </a:rPr>
              <a:t> </a:t>
            </a:r>
            <a:r>
              <a:rPr lang="ru-RU" sz="1200" dirty="0" err="1" smtClean="0">
                <a:latin typeface="e-Ukraine Light" pitchFamily="50" charset="-52"/>
              </a:rPr>
              <a:t>щодо</a:t>
            </a:r>
            <a:r>
              <a:rPr lang="ru-RU" sz="1200" dirty="0" smtClean="0">
                <a:latin typeface="e-Ukraine Light" pitchFamily="50" charset="-52"/>
              </a:rPr>
              <a:t> </a:t>
            </a:r>
            <a:r>
              <a:rPr lang="ru-RU" sz="1200" dirty="0" err="1" smtClean="0">
                <a:latin typeface="e-Ukraine Light" pitchFamily="50" charset="-52"/>
              </a:rPr>
              <a:t>своєї</a:t>
            </a:r>
            <a:r>
              <a:rPr lang="ru-RU" sz="1200" dirty="0" smtClean="0">
                <a:latin typeface="e-Ukraine Light" pitchFamily="50" charset="-52"/>
              </a:rPr>
              <a:t> </a:t>
            </a:r>
            <a:r>
              <a:rPr lang="ru-RU" sz="1200" dirty="0" err="1" smtClean="0">
                <a:latin typeface="e-Ukraine Light" pitchFamily="50" charset="-52"/>
              </a:rPr>
              <a:t>філії</a:t>
            </a:r>
            <a:r>
              <a:rPr lang="ru-RU" sz="1200" dirty="0" smtClean="0">
                <a:latin typeface="e-Ukraine Light" pitchFamily="50" charset="-52"/>
              </a:rPr>
              <a:t> </a:t>
            </a:r>
            <a:r>
              <a:rPr lang="ru-RU" sz="1200" dirty="0" err="1" smtClean="0">
                <a:latin typeface="e-Ukraine Light" pitchFamily="50" charset="-52"/>
              </a:rPr>
              <a:t>або</a:t>
            </a:r>
            <a:r>
              <a:rPr lang="ru-RU" sz="1200" dirty="0" smtClean="0">
                <a:latin typeface="e-Ukraine Light" pitchFamily="50" charset="-52"/>
              </a:rPr>
              <a:t> акцизного складу, </a:t>
            </a:r>
            <a:r>
              <a:rPr lang="ru-RU" sz="1200" dirty="0" err="1" smtClean="0">
                <a:latin typeface="e-Ukraine Light" pitchFamily="50" charset="-52"/>
              </a:rPr>
              <a:t>представництва</a:t>
            </a:r>
            <a:r>
              <a:rPr lang="ru-RU" sz="1200" dirty="0" smtClean="0">
                <a:latin typeface="e-Ukraine Light" pitchFamily="50" charset="-52"/>
              </a:rPr>
              <a:t>, </a:t>
            </a:r>
            <a:r>
              <a:rPr lang="ru-RU" sz="1200" dirty="0" err="1" smtClean="0">
                <a:latin typeface="e-Ukraine Light" pitchFamily="50" charset="-52"/>
              </a:rPr>
              <a:t>відокремленого</a:t>
            </a:r>
            <a:r>
              <a:rPr lang="ru-RU" sz="1200" dirty="0" smtClean="0">
                <a:latin typeface="e-Ukraine Light" pitchFamily="50" charset="-52"/>
              </a:rPr>
              <a:t> </a:t>
            </a:r>
            <a:r>
              <a:rPr lang="ru-RU" sz="1200" dirty="0" err="1" smtClean="0">
                <a:latin typeface="e-Ukraine Light" pitchFamily="50" charset="-52"/>
              </a:rPr>
              <a:t>чи</a:t>
            </a:r>
            <a:r>
              <a:rPr lang="ru-RU" sz="1200" dirty="0" smtClean="0">
                <a:latin typeface="e-Ukraine Light" pitchFamily="50" charset="-52"/>
              </a:rPr>
              <a:t> </a:t>
            </a:r>
            <a:r>
              <a:rPr lang="ru-RU" sz="1200" dirty="0" err="1" smtClean="0">
                <a:latin typeface="e-Ukraine Light" pitchFamily="50" charset="-52"/>
              </a:rPr>
              <a:t>іншого</a:t>
            </a:r>
            <a:r>
              <a:rPr lang="ru-RU" sz="1200" dirty="0" smtClean="0">
                <a:latin typeface="e-Ukraine Light" pitchFamily="50" charset="-52"/>
              </a:rPr>
              <a:t> структурного </a:t>
            </a:r>
            <a:r>
              <a:rPr lang="ru-RU" sz="1200" dirty="0" err="1" smtClean="0">
                <a:latin typeface="e-Ukraine Light" pitchFamily="50" charset="-52"/>
              </a:rPr>
              <a:t>підрозділу</a:t>
            </a:r>
            <a:r>
              <a:rPr lang="ru-RU" sz="1200" dirty="0" smtClean="0">
                <a:latin typeface="e-Ukraine Light" pitchFamily="50" charset="-52"/>
              </a:rPr>
              <a:t>, у </a:t>
            </a:r>
            <a:r>
              <a:rPr lang="ru-RU" sz="1200" dirty="0" err="1" smtClean="0">
                <a:latin typeface="e-Ukraine Light" pitchFamily="50" charset="-52"/>
              </a:rPr>
              <a:t>яких</a:t>
            </a:r>
            <a:r>
              <a:rPr lang="ru-RU" sz="1200" dirty="0" smtClean="0">
                <a:latin typeface="e-Ukraine Light" pitchFamily="50" charset="-52"/>
              </a:rPr>
              <a:t> </a:t>
            </a:r>
            <a:r>
              <a:rPr lang="ru-RU" sz="1200" dirty="0" err="1" smtClean="0">
                <a:latin typeface="e-Ukraine Light" pitchFamily="50" charset="-52"/>
              </a:rPr>
              <a:t>відновилася</a:t>
            </a:r>
            <a:r>
              <a:rPr lang="ru-RU" sz="1200" dirty="0" smtClean="0">
                <a:latin typeface="e-Ukraine Light" pitchFamily="50" charset="-52"/>
              </a:rPr>
              <a:t> </a:t>
            </a:r>
            <a:r>
              <a:rPr lang="ru-RU" sz="1200" dirty="0" err="1" smtClean="0">
                <a:latin typeface="e-Ukraine Light" pitchFamily="50" charset="-52"/>
              </a:rPr>
              <a:t>можливість</a:t>
            </a:r>
            <a:r>
              <a:rPr lang="ru-RU" sz="1200" dirty="0" smtClean="0">
                <a:latin typeface="e-Ukraine Light" pitchFamily="50" charset="-52"/>
              </a:rPr>
              <a:t> </a:t>
            </a:r>
            <a:r>
              <a:rPr lang="ru-RU" sz="1200" dirty="0" err="1" smtClean="0">
                <a:latin typeface="e-Ukraine Light" pitchFamily="50" charset="-52"/>
              </a:rPr>
              <a:t>виконувати</a:t>
            </a:r>
            <a:r>
              <a:rPr lang="ru-RU" sz="1200" dirty="0" smtClean="0">
                <a:latin typeface="e-Ukraine Light" pitchFamily="50" charset="-52"/>
              </a:rPr>
              <a:t> </a:t>
            </a:r>
            <a:r>
              <a:rPr lang="ru-RU" sz="1200" dirty="0" err="1" smtClean="0">
                <a:latin typeface="e-Ukraine Light" pitchFamily="50" charset="-52"/>
              </a:rPr>
              <a:t>свої</a:t>
            </a:r>
            <a:r>
              <a:rPr lang="ru-RU" sz="1200" dirty="0" smtClean="0">
                <a:latin typeface="e-Ukraine Light" pitchFamily="50" charset="-52"/>
              </a:rPr>
              <a:t> </a:t>
            </a:r>
            <a:r>
              <a:rPr lang="ru-RU" sz="1200" dirty="0" err="1" smtClean="0">
                <a:latin typeface="e-Ukraine Light" pitchFamily="50" charset="-52"/>
              </a:rPr>
              <a:t>податкові</a:t>
            </a:r>
            <a:r>
              <a:rPr lang="ru-RU" sz="1200" dirty="0" smtClean="0">
                <a:latin typeface="e-Ukraine Light" pitchFamily="50" charset="-52"/>
              </a:rPr>
              <a:t> </a:t>
            </a:r>
            <a:r>
              <a:rPr lang="ru-RU" sz="1200" dirty="0" err="1" smtClean="0">
                <a:latin typeface="e-Ukraine Light" pitchFamily="50" charset="-52"/>
              </a:rPr>
              <a:t>обов’язки</a:t>
            </a:r>
            <a:r>
              <a:rPr lang="ru-RU" sz="1200" dirty="0" smtClean="0">
                <a:latin typeface="e-Ukraine Light" pitchFamily="50" charset="-52"/>
              </a:rPr>
              <a:t>, </a:t>
            </a:r>
            <a:r>
              <a:rPr lang="ru-RU" sz="1200" dirty="0" err="1" smtClean="0">
                <a:latin typeface="e-Ukraine Light" pitchFamily="50" charset="-52"/>
              </a:rPr>
              <a:t>граничний</a:t>
            </a:r>
            <a:r>
              <a:rPr lang="ru-RU" sz="1200" dirty="0" smtClean="0">
                <a:latin typeface="e-Ukraine Light" pitchFamily="50" charset="-52"/>
              </a:rPr>
              <a:t> </a:t>
            </a:r>
            <a:r>
              <a:rPr lang="ru-RU" sz="1200" dirty="0" err="1" smtClean="0">
                <a:latin typeface="e-Ukraine Light" pitchFamily="50" charset="-52"/>
              </a:rPr>
              <a:t>термін</a:t>
            </a:r>
            <a:r>
              <a:rPr lang="ru-RU" sz="1200" dirty="0" smtClean="0">
                <a:latin typeface="e-Ukraine Light" pitchFamily="50" charset="-52"/>
              </a:rPr>
              <a:t> </a:t>
            </a:r>
            <a:r>
              <a:rPr lang="ru-RU" sz="1200" dirty="0" err="1" smtClean="0">
                <a:latin typeface="e-Ukraine Light" pitchFamily="50" charset="-52"/>
              </a:rPr>
              <a:t>виконання</a:t>
            </a:r>
            <a:r>
              <a:rPr lang="ru-RU" sz="1200" dirty="0" smtClean="0">
                <a:latin typeface="e-Ukraine Light" pitchFamily="50" charset="-52"/>
              </a:rPr>
              <a:t> </a:t>
            </a:r>
            <a:r>
              <a:rPr lang="ru-RU" sz="1200" dirty="0" err="1" smtClean="0">
                <a:latin typeface="e-Ukraine Light" pitchFamily="50" charset="-52"/>
              </a:rPr>
              <a:t>яких</a:t>
            </a:r>
            <a:r>
              <a:rPr lang="ru-RU" sz="1200" dirty="0" smtClean="0">
                <a:latin typeface="e-Ukraine Light" pitchFamily="50" charset="-52"/>
              </a:rPr>
              <a:t> </a:t>
            </a:r>
            <a:r>
              <a:rPr lang="ru-RU" sz="1200" dirty="0" err="1" smtClean="0">
                <a:latin typeface="e-Ukraine Light" pitchFamily="50" charset="-52"/>
              </a:rPr>
              <a:t>припадає</a:t>
            </a:r>
            <a:r>
              <a:rPr lang="ru-RU" sz="1200" dirty="0" smtClean="0">
                <a:latin typeface="e-Ukraine Light" pitchFamily="50" charset="-52"/>
              </a:rPr>
              <a:t> на </a:t>
            </a:r>
            <a:r>
              <a:rPr lang="ru-RU" sz="1200" dirty="0" err="1" smtClean="0">
                <a:latin typeface="e-Ukraine Light" pitchFamily="50" charset="-52"/>
              </a:rPr>
              <a:t>період</a:t>
            </a:r>
            <a:r>
              <a:rPr lang="ru-RU" sz="1200" dirty="0" smtClean="0">
                <a:latin typeface="e-Ukraine Light" pitchFamily="50" charset="-52"/>
              </a:rPr>
              <a:t> </a:t>
            </a:r>
            <a:r>
              <a:rPr lang="ru-RU" sz="1200" dirty="0" err="1" smtClean="0">
                <a:latin typeface="e-Ukraine Light" pitchFamily="50" charset="-52"/>
              </a:rPr>
              <a:t>починаючи</a:t>
            </a:r>
            <a:r>
              <a:rPr lang="ru-RU" sz="1200" dirty="0" smtClean="0">
                <a:latin typeface="e-Ukraine Light" pitchFamily="50" charset="-52"/>
              </a:rPr>
              <a:t> </a:t>
            </a:r>
            <a:r>
              <a:rPr lang="ru-RU" sz="1200" dirty="0" err="1" smtClean="0">
                <a:latin typeface="e-Ukraine Light" pitchFamily="50" charset="-52"/>
              </a:rPr>
              <a:t>з</a:t>
            </a:r>
            <a:r>
              <a:rPr lang="ru-RU" sz="1200" dirty="0" smtClean="0">
                <a:latin typeface="e-Ukraine Light" pitchFamily="50" charset="-52"/>
              </a:rPr>
              <a:t> 24 лютого 2022 року до дня </a:t>
            </a:r>
            <a:r>
              <a:rPr lang="ru-RU" sz="1200" dirty="0" err="1" smtClean="0">
                <a:latin typeface="e-Ukraine Light" pitchFamily="50" charset="-52"/>
              </a:rPr>
              <a:t>відновлення</a:t>
            </a:r>
            <a:r>
              <a:rPr lang="ru-RU" sz="1200" dirty="0" smtClean="0">
                <a:latin typeface="e-Ukraine Light" pitchFamily="50" charset="-52"/>
              </a:rPr>
              <a:t> </a:t>
            </a:r>
            <a:r>
              <a:rPr lang="ru-RU" sz="1200" dirty="0" err="1" smtClean="0">
                <a:latin typeface="e-Ukraine Light" pitchFamily="50" charset="-52"/>
              </a:rPr>
              <a:t>можливості</a:t>
            </a:r>
            <a:r>
              <a:rPr lang="ru-RU" sz="1200" dirty="0" smtClean="0">
                <a:latin typeface="e-Ukraine Light" pitchFamily="50" charset="-52"/>
              </a:rPr>
              <a:t> </a:t>
            </a:r>
            <a:r>
              <a:rPr lang="ru-RU" sz="1200" dirty="0" err="1" smtClean="0">
                <a:latin typeface="e-Ukraine Light" pitchFamily="50" charset="-52"/>
              </a:rPr>
              <a:t>платника</a:t>
            </a:r>
            <a:r>
              <a:rPr lang="ru-RU" sz="1200" dirty="0" smtClean="0">
                <a:latin typeface="e-Ukraine Light" pitchFamily="50" charset="-52"/>
              </a:rPr>
              <a:t> </a:t>
            </a:r>
            <a:r>
              <a:rPr lang="ru-RU" sz="1200" dirty="0" err="1" smtClean="0">
                <a:latin typeface="e-Ukraine Light" pitchFamily="50" charset="-52"/>
              </a:rPr>
              <a:t>податків</a:t>
            </a:r>
            <a:r>
              <a:rPr lang="ru-RU" sz="1200" dirty="0" smtClean="0">
                <a:latin typeface="e-Ukraine Light" pitchFamily="50" charset="-52"/>
              </a:rPr>
              <a:t>, </a:t>
            </a:r>
            <a:r>
              <a:rPr lang="ru-RU" sz="1200" dirty="0" err="1" smtClean="0">
                <a:latin typeface="e-Ukraine Light" pitchFamily="50" charset="-52"/>
              </a:rPr>
              <a:t>звільняються</a:t>
            </a:r>
            <a:r>
              <a:rPr lang="ru-RU" sz="1200" dirty="0" smtClean="0">
                <a:latin typeface="e-Ukraine Light" pitchFamily="50" charset="-52"/>
              </a:rPr>
              <a:t> </a:t>
            </a:r>
            <a:r>
              <a:rPr lang="ru-RU" sz="1200" dirty="0" err="1" smtClean="0">
                <a:latin typeface="e-Ukraine Light" pitchFamily="50" charset="-52"/>
              </a:rPr>
              <a:t>від</a:t>
            </a:r>
            <a:r>
              <a:rPr lang="ru-RU" sz="1200" dirty="0" smtClean="0">
                <a:latin typeface="e-Ukraine Light" pitchFamily="50" charset="-52"/>
              </a:rPr>
              <a:t> </a:t>
            </a:r>
            <a:r>
              <a:rPr lang="ru-RU" sz="1200" dirty="0" err="1" smtClean="0">
                <a:latin typeface="e-Ukraine Light" pitchFamily="50" charset="-52"/>
              </a:rPr>
              <a:t>відповідальності</a:t>
            </a:r>
            <a:r>
              <a:rPr lang="ru-RU" sz="1200" dirty="0" smtClean="0">
                <a:latin typeface="e-Ukraine Light" pitchFamily="50" charset="-52"/>
              </a:rPr>
              <a:t> за </a:t>
            </a:r>
            <a:r>
              <a:rPr lang="ru-RU" sz="1200" dirty="0" err="1" smtClean="0">
                <a:latin typeface="e-Ukraine Light" pitchFamily="50" charset="-52"/>
              </a:rPr>
              <a:t>несвоєчасне</a:t>
            </a:r>
            <a:r>
              <a:rPr lang="ru-RU" sz="1200" dirty="0" smtClean="0">
                <a:latin typeface="e-Ukraine Light" pitchFamily="50" charset="-52"/>
              </a:rPr>
              <a:t> </a:t>
            </a:r>
            <a:r>
              <a:rPr lang="ru-RU" sz="1200" dirty="0" err="1" smtClean="0">
                <a:latin typeface="e-Ukraine Light" pitchFamily="50" charset="-52"/>
              </a:rPr>
              <a:t>виконання</a:t>
            </a:r>
            <a:r>
              <a:rPr lang="ru-RU" sz="1200" dirty="0" smtClean="0">
                <a:latin typeface="e-Ukraine Light" pitchFamily="50" charset="-52"/>
              </a:rPr>
              <a:t> таких </a:t>
            </a:r>
            <a:r>
              <a:rPr lang="ru-RU" sz="1200" dirty="0" err="1" smtClean="0">
                <a:latin typeface="e-Ukraine Light" pitchFamily="50" charset="-52"/>
              </a:rPr>
              <a:t>обов’язків</a:t>
            </a:r>
            <a:r>
              <a:rPr lang="ru-RU" sz="1200" dirty="0" smtClean="0">
                <a:latin typeface="e-Ukraine Light" pitchFamily="50" charset="-52"/>
              </a:rPr>
              <a:t>, </a:t>
            </a:r>
            <a:r>
              <a:rPr lang="ru-RU" sz="1200" dirty="0" err="1" smtClean="0">
                <a:latin typeface="e-Ukraine Light" pitchFamily="50" charset="-52"/>
              </a:rPr>
              <a:t>передбачених</a:t>
            </a:r>
            <a:r>
              <a:rPr lang="ru-RU" sz="1200" dirty="0" smtClean="0">
                <a:latin typeface="e-Ukraine Light" pitchFamily="50" charset="-52"/>
              </a:rPr>
              <a:t> ПКУ, за </a:t>
            </a:r>
            <a:r>
              <a:rPr lang="ru-RU" sz="1200" dirty="0" err="1" smtClean="0">
                <a:latin typeface="e-Ukraine Light" pitchFamily="50" charset="-52"/>
              </a:rPr>
              <a:t>умови</a:t>
            </a:r>
            <a:r>
              <a:rPr lang="ru-RU" sz="1200" dirty="0" smtClean="0">
                <a:latin typeface="e-Ukraine Light" pitchFamily="50" charset="-52"/>
              </a:rPr>
              <a:t> </a:t>
            </a:r>
            <a:r>
              <a:rPr lang="ru-RU" sz="1200" dirty="0" err="1" smtClean="0">
                <a:latin typeface="e-Ukraine Light" pitchFamily="50" charset="-52"/>
              </a:rPr>
              <a:t>виконання</a:t>
            </a:r>
            <a:r>
              <a:rPr lang="ru-RU" sz="1200" dirty="0" smtClean="0">
                <a:latin typeface="e-Ukraine Light" pitchFamily="50" charset="-52"/>
              </a:rPr>
              <a:t> ними </a:t>
            </a:r>
            <a:r>
              <a:rPr lang="ru-RU" sz="1200" dirty="0" err="1" smtClean="0">
                <a:latin typeface="e-Ukraine Light" pitchFamily="50" charset="-52"/>
              </a:rPr>
              <a:t>податкових</a:t>
            </a:r>
            <a:r>
              <a:rPr lang="ru-RU" sz="1200" dirty="0" smtClean="0">
                <a:latin typeface="e-Ukraine Light" pitchFamily="50" charset="-52"/>
              </a:rPr>
              <a:t> </a:t>
            </a:r>
            <a:r>
              <a:rPr lang="ru-RU" sz="1200" dirty="0" err="1" smtClean="0">
                <a:latin typeface="e-Ukraine Light" pitchFamily="50" charset="-52"/>
              </a:rPr>
              <a:t>обов’язків</a:t>
            </a:r>
            <a:r>
              <a:rPr lang="ru-RU" sz="1200" dirty="0" smtClean="0">
                <a:latin typeface="e-Ukraine Light" pitchFamily="50" charset="-52"/>
              </a:rPr>
              <a:t> </a:t>
            </a:r>
            <a:r>
              <a:rPr lang="ru-RU" sz="1200" dirty="0" err="1" smtClean="0">
                <a:latin typeface="e-Ukraine Light" pitchFamily="50" charset="-52"/>
              </a:rPr>
              <a:t>щодо</a:t>
            </a:r>
            <a:r>
              <a:rPr lang="ru-RU" sz="1200" dirty="0" smtClean="0">
                <a:latin typeface="e-Ukraine Light" pitchFamily="50" charset="-52"/>
              </a:rPr>
              <a:t>, </a:t>
            </a:r>
            <a:r>
              <a:rPr lang="ru-RU" sz="1200" dirty="0" err="1" smtClean="0">
                <a:latin typeface="e-Ukraine Light" pitchFamily="50" charset="-52"/>
              </a:rPr>
              <a:t>зокрема</a:t>
            </a:r>
            <a:r>
              <a:rPr lang="ru-RU" sz="1200" dirty="0" smtClean="0">
                <a:latin typeface="e-Ukraine Light" pitchFamily="50" charset="-52"/>
              </a:rPr>
              <a:t>, </a:t>
            </a:r>
            <a:r>
              <a:rPr lang="ru-RU" sz="1200" dirty="0" err="1" smtClean="0">
                <a:latin typeface="e-Ukraine Light" pitchFamily="50" charset="-52"/>
              </a:rPr>
              <a:t>сплати</a:t>
            </a:r>
            <a:r>
              <a:rPr lang="ru-RU" sz="1200" dirty="0" smtClean="0">
                <a:latin typeface="e-Ukraine Light" pitchFamily="50" charset="-52"/>
              </a:rPr>
              <a:t> </a:t>
            </a:r>
            <a:r>
              <a:rPr lang="ru-RU" sz="1200" dirty="0" err="1" smtClean="0">
                <a:latin typeface="e-Ukraine Light" pitchFamily="50" charset="-52"/>
              </a:rPr>
              <a:t>податків</a:t>
            </a:r>
            <a:r>
              <a:rPr lang="ru-RU" sz="1200" dirty="0" smtClean="0">
                <a:latin typeface="e-Ukraine Light" pitchFamily="50" charset="-52"/>
              </a:rPr>
              <a:t> </a:t>
            </a:r>
            <a:r>
              <a:rPr lang="ru-RU" sz="1200" dirty="0" err="1" smtClean="0">
                <a:latin typeface="e-Ukraine Light" pitchFamily="50" charset="-52"/>
              </a:rPr>
              <a:t>і</a:t>
            </a:r>
            <a:r>
              <a:rPr lang="ru-RU" sz="1200" dirty="0" smtClean="0">
                <a:latin typeface="e-Ukraine Light" pitchFamily="50" charset="-52"/>
              </a:rPr>
              <a:t> </a:t>
            </a:r>
            <a:r>
              <a:rPr lang="ru-RU" sz="1200" dirty="0" err="1" smtClean="0">
                <a:latin typeface="e-Ukraine Light" pitchFamily="50" charset="-52"/>
              </a:rPr>
              <a:t>зборів</a:t>
            </a:r>
            <a:r>
              <a:rPr lang="ru-RU" sz="1200" dirty="0" smtClean="0">
                <a:latin typeface="e-Ukraine Light" pitchFamily="50" charset="-52"/>
              </a:rPr>
              <a:t> </a:t>
            </a:r>
            <a:r>
              <a:rPr lang="ru-RU" sz="1200" dirty="0" err="1" smtClean="0">
                <a:latin typeface="e-Ukraine Light" pitchFamily="50" charset="-52"/>
              </a:rPr>
              <a:t>протягом</a:t>
            </a:r>
            <a:r>
              <a:rPr lang="ru-RU" sz="1200" dirty="0" smtClean="0">
                <a:latin typeface="e-Ukraine Light" pitchFamily="50" charset="-52"/>
              </a:rPr>
              <a:t> 60 </a:t>
            </a:r>
            <a:r>
              <a:rPr lang="ru-RU" sz="1200" dirty="0" err="1" smtClean="0">
                <a:latin typeface="e-Ukraine Light" pitchFamily="50" charset="-52"/>
              </a:rPr>
              <a:t>календарних</a:t>
            </a:r>
            <a:r>
              <a:rPr lang="ru-RU" sz="1200" dirty="0" smtClean="0">
                <a:latin typeface="e-Ukraine Light" pitchFamily="50" charset="-52"/>
              </a:rPr>
              <a:t> </a:t>
            </a:r>
            <a:r>
              <a:rPr lang="ru-RU" sz="1200" dirty="0" err="1" smtClean="0">
                <a:latin typeface="e-Ukraine Light" pitchFamily="50" charset="-52"/>
              </a:rPr>
              <a:t>днів</a:t>
            </a:r>
            <a:r>
              <a:rPr lang="ru-RU" sz="1200" dirty="0" smtClean="0">
                <a:latin typeface="e-Ukraine Light" pitchFamily="50" charset="-52"/>
              </a:rPr>
              <a:t> </a:t>
            </a:r>
            <a:r>
              <a:rPr lang="ru-RU" sz="1200" dirty="0" err="1" smtClean="0">
                <a:latin typeface="e-Ukraine Light" pitchFamily="50" charset="-52"/>
              </a:rPr>
              <a:t>з</a:t>
            </a:r>
            <a:r>
              <a:rPr lang="ru-RU" sz="1200" dirty="0" smtClean="0">
                <a:latin typeface="e-Ukraine Light" pitchFamily="50" charset="-52"/>
              </a:rPr>
              <a:t> </a:t>
            </a:r>
            <a:r>
              <a:rPr lang="ru-RU" sz="1200" dirty="0" err="1" smtClean="0">
                <a:latin typeface="e-Ukraine Light" pitchFamily="50" charset="-52"/>
              </a:rPr>
              <a:t>першого</a:t>
            </a:r>
            <a:r>
              <a:rPr lang="ru-RU" sz="1200" dirty="0" smtClean="0">
                <a:latin typeface="e-Ukraine Light" pitchFamily="50" charset="-52"/>
              </a:rPr>
              <a:t> дня </a:t>
            </a:r>
            <a:r>
              <a:rPr lang="ru-RU" sz="1200" dirty="0" err="1" smtClean="0">
                <a:latin typeface="e-Ukraine Light" pitchFamily="50" charset="-52"/>
              </a:rPr>
              <a:t>місяця</a:t>
            </a:r>
            <a:r>
              <a:rPr lang="ru-RU" sz="1200" dirty="0" smtClean="0">
                <a:latin typeface="e-Ukraine Light" pitchFamily="50" charset="-52"/>
              </a:rPr>
              <a:t>, </a:t>
            </a:r>
            <a:r>
              <a:rPr lang="ru-RU" sz="1200" dirty="0" err="1" smtClean="0">
                <a:latin typeface="e-Ukraine Light" pitchFamily="50" charset="-52"/>
              </a:rPr>
              <a:t>наступного</a:t>
            </a:r>
            <a:r>
              <a:rPr lang="ru-RU" sz="1200" dirty="0" smtClean="0">
                <a:latin typeface="e-Ukraine Light" pitchFamily="50" charset="-52"/>
              </a:rPr>
              <a:t> за </a:t>
            </a:r>
            <a:r>
              <a:rPr lang="ru-RU" sz="1200" dirty="0" err="1" smtClean="0">
                <a:latin typeface="e-Ukraine Light" pitchFamily="50" charset="-52"/>
              </a:rPr>
              <a:t>місяцем</a:t>
            </a:r>
            <a:r>
              <a:rPr lang="ru-RU" sz="1200" dirty="0" smtClean="0">
                <a:latin typeface="e-Ukraine Light" pitchFamily="50" charset="-52"/>
              </a:rPr>
              <a:t> </a:t>
            </a:r>
            <a:r>
              <a:rPr lang="ru-RU" sz="1200" dirty="0" err="1" smtClean="0">
                <a:latin typeface="e-Ukraine Light" pitchFamily="50" charset="-52"/>
              </a:rPr>
              <a:t>відновлення</a:t>
            </a:r>
            <a:r>
              <a:rPr lang="ru-RU" sz="1200" dirty="0" smtClean="0">
                <a:latin typeface="e-Ukraine Light" pitchFamily="50" charset="-52"/>
              </a:rPr>
              <a:t> таких </a:t>
            </a:r>
            <a:r>
              <a:rPr lang="ru-RU" sz="1200" dirty="0" err="1" smtClean="0">
                <a:latin typeface="e-Ukraine Light" pitchFamily="50" charset="-52"/>
              </a:rPr>
              <a:t>можливостей</a:t>
            </a:r>
            <a:r>
              <a:rPr lang="ru-RU" sz="1200" dirty="0" smtClean="0">
                <a:latin typeface="e-Ukraine Light" pitchFamily="50" charset="-52"/>
              </a:rPr>
              <a:t> </a:t>
            </a:r>
            <a:r>
              <a:rPr lang="ru-RU" sz="1200" dirty="0" err="1" smtClean="0">
                <a:latin typeface="e-Ukraine Light" pitchFamily="50" charset="-52"/>
              </a:rPr>
              <a:t>платників</a:t>
            </a:r>
            <a:r>
              <a:rPr lang="ru-RU" sz="1200" dirty="0" smtClean="0">
                <a:latin typeface="e-Ukraine Light" pitchFamily="50" charset="-52"/>
              </a:rPr>
              <a:t> </a:t>
            </a:r>
            <a:r>
              <a:rPr lang="ru-RU" sz="1200" dirty="0" err="1" smtClean="0">
                <a:latin typeface="e-Ukraine Light" pitchFamily="50" charset="-52"/>
              </a:rPr>
              <a:t>податків</a:t>
            </a:r>
            <a:r>
              <a:rPr lang="ru-RU" sz="1200" dirty="0" smtClean="0">
                <a:latin typeface="e-Ukraine Light" pitchFamily="50" charset="-52"/>
              </a:rPr>
              <a:t>. </a:t>
            </a:r>
            <a:endParaRPr lang="ru-RU" sz="1200" dirty="0" smtClean="0">
              <a:latin typeface="e-Ukraine Light" pitchFamily="50" charset="-52"/>
            </a:endParaRPr>
          </a:p>
        </p:txBody>
      </p:sp>
      <p:sp>
        <p:nvSpPr>
          <p:cNvPr id="2" name="Прямоугольник 1"/>
          <p:cNvSpPr/>
          <p:nvPr/>
        </p:nvSpPr>
        <p:spPr>
          <a:xfrm>
            <a:off x="5076291" y="85252"/>
            <a:ext cx="4692491" cy="6555641"/>
          </a:xfrm>
          <a:prstGeom prst="rect">
            <a:avLst/>
          </a:prstGeom>
        </p:spPr>
        <p:txBody>
          <a:bodyPr wrap="square">
            <a:spAutoFit/>
          </a:bodyPr>
          <a:lstStyle/>
          <a:p>
            <a:pPr algn="just"/>
            <a:endParaRPr lang="uk-UA" sz="1200" dirty="0" smtClean="0">
              <a:latin typeface="e-Ukraine Light" pitchFamily="50" charset="-52"/>
            </a:endParaRPr>
          </a:p>
          <a:p>
            <a:pPr algn="just"/>
            <a:r>
              <a:rPr lang="uk-UA" sz="1200" dirty="0" smtClean="0">
                <a:latin typeface="e-Ukraine Light" pitchFamily="50" charset="-52"/>
              </a:rPr>
              <a:t>10 </a:t>
            </a:r>
            <a:r>
              <a:rPr lang="uk-UA" sz="1200" dirty="0" smtClean="0">
                <a:latin typeface="e-Ukraine Light" pitchFamily="50" charset="-52"/>
              </a:rPr>
              <a:t>днів після її демобілізації. Якщо демобілізована </a:t>
            </a:r>
            <a:r>
              <a:rPr lang="uk-UA" sz="1200" dirty="0" err="1" smtClean="0">
                <a:latin typeface="e-Ukraine Light" pitchFamily="50" charset="-52"/>
              </a:rPr>
              <a:t>самозайнята</a:t>
            </a:r>
            <a:r>
              <a:rPr lang="uk-UA" sz="1200" dirty="0" smtClean="0">
                <a:latin typeface="e-Ukraine Light" pitchFamily="50" charset="-52"/>
              </a:rPr>
              <a:t> особа перебуває на лікуванні (реабілітації) у зв’язку з виконанням обов’язків під час мобілізації, на особливий період, заява і копія військового квитка або копія іншого документа, виданого відповідним державним органом, подаються протягом 10 днів після закінчення її лікування (реабілітації). </a:t>
            </a:r>
            <a:r>
              <a:rPr lang="uk-UA" sz="1200" dirty="0" smtClean="0">
                <a:latin typeface="e-Ukraine Light" pitchFamily="50" charset="-52"/>
              </a:rPr>
              <a:t>				Враховуючи </a:t>
            </a:r>
            <a:r>
              <a:rPr lang="uk-UA" sz="1200" dirty="0" smtClean="0">
                <a:latin typeface="e-Ukraine Light" pitchFamily="50" charset="-52"/>
              </a:rPr>
              <a:t>зазначене, після демобілізації </a:t>
            </a:r>
            <a:r>
              <a:rPr lang="uk-UA" sz="1200" dirty="0" err="1" smtClean="0">
                <a:latin typeface="e-Ukraine Light" pitchFamily="50" charset="-52"/>
              </a:rPr>
              <a:t>ФОП</a:t>
            </a:r>
            <a:r>
              <a:rPr lang="uk-UA" sz="1200" dirty="0" smtClean="0">
                <a:latin typeface="e-Ukraine Light" pitchFamily="50" charset="-52"/>
              </a:rPr>
              <a:t> протягом 10 днів подає до контролюючого органу за місцем своєї податкової реєстрації заяву щодо звільнення від обов’язку сплати єдиного податку та копію військового квитка або копію іншого документа, виданого відповідним державним органом, із зазначенням даних про призов такої особи на військову службу за призовом під час мобілізації. Якщо демобілізована </a:t>
            </a:r>
            <a:r>
              <a:rPr lang="uk-UA" sz="1200" dirty="0" err="1" smtClean="0">
                <a:latin typeface="e-Ukraine Light" pitchFamily="50" charset="-52"/>
              </a:rPr>
              <a:t>ФОП</a:t>
            </a:r>
            <a:r>
              <a:rPr lang="uk-UA" sz="1200" dirty="0" smtClean="0">
                <a:latin typeface="e-Ukraine Light" pitchFamily="50" charset="-52"/>
              </a:rPr>
              <a:t> перебуває на лікуванні (реабілітації) у зв’язку з виконанням обов’язків під час мобілізації, на особливий період, заява з копією відповідного документа подаються протягом 10 днів після закінчення її лікування (реабілітації). </a:t>
            </a:r>
            <a:endParaRPr lang="ru-RU" sz="1200" dirty="0" smtClean="0">
              <a:latin typeface="e-Ukraine Light" pitchFamily="50" charset="-52"/>
            </a:endParaRPr>
          </a:p>
          <a:p>
            <a:pPr algn="just"/>
            <a:r>
              <a:rPr lang="uk-UA" sz="1200" dirty="0" smtClean="0">
                <a:latin typeface="e-Ukraine Light" pitchFamily="50" charset="-52"/>
              </a:rPr>
              <a:t>	Додатково </a:t>
            </a:r>
            <a:r>
              <a:rPr lang="uk-UA" sz="1200" dirty="0" smtClean="0">
                <a:latin typeface="e-Ukraine Light" pitchFamily="50" charset="-52"/>
              </a:rPr>
              <a:t>повідомляємо, що тимчасово, на період до припинення або скасування воєнного стану на території України, введеного Указом Президента України «Про введення воєнного стану в Україні» від 24 лютого 2022 року № 64/2022, затвердженим Законом України від 24 лютого 2022 року № 2102-</a:t>
            </a:r>
            <a:r>
              <a:rPr lang="ru-RU" sz="1200" dirty="0" smtClean="0">
                <a:latin typeface="e-Ukraine Light" pitchFamily="50" charset="-52"/>
              </a:rPr>
              <a:t>IX</a:t>
            </a:r>
            <a:r>
              <a:rPr lang="uk-UA" sz="1200" dirty="0" smtClean="0">
                <a:latin typeface="e-Ukraine Light" pitchFamily="50" charset="-52"/>
              </a:rPr>
              <a:t> «Про затвердження Указу Президента України «Про введення воєнного стану в Україні», справляння податків і зборів здійснюється з урахуванням особливостей, визначених у п. 69 підрозділу 10 розділу ХХ «Перехідні положення» ПКУ. </a:t>
            </a:r>
            <a:endParaRPr lang="ru-RU" sz="1200" dirty="0" smtClean="0">
              <a:latin typeface="e-Ukraine Light" pitchFamily="50" charset="-52"/>
            </a:endParaRPr>
          </a:p>
        </p:txBody>
      </p:sp>
    </p:spTree>
    <p:extLst>
      <p:ext uri="{BB962C8B-B14F-4D97-AF65-F5344CB8AC3E}">
        <p14:creationId xmlns:p14="http://schemas.microsoft.com/office/powerpoint/2010/main" xmlns="" val="3675173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1505</TotalTime>
  <Words>276</Words>
  <Application>Microsoft Office PowerPoint</Application>
  <PresentationFormat>Лист A4 (210x297 мм)</PresentationFormat>
  <Paragraphs>35</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149</cp:revision>
  <cp:lastPrinted>2022-12-13T10:52:00Z</cp:lastPrinted>
  <dcterms:created xsi:type="dcterms:W3CDTF">2021-05-27T05:23:05Z</dcterms:created>
  <dcterms:modified xsi:type="dcterms:W3CDTF">2024-04-10T12:29:33Z</dcterms:modified>
</cp:coreProperties>
</file>