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1863797"/>
            <a:ext cx="382905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/>
              <a:t>До </a:t>
            </a:r>
            <a:r>
              <a:rPr lang="ru-RU" b="1" dirty="0" err="1" smtClean="0"/>
              <a:t>уваги</a:t>
            </a:r>
            <a:r>
              <a:rPr lang="ru-RU" b="1" dirty="0" smtClean="0"/>
              <a:t> </a:t>
            </a:r>
            <a:r>
              <a:rPr lang="ru-RU" b="1" dirty="0" err="1" smtClean="0"/>
              <a:t>платників</a:t>
            </a:r>
            <a:r>
              <a:rPr lang="ru-RU" b="1" dirty="0" smtClean="0"/>
              <a:t> плати за землю!</a:t>
            </a:r>
            <a:endParaRPr lang="ru-RU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Квітень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="" xmlns:a16="http://schemas.microsoft.com/office/drawing/2014/main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4900" y="90176"/>
            <a:ext cx="489059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uk-UA" sz="1200" dirty="0" smtClean="0">
                <a:latin typeface="e-Ukraine Light" pitchFamily="50" charset="-52"/>
              </a:rPr>
              <a:t> </a:t>
            </a:r>
            <a:r>
              <a:rPr lang="uk-UA" sz="1200" dirty="0">
                <a:latin typeface="e-Ukraine Light" pitchFamily="50" charset="-52"/>
              </a:rPr>
              <a:t>  </a:t>
            </a:r>
            <a:r>
              <a:rPr lang="ru-RU" sz="1300" dirty="0" err="1" smtClean="0">
                <a:latin typeface="e-Ukraine Light" pitchFamily="50" charset="-52"/>
              </a:rPr>
              <a:t>Відповідно</a:t>
            </a:r>
            <a:r>
              <a:rPr lang="ru-RU" sz="1300" dirty="0" smtClean="0">
                <a:latin typeface="e-Ukraine Light" pitchFamily="50" charset="-52"/>
              </a:rPr>
              <a:t> до </a:t>
            </a:r>
            <a:r>
              <a:rPr lang="ru-RU" sz="1300" dirty="0" err="1" smtClean="0">
                <a:latin typeface="e-Ukraine Light" pitchFamily="50" charset="-52"/>
              </a:rPr>
              <a:t>статті</a:t>
            </a:r>
            <a:r>
              <a:rPr lang="ru-RU" sz="1300" dirty="0" smtClean="0">
                <a:latin typeface="e-Ukraine Light" pitchFamily="50" charset="-52"/>
              </a:rPr>
              <a:t> 269 </a:t>
            </a:r>
            <a:r>
              <a:rPr lang="ru-RU" sz="1300" dirty="0" err="1" smtClean="0">
                <a:latin typeface="e-Ukraine Light" pitchFamily="50" charset="-52"/>
              </a:rPr>
              <a:t>Податкового</a:t>
            </a:r>
            <a:r>
              <a:rPr lang="ru-RU" sz="1300" dirty="0" smtClean="0">
                <a:latin typeface="e-Ukraine Light" pitchFamily="50" charset="-52"/>
              </a:rPr>
              <a:t> кодексу </a:t>
            </a:r>
            <a:r>
              <a:rPr lang="ru-RU" sz="1300" dirty="0" err="1" smtClean="0">
                <a:latin typeface="e-Ukraine Light" pitchFamily="50" charset="-52"/>
              </a:rPr>
              <a:t>України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далі</a:t>
            </a:r>
            <a:r>
              <a:rPr lang="ru-RU" sz="1300" dirty="0" smtClean="0">
                <a:latin typeface="e-Ukraine Light" pitchFamily="50" charset="-52"/>
              </a:rPr>
              <a:t> – ПКУ)  </a:t>
            </a:r>
            <a:r>
              <a:rPr lang="ru-RU" sz="1300" dirty="0" err="1" smtClean="0">
                <a:latin typeface="e-Ukraine Light" pitchFamily="50" charset="-52"/>
              </a:rPr>
              <a:t>платниками</a:t>
            </a:r>
            <a:r>
              <a:rPr lang="ru-RU" sz="1300" dirty="0" smtClean="0">
                <a:latin typeface="e-Ukraine Light" pitchFamily="50" charset="-52"/>
              </a:rPr>
              <a:t> плати за землю </a:t>
            </a:r>
            <a:r>
              <a:rPr lang="ru-RU" sz="1300" dirty="0" err="1" smtClean="0">
                <a:latin typeface="e-Ukraine Light" pitchFamily="50" charset="-52"/>
              </a:rPr>
              <a:t>є</a:t>
            </a:r>
            <a:r>
              <a:rPr lang="ru-RU" sz="1300" dirty="0" smtClean="0">
                <a:latin typeface="e-Ukraine Light" pitchFamily="50" charset="-52"/>
              </a:rPr>
              <a:t>  </a:t>
            </a:r>
            <a:r>
              <a:rPr lang="ru-RU" sz="1300" dirty="0" err="1" smtClean="0">
                <a:latin typeface="e-Ukraine Light" pitchFamily="50" charset="-52"/>
              </a:rPr>
              <a:t>власники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часток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паїв</a:t>
            </a:r>
            <a:r>
              <a:rPr lang="ru-RU" sz="1300" dirty="0" smtClean="0">
                <a:latin typeface="e-Ukraine Light" pitchFamily="50" charset="-52"/>
              </a:rPr>
              <a:t>),  </a:t>
            </a:r>
            <a:r>
              <a:rPr lang="ru-RU" sz="1300" dirty="0" err="1" smtClean="0">
                <a:latin typeface="e-Ukraine Light" pitchFamily="50" charset="-52"/>
              </a:rPr>
              <a:t>землекористувачі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яким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відповідно</a:t>
            </a:r>
            <a:r>
              <a:rPr lang="ru-RU" sz="1300" dirty="0" smtClean="0">
                <a:latin typeface="e-Ukraine Light" pitchFamily="50" charset="-52"/>
              </a:rPr>
              <a:t> до закону </a:t>
            </a:r>
            <a:r>
              <a:rPr lang="ru-RU" sz="1300" dirty="0" err="1" smtClean="0">
                <a:latin typeface="e-Ukraine Light" pitchFamily="50" charset="-52"/>
              </a:rPr>
              <a:t>надані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користування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державної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комунальної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 на правах </a:t>
            </a:r>
            <a:r>
              <a:rPr lang="ru-RU" sz="1300" dirty="0" err="1" smtClean="0">
                <a:latin typeface="e-Ukraine Light" pitchFamily="50" charset="-52"/>
              </a:rPr>
              <a:t>постійного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користування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платники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орендної</a:t>
            </a:r>
            <a:r>
              <a:rPr lang="ru-RU" sz="1300" dirty="0" smtClean="0">
                <a:latin typeface="e-Ukraine Light" pitchFamily="50" charset="-52"/>
              </a:rPr>
              <a:t> плати – </a:t>
            </a:r>
            <a:r>
              <a:rPr lang="ru-RU" sz="1300" dirty="0" err="1" smtClean="0">
                <a:latin typeface="e-Ukraine Light" pitchFamily="50" charset="-52"/>
              </a:rPr>
              <a:t>землекористувачі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орендарі</a:t>
            </a:r>
            <a:r>
              <a:rPr lang="ru-RU" sz="1300" dirty="0" smtClean="0">
                <a:latin typeface="e-Ukraine Light" pitchFamily="50" charset="-52"/>
              </a:rPr>
              <a:t>)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державної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комунальної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 на </a:t>
            </a:r>
            <a:r>
              <a:rPr lang="ru-RU" sz="1300" dirty="0" err="1" smtClean="0">
                <a:latin typeface="e-Ukraine Light" pitchFamily="50" charset="-52"/>
              </a:rPr>
              <a:t>умовах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оренди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Об’єктом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оподаткування</a:t>
            </a:r>
            <a:r>
              <a:rPr lang="ru-RU" sz="1300" dirty="0" smtClean="0">
                <a:latin typeface="e-Ukraine Light" pitchFamily="50" charset="-52"/>
              </a:rPr>
              <a:t> платою за землю </a:t>
            </a:r>
            <a:r>
              <a:rPr lang="ru-RU" sz="1300" dirty="0" err="1" smtClean="0">
                <a:latin typeface="e-Ukraine Light" pitchFamily="50" charset="-52"/>
              </a:rPr>
              <a:t>є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які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перебувають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земельні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частки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паї</a:t>
            </a:r>
            <a:r>
              <a:rPr lang="ru-RU" sz="1300" dirty="0" smtClean="0">
                <a:latin typeface="e-Ukraine Light" pitchFamily="50" charset="-52"/>
              </a:rPr>
              <a:t>), </a:t>
            </a:r>
            <a:r>
              <a:rPr lang="ru-RU" sz="1300" dirty="0" err="1" smtClean="0">
                <a:latin typeface="e-Ukraine Light" pitchFamily="50" charset="-52"/>
              </a:rPr>
              <a:t>які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перебувають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земельні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державної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комунальної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які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перебувають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володінні</a:t>
            </a:r>
            <a:r>
              <a:rPr lang="ru-RU" sz="1300" dirty="0" smtClean="0">
                <a:latin typeface="e-Ukraine Light" pitchFamily="50" charset="-52"/>
              </a:rPr>
              <a:t> на </a:t>
            </a:r>
            <a:r>
              <a:rPr lang="ru-RU" sz="1300" dirty="0" err="1" smtClean="0">
                <a:latin typeface="e-Ukraine Light" pitchFamily="50" charset="-52"/>
              </a:rPr>
              <a:t>праві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постійного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користування</a:t>
            </a:r>
            <a:r>
              <a:rPr lang="ru-RU" sz="1300" dirty="0" smtClean="0">
                <a:latin typeface="e-Ukraine Light" pitchFamily="50" charset="-52"/>
              </a:rPr>
              <a:t>, та </a:t>
            </a:r>
            <a:r>
              <a:rPr lang="ru-RU" sz="1300" dirty="0" err="1" smtClean="0">
                <a:latin typeface="e-Ukraine Light" pitchFamily="50" charset="-52"/>
              </a:rPr>
              <a:t>земельні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державної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та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комунальної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надані</a:t>
            </a:r>
            <a:r>
              <a:rPr lang="ru-RU" sz="1300" dirty="0" smtClean="0">
                <a:latin typeface="e-Ukraine Light" pitchFamily="50" charset="-52"/>
              </a:rPr>
              <a:t> в </a:t>
            </a:r>
            <a:r>
              <a:rPr lang="ru-RU" sz="1300" dirty="0" err="1" smtClean="0">
                <a:latin typeface="e-Ukraine Light" pitchFamily="50" charset="-52"/>
              </a:rPr>
              <a:t>користування</a:t>
            </a:r>
            <a:r>
              <a:rPr lang="ru-RU" sz="1300" dirty="0" smtClean="0">
                <a:latin typeface="e-Ukraine Light" pitchFamily="50" charset="-52"/>
              </a:rPr>
              <a:t> на </a:t>
            </a:r>
            <a:r>
              <a:rPr lang="ru-RU" sz="1300" dirty="0" err="1" smtClean="0">
                <a:latin typeface="e-Ukraine Light" pitchFamily="50" charset="-52"/>
              </a:rPr>
              <a:t>умовах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оренди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стаття</a:t>
            </a:r>
            <a:r>
              <a:rPr lang="ru-RU" sz="1300" dirty="0" smtClean="0">
                <a:latin typeface="e-Ukraine Light" pitchFamily="50" charset="-52"/>
              </a:rPr>
              <a:t> 270 ПКУ).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Водночас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повідомляємо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що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відповідно</a:t>
            </a:r>
            <a:r>
              <a:rPr lang="ru-RU" sz="1300" dirty="0" smtClean="0">
                <a:latin typeface="e-Ukraine Light" pitchFamily="50" charset="-52"/>
              </a:rPr>
              <a:t> до </a:t>
            </a:r>
            <a:r>
              <a:rPr lang="ru-RU" sz="1300" dirty="0" err="1" smtClean="0">
                <a:latin typeface="e-Ukraine Light" pitchFamily="50" charset="-52"/>
              </a:rPr>
              <a:t>статті</a:t>
            </a:r>
            <a:r>
              <a:rPr lang="ru-RU" sz="1300" dirty="0" smtClean="0">
                <a:latin typeface="e-Ukraine Light" pitchFamily="50" charset="-52"/>
              </a:rPr>
              <a:t> 281 ПКУ </a:t>
            </a:r>
            <a:r>
              <a:rPr lang="ru-RU" sz="1300" dirty="0" err="1" smtClean="0">
                <a:latin typeface="e-Ukraine Light" pitchFamily="50" charset="-52"/>
              </a:rPr>
              <a:t>від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сплати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звільняються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такі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категорії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громадян</a:t>
            </a:r>
            <a:r>
              <a:rPr lang="ru-RU" sz="13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особи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інвалідністю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першої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другої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групи</a:t>
            </a:r>
            <a:r>
              <a:rPr lang="ru-RU" sz="13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300" dirty="0" err="1" smtClean="0">
                <a:latin typeface="e-Ukraine Light" pitchFamily="50" charset="-52"/>
              </a:rPr>
              <a:t>фізичні</a:t>
            </a:r>
            <a:r>
              <a:rPr lang="ru-RU" sz="1300" dirty="0" smtClean="0">
                <a:latin typeface="e-Ukraine Light" pitchFamily="50" charset="-52"/>
              </a:rPr>
              <a:t> особи, </a:t>
            </a:r>
            <a:r>
              <a:rPr lang="ru-RU" sz="1300" dirty="0" err="1" smtClean="0">
                <a:latin typeface="e-Ukraine Light" pitchFamily="50" charset="-52"/>
              </a:rPr>
              <a:t>які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виховують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трьох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більше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дітей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віком</a:t>
            </a:r>
            <a:r>
              <a:rPr lang="ru-RU" sz="1300" dirty="0" smtClean="0">
                <a:latin typeface="e-Ukraine Light" pitchFamily="50" charset="-52"/>
              </a:rPr>
              <a:t> до 18 </a:t>
            </a:r>
            <a:r>
              <a:rPr lang="ru-RU" sz="1300" dirty="0" err="1" smtClean="0">
                <a:latin typeface="e-Ukraine Light" pitchFamily="50" charset="-52"/>
              </a:rPr>
              <a:t>років</a:t>
            </a:r>
            <a:r>
              <a:rPr lang="ru-RU" sz="13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300" dirty="0" err="1" smtClean="0">
                <a:latin typeface="e-Ukraine Light" pitchFamily="50" charset="-52"/>
              </a:rPr>
              <a:t>пенсіонери</a:t>
            </a:r>
            <a:r>
              <a:rPr lang="ru-RU" sz="1300" dirty="0" smtClean="0">
                <a:latin typeface="e-Ukraine Light" pitchFamily="50" charset="-52"/>
              </a:rPr>
              <a:t> (за </a:t>
            </a:r>
            <a:r>
              <a:rPr lang="ru-RU" sz="1300" dirty="0" err="1" smtClean="0">
                <a:latin typeface="e-Ukraine Light" pitchFamily="50" charset="-52"/>
              </a:rPr>
              <a:t>віком</a:t>
            </a:r>
            <a:r>
              <a:rPr lang="ru-RU" sz="1300" dirty="0" smtClean="0">
                <a:latin typeface="e-Ukraine Light" pitchFamily="50" charset="-52"/>
              </a:rPr>
              <a:t>); </a:t>
            </a:r>
          </a:p>
          <a:p>
            <a:pPr algn="just"/>
            <a:r>
              <a:rPr lang="ru-RU" sz="1300" dirty="0" err="1" smtClean="0">
                <a:latin typeface="e-Ukraine Light" pitchFamily="50" charset="-52"/>
              </a:rPr>
              <a:t>ветерани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війни</a:t>
            </a:r>
            <a:r>
              <a:rPr lang="ru-RU" sz="1300" dirty="0" smtClean="0">
                <a:latin typeface="e-Ukraine Light" pitchFamily="50" charset="-52"/>
              </a:rPr>
              <a:t> та особи, на </a:t>
            </a:r>
            <a:r>
              <a:rPr lang="ru-RU" sz="1300" dirty="0" err="1" smtClean="0">
                <a:latin typeface="e-Ukraine Light" pitchFamily="50" charset="-52"/>
              </a:rPr>
              <a:t>яких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поширюється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дія</a:t>
            </a:r>
            <a:r>
              <a:rPr lang="ru-RU" sz="1300" dirty="0" smtClean="0">
                <a:latin typeface="e-Ukraine Light" pitchFamily="50" charset="-52"/>
              </a:rPr>
              <a:t> Закону </a:t>
            </a:r>
            <a:r>
              <a:rPr lang="ru-RU" sz="1300" dirty="0" err="1" smtClean="0">
                <a:latin typeface="e-Ukraine Light" pitchFamily="50" charset="-52"/>
              </a:rPr>
              <a:t>України</a:t>
            </a:r>
            <a:r>
              <a:rPr lang="ru-RU" sz="1300" dirty="0" smtClean="0">
                <a:latin typeface="e-Ukraine Light" pitchFamily="50" charset="-52"/>
              </a:rPr>
              <a:t> „Про статус </a:t>
            </a:r>
            <a:r>
              <a:rPr lang="ru-RU" sz="1300" dirty="0" err="1" smtClean="0">
                <a:latin typeface="e-Ukraine Light" pitchFamily="50" charset="-52"/>
              </a:rPr>
              <a:t>ветеранів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війни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гарантії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їх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соціального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захисту</a:t>
            </a:r>
            <a:r>
              <a:rPr lang="ru-RU" sz="1300" dirty="0" smtClean="0">
                <a:latin typeface="e-Ukraine Light" pitchFamily="50" charset="-52"/>
              </a:rPr>
              <a:t>”; </a:t>
            </a:r>
          </a:p>
          <a:p>
            <a:pPr algn="just"/>
            <a:r>
              <a:rPr lang="ru-RU" sz="1300" dirty="0" err="1" smtClean="0">
                <a:latin typeface="e-Ukraine Light" pitchFamily="50" charset="-52"/>
              </a:rPr>
              <a:t>фізичні</a:t>
            </a:r>
            <a:r>
              <a:rPr lang="ru-RU" sz="1300" dirty="0" smtClean="0">
                <a:latin typeface="e-Ukraine Light" pitchFamily="50" charset="-52"/>
              </a:rPr>
              <a:t> особи, </a:t>
            </a:r>
            <a:r>
              <a:rPr lang="ru-RU" sz="1300" dirty="0" err="1" smtClean="0">
                <a:latin typeface="e-Ukraine Light" pitchFamily="50" charset="-52"/>
              </a:rPr>
              <a:t>визнані</a:t>
            </a:r>
            <a:r>
              <a:rPr lang="ru-RU" sz="1300" dirty="0" smtClean="0">
                <a:latin typeface="e-Ukraine Light" pitchFamily="50" charset="-52"/>
              </a:rPr>
              <a:t> законом особами, </a:t>
            </a:r>
            <a:r>
              <a:rPr lang="ru-RU" sz="1300" dirty="0" err="1" smtClean="0">
                <a:latin typeface="e-Ukraine Light" pitchFamily="50" charset="-52"/>
              </a:rPr>
              <a:t>які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постраждали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внаслідок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Чорнобильської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катастрофи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53707" y="118444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99788"/>
            <a:ext cx="476794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300" dirty="0" err="1" smtClean="0">
                <a:latin typeface="e-Ukraine Light" pitchFamily="50" charset="-52"/>
              </a:rPr>
              <a:t>протягом</a:t>
            </a:r>
            <a:r>
              <a:rPr lang="ru-RU" sz="1300" dirty="0" smtClean="0">
                <a:latin typeface="e-Ukraine Light" pitchFamily="50" charset="-52"/>
              </a:rPr>
              <a:t> 30 </a:t>
            </a:r>
            <a:r>
              <a:rPr lang="ru-RU" sz="1300" dirty="0" err="1" smtClean="0">
                <a:latin typeface="e-Ukraine Light" pitchFamily="50" charset="-52"/>
              </a:rPr>
              <a:t>календарних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днів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дня </a:t>
            </a:r>
            <a:r>
              <a:rPr lang="ru-RU" sz="1300" dirty="0" err="1" smtClean="0">
                <a:latin typeface="e-Ukraine Light" pitchFamily="50" charset="-52"/>
              </a:rPr>
              <a:t>набуття</a:t>
            </a:r>
            <a:r>
              <a:rPr lang="ru-RU" sz="1300" dirty="0" smtClean="0">
                <a:latin typeface="e-Ukraine Light" pitchFamily="50" charset="-52"/>
              </a:rPr>
              <a:t> такого права на </a:t>
            </a:r>
            <a:r>
              <a:rPr lang="ru-RU" sz="1300" dirty="0" err="1" smtClean="0">
                <a:latin typeface="e-Ukraine Light" pitchFamily="50" charset="-52"/>
              </a:rPr>
              <a:t>пільгу</a:t>
            </a:r>
            <a:r>
              <a:rPr lang="ru-RU" sz="1300" dirty="0" smtClean="0">
                <a:latin typeface="e-Ukraine Light" pitchFamily="50" charset="-52"/>
              </a:rPr>
              <a:t> та/</a:t>
            </a:r>
            <a:r>
              <a:rPr lang="ru-RU" sz="1300" dirty="0" err="1" smtClean="0">
                <a:latin typeface="e-Ukraine Light" pitchFamily="50" charset="-52"/>
              </a:rPr>
              <a:t>або</a:t>
            </a:r>
            <a:r>
              <a:rPr lang="ru-RU" sz="1300" dirty="0" smtClean="0">
                <a:latin typeface="e-Ukraine Light" pitchFamily="50" charset="-52"/>
              </a:rPr>
              <a:t> права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 (пункт 281.5 </a:t>
            </a:r>
            <a:r>
              <a:rPr lang="ru-RU" sz="1300" dirty="0" err="1" smtClean="0">
                <a:latin typeface="e-Ukraine Light" pitchFamily="50" charset="-52"/>
              </a:rPr>
              <a:t>статті</a:t>
            </a:r>
            <a:r>
              <a:rPr lang="ru-RU" sz="1300" dirty="0" smtClean="0">
                <a:latin typeface="e-Ukraine Light" pitchFamily="50" charset="-52"/>
              </a:rPr>
              <a:t> 281 ПКУ).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Пільга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починає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застосовуватися</a:t>
            </a:r>
            <a:r>
              <a:rPr lang="ru-RU" sz="1300" dirty="0" smtClean="0">
                <a:latin typeface="e-Ukraine Light" pitchFamily="50" charset="-52"/>
              </a:rPr>
              <a:t> до </a:t>
            </a:r>
            <a:r>
              <a:rPr lang="ru-RU" sz="1300" dirty="0" err="1" smtClean="0">
                <a:latin typeface="e-Ukraine Light" pitchFamily="50" charset="-52"/>
              </a:rPr>
              <a:t>обраних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урахуванням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вимог</a:t>
            </a:r>
            <a:r>
              <a:rPr lang="ru-RU" sz="1300" dirty="0" smtClean="0">
                <a:latin typeface="e-Ukraine Light" pitchFamily="50" charset="-52"/>
              </a:rPr>
              <a:t> пункту 284.2 </a:t>
            </a:r>
            <a:r>
              <a:rPr lang="ru-RU" sz="1300" dirty="0" err="1" smtClean="0">
                <a:latin typeface="e-Ukraine Light" pitchFamily="50" charset="-52"/>
              </a:rPr>
              <a:t>статті</a:t>
            </a:r>
            <a:r>
              <a:rPr lang="ru-RU" sz="1300" dirty="0" smtClean="0">
                <a:latin typeface="e-Ukraine Light" pitchFamily="50" charset="-52"/>
              </a:rPr>
              <a:t> 284 ПКУ та </a:t>
            </a:r>
            <a:r>
              <a:rPr lang="ru-RU" sz="1300" dirty="0" err="1" smtClean="0">
                <a:latin typeface="e-Ukraine Light" pitchFamily="50" charset="-52"/>
              </a:rPr>
              <a:t>діє</a:t>
            </a:r>
            <a:r>
              <a:rPr lang="ru-RU" sz="1300" dirty="0" smtClean="0">
                <a:latin typeface="e-Ukraine Light" pitchFamily="50" charset="-52"/>
              </a:rPr>
              <a:t> до початку </a:t>
            </a:r>
            <a:r>
              <a:rPr lang="ru-RU" sz="1300" dirty="0" err="1" smtClean="0">
                <a:latin typeface="e-Ukraine Light" pitchFamily="50" charset="-52"/>
              </a:rPr>
              <a:t>місяця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що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настає</a:t>
            </a:r>
            <a:r>
              <a:rPr lang="ru-RU" sz="1300" dirty="0" smtClean="0">
                <a:latin typeface="e-Ukraine Light" pitchFamily="50" charset="-52"/>
              </a:rPr>
              <a:t> за </a:t>
            </a:r>
            <a:r>
              <a:rPr lang="ru-RU" sz="1300" dirty="0" err="1" smtClean="0">
                <a:latin typeface="e-Ukraine Light" pitchFamily="50" charset="-52"/>
              </a:rPr>
              <a:t>місяцем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нової</a:t>
            </a:r>
            <a:r>
              <a:rPr lang="ru-RU" sz="1300" dirty="0" smtClean="0">
                <a:latin typeface="e-Ukraine Light" pitchFamily="50" charset="-52"/>
              </a:rPr>
              <a:t> заяви про </a:t>
            </a:r>
            <a:r>
              <a:rPr lang="ru-RU" sz="1300" dirty="0" err="1" smtClean="0">
                <a:latin typeface="e-Ukraine Light" pitchFamily="50" charset="-52"/>
              </a:rPr>
              <a:t>застосування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пільги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У </a:t>
            </a:r>
            <a:r>
              <a:rPr lang="ru-RU" sz="1300" dirty="0" err="1" smtClean="0">
                <a:latin typeface="e-Ukraine Light" pitchFamily="50" charset="-52"/>
              </a:rPr>
              <a:t>разі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недотримання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фізичною</a:t>
            </a:r>
            <a:r>
              <a:rPr lang="ru-RU" sz="1300" dirty="0" smtClean="0">
                <a:latin typeface="e-Ukraine Light" pitchFamily="50" charset="-52"/>
              </a:rPr>
              <a:t> особою </a:t>
            </a:r>
            <a:r>
              <a:rPr lang="ru-RU" sz="1300" dirty="0" err="1" smtClean="0">
                <a:latin typeface="e-Ukraine Light" pitchFamily="50" charset="-52"/>
              </a:rPr>
              <a:t>вимог</a:t>
            </a:r>
            <a:r>
              <a:rPr lang="ru-RU" sz="1300" dirty="0" smtClean="0">
                <a:latin typeface="e-Ukraine Light" pitchFamily="50" charset="-52"/>
              </a:rPr>
              <a:t> абзацу </a:t>
            </a:r>
            <a:r>
              <a:rPr lang="ru-RU" sz="1300" dirty="0" err="1" smtClean="0">
                <a:latin typeface="e-Ukraine Light" pitchFamily="50" charset="-52"/>
              </a:rPr>
              <a:t>першого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цього</a:t>
            </a:r>
            <a:r>
              <a:rPr lang="ru-RU" sz="1300" dirty="0" smtClean="0">
                <a:latin typeface="e-Ukraine Light" pitchFamily="50" charset="-52"/>
              </a:rPr>
              <a:t> пункту </a:t>
            </a:r>
            <a:r>
              <a:rPr lang="ru-RU" sz="1300" dirty="0" err="1" smtClean="0">
                <a:latin typeface="e-Ukraine Light" pitchFamily="50" charset="-52"/>
              </a:rPr>
              <a:t>пільга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починає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застосовуватися</a:t>
            </a:r>
            <a:r>
              <a:rPr lang="ru-RU" sz="1300" dirty="0" smtClean="0">
                <a:latin typeface="e-Ukraine Light" pitchFamily="50" charset="-52"/>
              </a:rPr>
              <a:t> до </a:t>
            </a:r>
            <a:r>
              <a:rPr lang="ru-RU" sz="1300" dirty="0" err="1" smtClean="0">
                <a:latin typeface="e-Ukraine Light" pitchFamily="50" charset="-52"/>
              </a:rPr>
              <a:t>обраних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наступного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податкового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звітного</a:t>
            </a:r>
            <a:r>
              <a:rPr lang="ru-RU" sz="1300" dirty="0" smtClean="0">
                <a:latin typeface="e-Ukraine Light" pitchFamily="50" charset="-52"/>
              </a:rPr>
              <a:t>) </a:t>
            </a:r>
            <a:r>
              <a:rPr lang="ru-RU" sz="1300" dirty="0" err="1" smtClean="0">
                <a:latin typeface="e-Ukraine Light" pitchFamily="50" charset="-52"/>
              </a:rPr>
              <a:t>періоду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Також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повідомляємо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що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податкове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законодавство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надає</a:t>
            </a:r>
            <a:r>
              <a:rPr lang="ru-RU" sz="1300" dirty="0" smtClean="0">
                <a:latin typeface="e-Ukraine Light" pitchFamily="50" charset="-52"/>
              </a:rPr>
              <a:t> право </a:t>
            </a:r>
            <a:r>
              <a:rPr lang="ru-RU" sz="1300" dirty="0" err="1" smtClean="0">
                <a:latin typeface="e-Ukraine Light" pitchFamily="50" charset="-52"/>
              </a:rPr>
              <a:t>платникам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звернутися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письмово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або</a:t>
            </a:r>
            <a:r>
              <a:rPr lang="ru-RU" sz="1300" dirty="0" smtClean="0">
                <a:latin typeface="e-Ukraine Light" pitchFamily="50" charset="-52"/>
              </a:rPr>
              <a:t> в </a:t>
            </a:r>
            <a:r>
              <a:rPr lang="ru-RU" sz="1300" dirty="0" err="1" smtClean="0">
                <a:latin typeface="e-Ukraine Light" pitchFamily="50" charset="-52"/>
              </a:rPr>
              <a:t>електронній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формі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засобами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електронного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зв'язку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дотриманням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вимог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визначених</a:t>
            </a:r>
            <a:r>
              <a:rPr lang="ru-RU" sz="1300" dirty="0" smtClean="0">
                <a:latin typeface="e-Ukraine Light" pitchFamily="50" charset="-52"/>
              </a:rPr>
              <a:t> пунктом 42.4 </a:t>
            </a:r>
            <a:r>
              <a:rPr lang="ru-RU" sz="1300" dirty="0" err="1" smtClean="0">
                <a:latin typeface="e-Ukraine Light" pitchFamily="50" charset="-52"/>
              </a:rPr>
              <a:t>статті</a:t>
            </a:r>
            <a:r>
              <a:rPr lang="ru-RU" sz="1300" dirty="0" smtClean="0">
                <a:latin typeface="e-Ukraine Light" pitchFamily="50" charset="-52"/>
              </a:rPr>
              <a:t> 42 ПКУ) до </a:t>
            </a:r>
            <a:r>
              <a:rPr lang="ru-RU" sz="1300" dirty="0" err="1" smtClean="0">
                <a:latin typeface="e-Ukraine Light" pitchFamily="50" charset="-52"/>
              </a:rPr>
              <a:t>контролюючого</a:t>
            </a:r>
            <a:r>
              <a:rPr lang="ru-RU" sz="1300" dirty="0" smtClean="0">
                <a:latin typeface="e-Ukraine Light" pitchFamily="50" charset="-52"/>
              </a:rPr>
              <a:t> органу за </a:t>
            </a:r>
            <a:r>
              <a:rPr lang="ru-RU" sz="1300" dirty="0" err="1" smtClean="0">
                <a:latin typeface="e-Ukraine Light" pitchFamily="50" charset="-52"/>
              </a:rPr>
              <a:t>своїм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місцем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реєстрації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контролюючих</a:t>
            </a:r>
            <a:r>
              <a:rPr lang="ru-RU" sz="1300" dirty="0" smtClean="0">
                <a:latin typeface="e-Ukraine Light" pitchFamily="50" charset="-52"/>
              </a:rPr>
              <a:t> органах </a:t>
            </a:r>
            <a:r>
              <a:rPr lang="ru-RU" sz="1300" dirty="0" err="1" smtClean="0">
                <a:latin typeface="e-Ukraine Light" pitchFamily="50" charset="-52"/>
              </a:rPr>
              <a:t>або</a:t>
            </a:r>
            <a:r>
              <a:rPr lang="ru-RU" sz="1300" dirty="0" smtClean="0">
                <a:latin typeface="e-Ukraine Light" pitchFamily="50" charset="-52"/>
              </a:rPr>
              <a:t> за </a:t>
            </a:r>
            <a:r>
              <a:rPr lang="ru-RU" sz="1300" dirty="0" err="1" smtClean="0">
                <a:latin typeface="e-Ukraine Light" pitchFamily="50" charset="-52"/>
              </a:rPr>
              <a:t>місцем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знаходження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, у тому </a:t>
            </a:r>
            <a:r>
              <a:rPr lang="ru-RU" sz="1300" dirty="0" err="1" smtClean="0">
                <a:latin typeface="e-Ukraine Light" pitchFamily="50" charset="-52"/>
              </a:rPr>
              <a:t>числі</a:t>
            </a:r>
            <a:r>
              <a:rPr lang="ru-RU" sz="1300" dirty="0" smtClean="0">
                <a:latin typeface="e-Ukraine Light" pitchFamily="50" charset="-52"/>
              </a:rPr>
              <a:t> право на яку </a:t>
            </a:r>
            <a:r>
              <a:rPr lang="ru-RU" sz="1300" dirty="0" err="1" smtClean="0">
                <a:latin typeface="e-Ukraine Light" pitchFamily="50" charset="-52"/>
              </a:rPr>
              <a:t>фізична</a:t>
            </a:r>
            <a:r>
              <a:rPr lang="ru-RU" sz="1300" dirty="0" smtClean="0">
                <a:latin typeface="e-Ukraine Light" pitchFamily="50" charset="-52"/>
              </a:rPr>
              <a:t> особа </a:t>
            </a:r>
            <a:r>
              <a:rPr lang="ru-RU" sz="1300" dirty="0" err="1" smtClean="0">
                <a:latin typeface="e-Ukraine Light" pitchFamily="50" charset="-52"/>
              </a:rPr>
              <a:t>має</a:t>
            </a:r>
            <a:r>
              <a:rPr lang="ru-RU" sz="1300" dirty="0" smtClean="0">
                <a:latin typeface="e-Ukraine Light" pitchFamily="50" charset="-52"/>
              </a:rPr>
              <a:t> як </a:t>
            </a:r>
            <a:r>
              <a:rPr lang="ru-RU" sz="1300" dirty="0" err="1" smtClean="0">
                <a:latin typeface="e-Ukraine Light" pitchFamily="50" charset="-52"/>
              </a:rPr>
              <a:t>власник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частки</a:t>
            </a:r>
            <a:r>
              <a:rPr lang="ru-RU" sz="1300" dirty="0" smtClean="0">
                <a:latin typeface="e-Ukraine Light" pitchFamily="50" charset="-52"/>
              </a:rPr>
              <a:t> (паю), для </a:t>
            </a:r>
            <a:r>
              <a:rPr lang="ru-RU" sz="1300" dirty="0" err="1" smtClean="0">
                <a:latin typeface="e-Ukraine Light" pitchFamily="50" charset="-52"/>
              </a:rPr>
              <a:t>проведення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звірки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даних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щодо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розміру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площ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кількості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часток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паїв</a:t>
            </a:r>
            <a:r>
              <a:rPr lang="ru-RU" sz="1300" dirty="0" smtClean="0">
                <a:latin typeface="e-Ukraine Light" pitchFamily="50" charset="-52"/>
              </a:rPr>
              <a:t>), </a:t>
            </a:r>
            <a:r>
              <a:rPr lang="ru-RU" sz="1300" dirty="0" err="1" smtClean="0">
                <a:latin typeface="e-Ukraine Light" pitchFamily="50" charset="-52"/>
              </a:rPr>
              <a:t>що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перебувають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 та/</a:t>
            </a:r>
            <a:r>
              <a:rPr lang="ru-RU" sz="1300" dirty="0" err="1" smtClean="0">
                <a:latin typeface="e-Ukraine Light" pitchFamily="50" charset="-52"/>
              </a:rPr>
              <a:t>або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користуванні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платника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, права на </a:t>
            </a:r>
            <a:r>
              <a:rPr lang="ru-RU" sz="1300" dirty="0" err="1" smtClean="0">
                <a:latin typeface="e-Ukraine Light" pitchFamily="50" charset="-52"/>
              </a:rPr>
              <a:t>користування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пільгою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сплати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урахуванням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положень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пунктів</a:t>
            </a:r>
            <a:r>
              <a:rPr lang="ru-RU" sz="1300" dirty="0" smtClean="0">
                <a:latin typeface="e-Ukraine Light" pitchFamily="50" charset="-52"/>
              </a:rPr>
              <a:t> 281.4 та 281.5 </a:t>
            </a:r>
            <a:r>
              <a:rPr lang="ru-RU" sz="1300" dirty="0" err="1" smtClean="0">
                <a:latin typeface="e-Ukraine Light" pitchFamily="50" charset="-52"/>
              </a:rPr>
              <a:t>статті</a:t>
            </a:r>
            <a:r>
              <a:rPr lang="ru-RU" sz="1300" dirty="0" smtClean="0">
                <a:latin typeface="e-Ukraine Light" pitchFamily="50" charset="-52"/>
              </a:rPr>
              <a:t> 281 ПКУ, </a:t>
            </a:r>
            <a:r>
              <a:rPr lang="ru-RU" sz="1300" dirty="0" err="1" smtClean="0">
                <a:latin typeface="e-Ukraine Light" pitchFamily="50" charset="-52"/>
              </a:rPr>
              <a:t>розміру</a:t>
            </a:r>
            <a:r>
              <a:rPr lang="ru-RU" sz="1300" dirty="0" smtClean="0">
                <a:latin typeface="e-Ukraine Light" pitchFamily="50" charset="-52"/>
              </a:rPr>
              <a:t> ставки земельного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нарахованої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суми</a:t>
            </a:r>
            <a:r>
              <a:rPr lang="ru-RU" sz="1300" dirty="0" smtClean="0">
                <a:latin typeface="e-Ukraine Light" pitchFamily="50" charset="-52"/>
              </a:rPr>
              <a:t> плати за землю.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5450" y="138485"/>
            <a:ext cx="4591051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e-Ukraine Light" pitchFamily="50" charset="-52"/>
              </a:rPr>
              <a:t>пунктом 281.2 </a:t>
            </a:r>
            <a:r>
              <a:rPr lang="ru-RU" sz="1300" dirty="0" err="1" smtClean="0">
                <a:latin typeface="e-Ukraine Light" pitchFamily="50" charset="-52"/>
              </a:rPr>
              <a:t>цієї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статті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така</a:t>
            </a:r>
            <a:r>
              <a:rPr lang="ru-RU" sz="1300" dirty="0" smtClean="0">
                <a:latin typeface="e-Ukraine Light" pitchFamily="50" charset="-52"/>
              </a:rPr>
              <a:t> особа до 1 </a:t>
            </a:r>
            <a:r>
              <a:rPr lang="ru-RU" sz="1300" dirty="0" err="1" smtClean="0">
                <a:latin typeface="e-Ukraine Light" pitchFamily="50" charset="-52"/>
              </a:rPr>
              <a:t>травня</a:t>
            </a:r>
            <a:r>
              <a:rPr lang="ru-RU" sz="1300" dirty="0" smtClean="0">
                <a:latin typeface="e-Ukraine Light" pitchFamily="50" charset="-52"/>
              </a:rPr>
              <a:t> поточного року </a:t>
            </a:r>
            <a:r>
              <a:rPr lang="ru-RU" sz="1300" dirty="0" err="1" smtClean="0">
                <a:latin typeface="e-Ukraine Light" pitchFamily="50" charset="-52"/>
              </a:rPr>
              <a:t>подає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письмову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заяву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довільній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формі</a:t>
            </a:r>
            <a:r>
              <a:rPr lang="ru-RU" sz="1300" dirty="0" smtClean="0">
                <a:latin typeface="e-Ukraine Light" pitchFamily="50" charset="-52"/>
              </a:rPr>
              <a:t> до </a:t>
            </a:r>
            <a:r>
              <a:rPr lang="ru-RU" sz="1300" dirty="0" err="1" smtClean="0">
                <a:latin typeface="e-Ukraine Light" pitchFamily="50" charset="-52"/>
              </a:rPr>
              <a:t>контролюючого</a:t>
            </a:r>
            <a:r>
              <a:rPr lang="ru-RU" sz="1300" dirty="0" smtClean="0">
                <a:latin typeface="e-Ukraine Light" pitchFamily="50" charset="-52"/>
              </a:rPr>
              <a:t> органу за </a:t>
            </a:r>
            <a:r>
              <a:rPr lang="ru-RU" sz="1300" dirty="0" err="1" smtClean="0">
                <a:latin typeface="e-Ukraine Light" pitchFamily="50" charset="-52"/>
              </a:rPr>
              <a:t>місцем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знаходження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будь-якої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r>
              <a:rPr lang="ru-RU" sz="1300" dirty="0" smtClean="0">
                <a:latin typeface="e-Ukraine Light" pitchFamily="50" charset="-52"/>
              </a:rPr>
              <a:t> про </a:t>
            </a:r>
            <a:r>
              <a:rPr lang="ru-RU" sz="1300" dirty="0" err="1" smtClean="0">
                <a:latin typeface="e-Ukraine Light" pitchFamily="50" charset="-52"/>
              </a:rPr>
              <a:t>самостійне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обрання</a:t>
            </a:r>
            <a:r>
              <a:rPr lang="ru-RU" sz="1300" dirty="0" smtClean="0">
                <a:latin typeface="e-Ukraine Light" pitchFamily="50" charset="-52"/>
              </a:rPr>
              <a:t>/</a:t>
            </a:r>
            <a:r>
              <a:rPr lang="ru-RU" sz="1300" dirty="0" err="1" smtClean="0">
                <a:latin typeface="e-Ukraine Light" pitchFamily="50" charset="-52"/>
              </a:rPr>
              <a:t>зміну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 для </a:t>
            </a:r>
            <a:r>
              <a:rPr lang="ru-RU" sz="1300" dirty="0" err="1" smtClean="0">
                <a:latin typeface="e-Ukraine Light" pitchFamily="50" charset="-52"/>
              </a:rPr>
              <a:t>застосування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пільги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далі</a:t>
            </a:r>
            <a:r>
              <a:rPr lang="ru-RU" sz="1300" dirty="0" smtClean="0">
                <a:latin typeface="e-Ukraine Light" pitchFamily="50" charset="-52"/>
              </a:rPr>
              <a:t> – </a:t>
            </a:r>
            <a:r>
              <a:rPr lang="ru-RU" sz="1300" dirty="0" err="1" smtClean="0">
                <a:latin typeface="e-Ukraine Light" pitchFamily="50" charset="-52"/>
              </a:rPr>
              <a:t>заява</a:t>
            </a:r>
            <a:r>
              <a:rPr lang="ru-RU" sz="1300" dirty="0" smtClean="0">
                <a:latin typeface="e-Ukraine Light" pitchFamily="50" charset="-52"/>
              </a:rPr>
              <a:t> про </a:t>
            </a:r>
            <a:r>
              <a:rPr lang="ru-RU" sz="1300" dirty="0" err="1" smtClean="0">
                <a:latin typeface="e-Ukraine Light" pitchFamily="50" charset="-52"/>
              </a:rPr>
              <a:t>застосування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пільги</a:t>
            </a:r>
            <a:r>
              <a:rPr lang="ru-RU" sz="1300" dirty="0" smtClean="0">
                <a:latin typeface="e-Ukraine Light" pitchFamily="50" charset="-52"/>
              </a:rPr>
              <a:t>) (пункт 281.4 </a:t>
            </a:r>
            <a:r>
              <a:rPr lang="ru-RU" sz="1300" dirty="0" err="1" smtClean="0">
                <a:latin typeface="e-Ukraine Light" pitchFamily="50" charset="-52"/>
              </a:rPr>
              <a:t>статті</a:t>
            </a:r>
            <a:r>
              <a:rPr lang="ru-RU" sz="1300" dirty="0" smtClean="0">
                <a:latin typeface="e-Ukraine Light" pitchFamily="50" charset="-52"/>
              </a:rPr>
              <a:t> 281 ПКУ).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Пільга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починає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застосовуватися</a:t>
            </a:r>
            <a:r>
              <a:rPr lang="ru-RU" sz="1300" dirty="0" smtClean="0">
                <a:latin typeface="e-Ukraine Light" pitchFamily="50" charset="-52"/>
              </a:rPr>
              <a:t> до </a:t>
            </a:r>
            <a:r>
              <a:rPr lang="ru-RU" sz="1300" dirty="0" err="1" smtClean="0">
                <a:latin typeface="e-Ukraine Light" pitchFamily="50" charset="-52"/>
              </a:rPr>
              <a:t>обраних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базового </a:t>
            </a:r>
            <a:r>
              <a:rPr lang="ru-RU" sz="1300" dirty="0" err="1" smtClean="0">
                <a:latin typeface="e-Ukraine Light" pitchFamily="50" charset="-52"/>
              </a:rPr>
              <a:t>податкового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звітного</a:t>
            </a:r>
            <a:r>
              <a:rPr lang="ru-RU" sz="1300" dirty="0" smtClean="0">
                <a:latin typeface="e-Ukraine Light" pitchFamily="50" charset="-52"/>
              </a:rPr>
              <a:t>) </a:t>
            </a:r>
            <a:r>
              <a:rPr lang="ru-RU" sz="1300" dirty="0" err="1" smtClean="0">
                <a:latin typeface="e-Ukraine Light" pitchFamily="50" charset="-52"/>
              </a:rPr>
              <a:t>періоду</a:t>
            </a:r>
            <a:r>
              <a:rPr lang="ru-RU" sz="1300" dirty="0" smtClean="0">
                <a:latin typeface="e-Ukraine Light" pitchFamily="50" charset="-52"/>
              </a:rPr>
              <a:t>, в </a:t>
            </a:r>
            <a:r>
              <a:rPr lang="ru-RU" sz="1300" dirty="0" err="1" smtClean="0">
                <a:latin typeface="e-Ukraine Light" pitchFamily="50" charset="-52"/>
              </a:rPr>
              <a:t>якому</a:t>
            </a:r>
            <a:r>
              <a:rPr lang="ru-RU" sz="1300" dirty="0" smtClean="0">
                <a:latin typeface="e-Ukraine Light" pitchFamily="50" charset="-52"/>
              </a:rPr>
              <a:t> подано </a:t>
            </a:r>
            <a:r>
              <a:rPr lang="ru-RU" sz="1300" dirty="0" err="1" smtClean="0">
                <a:latin typeface="e-Ukraine Light" pitchFamily="50" charset="-52"/>
              </a:rPr>
              <a:t>таку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заяву</a:t>
            </a:r>
            <a:r>
              <a:rPr lang="ru-RU" sz="1300" dirty="0" smtClean="0">
                <a:latin typeface="e-Ukraine Light" pitchFamily="50" charset="-52"/>
              </a:rPr>
              <a:t>, та </a:t>
            </a:r>
            <a:r>
              <a:rPr lang="ru-RU" sz="1300" dirty="0" err="1" smtClean="0">
                <a:latin typeface="e-Ukraine Light" pitchFamily="50" charset="-52"/>
              </a:rPr>
              <a:t>діє</a:t>
            </a:r>
            <a:r>
              <a:rPr lang="ru-RU" sz="1300" dirty="0" smtClean="0">
                <a:latin typeface="e-Ukraine Light" pitchFamily="50" charset="-52"/>
              </a:rPr>
              <a:t> до початку </a:t>
            </a:r>
            <a:r>
              <a:rPr lang="ru-RU" sz="1300" dirty="0" err="1" smtClean="0">
                <a:latin typeface="e-Ukraine Light" pitchFamily="50" charset="-52"/>
              </a:rPr>
              <a:t>місяця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що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настає</a:t>
            </a:r>
            <a:r>
              <a:rPr lang="ru-RU" sz="1300" dirty="0" smtClean="0">
                <a:latin typeface="e-Ukraine Light" pitchFamily="50" charset="-52"/>
              </a:rPr>
              <a:t> за </a:t>
            </a:r>
            <a:r>
              <a:rPr lang="ru-RU" sz="1300" dirty="0" err="1" smtClean="0">
                <a:latin typeface="e-Ukraine Light" pitchFamily="50" charset="-52"/>
              </a:rPr>
              <a:t>місяцем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нової</a:t>
            </a:r>
            <a:r>
              <a:rPr lang="ru-RU" sz="1300" dirty="0" smtClean="0">
                <a:latin typeface="e-Ukraine Light" pitchFamily="50" charset="-52"/>
              </a:rPr>
              <a:t> заяви про </a:t>
            </a:r>
            <a:r>
              <a:rPr lang="ru-RU" sz="1300" dirty="0" err="1" smtClean="0">
                <a:latin typeface="e-Ukraine Light" pitchFamily="50" charset="-52"/>
              </a:rPr>
              <a:t>застосування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пільги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У </a:t>
            </a:r>
            <a:r>
              <a:rPr lang="ru-RU" sz="1300" dirty="0" err="1" smtClean="0">
                <a:latin typeface="e-Ukraine Light" pitchFamily="50" charset="-52"/>
              </a:rPr>
              <a:t>разі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фізичною</a:t>
            </a:r>
            <a:r>
              <a:rPr lang="ru-RU" sz="1300" dirty="0" smtClean="0">
                <a:latin typeface="e-Ukraine Light" pitchFamily="50" charset="-52"/>
              </a:rPr>
              <a:t> особою, яка станом на 1 </a:t>
            </a:r>
            <a:r>
              <a:rPr lang="ru-RU" sz="1300" dirty="0" err="1" smtClean="0">
                <a:latin typeface="e-Ukraine Light" pitchFamily="50" charset="-52"/>
              </a:rPr>
              <a:t>січня</a:t>
            </a:r>
            <a:r>
              <a:rPr lang="ru-RU" sz="1300" dirty="0" smtClean="0">
                <a:latin typeface="e-Ukraine Light" pitchFamily="50" charset="-52"/>
              </a:rPr>
              <a:t> поточного року </a:t>
            </a:r>
            <a:r>
              <a:rPr lang="ru-RU" sz="1300" dirty="0" err="1" smtClean="0">
                <a:latin typeface="e-Ukraine Light" pitchFamily="50" charset="-52"/>
              </a:rPr>
              <a:t>має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декілька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 одного виду </a:t>
            </a:r>
            <a:r>
              <a:rPr lang="ru-RU" sz="1300" dirty="0" err="1" smtClean="0">
                <a:latin typeface="e-Ukraine Light" pitchFamily="50" charset="-52"/>
              </a:rPr>
              <a:t>використання</a:t>
            </a:r>
            <a:r>
              <a:rPr lang="ru-RU" sz="1300" dirty="0" smtClean="0">
                <a:latin typeface="e-Ukraine Light" pitchFamily="50" charset="-52"/>
              </a:rPr>
              <a:t>, заяви про </a:t>
            </a:r>
            <a:r>
              <a:rPr lang="ru-RU" sz="1300" dirty="0" err="1" smtClean="0">
                <a:latin typeface="e-Ukraine Light" pitchFamily="50" charset="-52"/>
              </a:rPr>
              <a:t>застосування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пільги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після</a:t>
            </a:r>
            <a:r>
              <a:rPr lang="ru-RU" sz="1300" dirty="0" smtClean="0">
                <a:latin typeface="e-Ukraine Light" pitchFamily="50" charset="-52"/>
              </a:rPr>
              <a:t> 1 </a:t>
            </a:r>
            <a:r>
              <a:rPr lang="ru-RU" sz="1300" dirty="0" err="1" smtClean="0">
                <a:latin typeface="e-Ukraine Light" pitchFamily="50" charset="-52"/>
              </a:rPr>
              <a:t>травня</a:t>
            </a:r>
            <a:r>
              <a:rPr lang="ru-RU" sz="1300" dirty="0" smtClean="0">
                <a:latin typeface="e-Ukraine Light" pitchFamily="50" charset="-52"/>
              </a:rPr>
              <a:t> поточного року, </a:t>
            </a:r>
            <a:r>
              <a:rPr lang="ru-RU" sz="1300" dirty="0" err="1" smtClean="0">
                <a:latin typeface="e-Ukraine Light" pitchFamily="50" charset="-52"/>
              </a:rPr>
              <a:t>пільга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починає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застосовуватися</a:t>
            </a:r>
            <a:r>
              <a:rPr lang="ru-RU" sz="1300" dirty="0" smtClean="0">
                <a:latin typeface="e-Ukraine Light" pitchFamily="50" charset="-52"/>
              </a:rPr>
              <a:t> до </a:t>
            </a:r>
            <a:r>
              <a:rPr lang="ru-RU" sz="1300" dirty="0" err="1" smtClean="0">
                <a:latin typeface="e-Ukraine Light" pitchFamily="50" charset="-52"/>
              </a:rPr>
              <a:t>обраних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наступного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податкового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звітного</a:t>
            </a:r>
            <a:r>
              <a:rPr lang="ru-RU" sz="1300" dirty="0" smtClean="0">
                <a:latin typeface="e-Ukraine Light" pitchFamily="50" charset="-52"/>
              </a:rPr>
              <a:t>) </a:t>
            </a:r>
            <a:r>
              <a:rPr lang="ru-RU" sz="1300" dirty="0" err="1" smtClean="0">
                <a:latin typeface="e-Ukraine Light" pitchFamily="50" charset="-52"/>
              </a:rPr>
              <a:t>періоду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Якщо</a:t>
            </a:r>
            <a:r>
              <a:rPr lang="ru-RU" sz="1300" dirty="0" smtClean="0">
                <a:latin typeface="e-Ukraine Light" pitchFamily="50" charset="-52"/>
              </a:rPr>
              <a:t> право на </a:t>
            </a:r>
            <a:r>
              <a:rPr lang="ru-RU" sz="1300" dirty="0" err="1" smtClean="0">
                <a:latin typeface="e-Ukraine Light" pitchFamily="50" charset="-52"/>
              </a:rPr>
              <a:t>пільгу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фізичної</a:t>
            </a:r>
            <a:r>
              <a:rPr lang="ru-RU" sz="1300" dirty="0" smtClean="0">
                <a:latin typeface="e-Ukraine Light" pitchFamily="50" charset="-52"/>
              </a:rPr>
              <a:t> особи, яка </a:t>
            </a:r>
            <a:r>
              <a:rPr lang="ru-RU" sz="1300" dirty="0" err="1" smtClean="0">
                <a:latin typeface="e-Ukraine Light" pitchFamily="50" charset="-52"/>
              </a:rPr>
              <a:t>має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декілька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 одного виду </a:t>
            </a:r>
            <a:r>
              <a:rPr lang="ru-RU" sz="1300" dirty="0" err="1" smtClean="0">
                <a:latin typeface="e-Ukraine Light" pitchFamily="50" charset="-52"/>
              </a:rPr>
              <a:t>використання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виникає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протягом</a:t>
            </a:r>
            <a:r>
              <a:rPr lang="ru-RU" sz="1300" dirty="0" smtClean="0">
                <a:latin typeface="e-Ukraine Light" pitchFamily="50" charset="-52"/>
              </a:rPr>
              <a:t> календарного року та/</a:t>
            </a:r>
            <a:r>
              <a:rPr lang="ru-RU" sz="1300" dirty="0" err="1" smtClean="0">
                <a:latin typeface="e-Ukraine Light" pitchFamily="50" charset="-52"/>
              </a:rPr>
              <a:t>або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фізична</a:t>
            </a:r>
            <a:r>
              <a:rPr lang="ru-RU" sz="1300" dirty="0" smtClean="0">
                <a:latin typeface="e-Ukraine Light" pitchFamily="50" charset="-52"/>
              </a:rPr>
              <a:t> особа, </a:t>
            </a:r>
            <a:r>
              <a:rPr lang="ru-RU" sz="1300" dirty="0" err="1" smtClean="0">
                <a:latin typeface="e-Ukraine Light" pitchFamily="50" charset="-52"/>
              </a:rPr>
              <a:t>визначена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пункті</a:t>
            </a:r>
            <a:r>
              <a:rPr lang="ru-RU" sz="1300" dirty="0" smtClean="0">
                <a:latin typeface="e-Ukraine Light" pitchFamily="50" charset="-52"/>
              </a:rPr>
              <a:t> 281.1 </a:t>
            </a:r>
            <a:r>
              <a:rPr lang="ru-RU" sz="1300" dirty="0" err="1" smtClean="0">
                <a:latin typeface="e-Ukraine Light" pitchFamily="50" charset="-52"/>
              </a:rPr>
              <a:t>цієї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статті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набуває</a:t>
            </a:r>
            <a:r>
              <a:rPr lang="ru-RU" sz="1300" dirty="0" smtClean="0">
                <a:latin typeface="e-Ukraine Light" pitchFamily="50" charset="-52"/>
              </a:rPr>
              <a:t> право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 на </a:t>
            </a:r>
            <a:r>
              <a:rPr lang="ru-RU" sz="1300" dirty="0" err="1" smtClean="0">
                <a:latin typeface="e-Ukraine Light" pitchFamily="50" charset="-52"/>
              </a:rPr>
              <a:t>земельну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ділянку</a:t>
            </a:r>
            <a:r>
              <a:rPr lang="ru-RU" sz="1300" dirty="0" smtClean="0">
                <a:latin typeface="e-Ukraine Light" pitchFamily="50" charset="-52"/>
              </a:rPr>
              <a:t>/</a:t>
            </a:r>
            <a:r>
              <a:rPr lang="ru-RU" sz="1300" dirty="0" err="1" smtClean="0">
                <a:latin typeface="e-Ukraine Light" pitchFamily="50" charset="-52"/>
              </a:rPr>
              <a:t>земельні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r>
              <a:rPr lang="ru-RU" sz="1300" dirty="0" smtClean="0">
                <a:latin typeface="e-Ukraine Light" pitchFamily="50" charset="-52"/>
              </a:rPr>
              <a:t> одного виду </a:t>
            </a:r>
            <a:r>
              <a:rPr lang="ru-RU" sz="1300" dirty="0" err="1" smtClean="0">
                <a:latin typeface="e-Ukraine Light" pitchFamily="50" charset="-52"/>
              </a:rPr>
              <a:t>використання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така</a:t>
            </a:r>
            <a:r>
              <a:rPr lang="ru-RU" sz="1300" dirty="0" smtClean="0">
                <a:latin typeface="e-Ukraine Light" pitchFamily="50" charset="-52"/>
              </a:rPr>
              <a:t> особа </a:t>
            </a:r>
            <a:r>
              <a:rPr lang="ru-RU" sz="1300" dirty="0" err="1" smtClean="0">
                <a:latin typeface="e-Ukraine Light" pitchFamily="50" charset="-52"/>
              </a:rPr>
              <a:t>подає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заяву</a:t>
            </a:r>
            <a:r>
              <a:rPr lang="ru-RU" sz="1300" dirty="0" smtClean="0">
                <a:latin typeface="e-Ukraine Light" pitchFamily="50" charset="-52"/>
              </a:rPr>
              <a:t> про </a:t>
            </a:r>
            <a:r>
              <a:rPr lang="ru-RU" sz="1300" dirty="0" err="1" smtClean="0">
                <a:latin typeface="e-Ukraine Light" pitchFamily="50" charset="-52"/>
              </a:rPr>
              <a:t>застосування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пільги</a:t>
            </a:r>
            <a:r>
              <a:rPr lang="ru-RU" sz="1300" dirty="0" smtClean="0">
                <a:latin typeface="e-Ukraine Light" pitchFamily="50" charset="-52"/>
              </a:rPr>
              <a:t> до </a:t>
            </a:r>
            <a:r>
              <a:rPr lang="ru-RU" sz="1300" dirty="0" err="1" smtClean="0">
                <a:latin typeface="e-Ukraine Light" pitchFamily="50" charset="-52"/>
              </a:rPr>
              <a:t>контролюючого</a:t>
            </a:r>
            <a:r>
              <a:rPr lang="ru-RU" sz="1300" dirty="0" smtClean="0">
                <a:latin typeface="e-Ukraine Light" pitchFamily="50" charset="-52"/>
              </a:rPr>
              <a:t> органу за </a:t>
            </a:r>
            <a:r>
              <a:rPr lang="ru-RU" sz="1300" dirty="0" err="1" smtClean="0">
                <a:latin typeface="e-Ukraine Light" pitchFamily="50" charset="-52"/>
              </a:rPr>
              <a:t>місцем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знаходження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будь-якої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endParaRPr lang="ru-RU" sz="13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23826"/>
            <a:ext cx="4811078" cy="6736055"/>
            <a:chOff x="83820" y="-28626"/>
            <a:chExt cx="4793934" cy="6879007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-28626"/>
              <a:ext cx="4793934" cy="6660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0"/>
            <a:ext cx="4692491" cy="6764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Звільнення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від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сплати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за </a:t>
            </a:r>
            <a:r>
              <a:rPr lang="ru-RU" sz="1300" dirty="0" err="1" smtClean="0">
                <a:latin typeface="e-Ukraine Light" pitchFamily="50" charset="-52"/>
              </a:rPr>
              <a:t>земельні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передбачене</a:t>
            </a:r>
            <a:r>
              <a:rPr lang="ru-RU" sz="1300" dirty="0" smtClean="0">
                <a:latin typeface="e-Ukraine Light" pitchFamily="50" charset="-52"/>
              </a:rPr>
              <a:t> для </a:t>
            </a:r>
            <a:r>
              <a:rPr lang="ru-RU" sz="1300" dirty="0" err="1" smtClean="0">
                <a:latin typeface="e-Ukraine Light" pitchFamily="50" charset="-52"/>
              </a:rPr>
              <a:t>зазначених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вище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категорій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громадян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поширюється</a:t>
            </a:r>
            <a:r>
              <a:rPr lang="ru-RU" sz="1300" dirty="0" smtClean="0">
                <a:latin typeface="e-Ukraine Light" pitchFamily="50" charset="-52"/>
              </a:rPr>
              <a:t> на </a:t>
            </a:r>
            <a:r>
              <a:rPr lang="ru-RU" sz="1300" dirty="0" err="1" smtClean="0">
                <a:latin typeface="e-Ukraine Light" pitchFamily="50" charset="-52"/>
              </a:rPr>
              <a:t>земельні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r>
              <a:rPr lang="ru-RU" sz="1300" dirty="0" smtClean="0">
                <a:latin typeface="e-Ukraine Light" pitchFamily="50" charset="-52"/>
              </a:rPr>
              <a:t> за </a:t>
            </a:r>
            <a:r>
              <a:rPr lang="ru-RU" sz="1300" dirty="0" err="1" smtClean="0">
                <a:latin typeface="e-Ukraine Light" pitchFamily="50" charset="-52"/>
              </a:rPr>
              <a:t>кожним</a:t>
            </a:r>
            <a:r>
              <a:rPr lang="ru-RU" sz="1300" dirty="0" smtClean="0">
                <a:latin typeface="e-Ukraine Light" pitchFamily="50" charset="-52"/>
              </a:rPr>
              <a:t> видом </a:t>
            </a:r>
            <a:r>
              <a:rPr lang="ru-RU" sz="1300" dirty="0" err="1" smtClean="0">
                <a:latin typeface="e-Ukraine Light" pitchFamily="50" charset="-52"/>
              </a:rPr>
              <a:t>використання</a:t>
            </a:r>
            <a:r>
              <a:rPr lang="ru-RU" sz="1300" dirty="0" smtClean="0">
                <a:latin typeface="e-Ukraine Light" pitchFamily="50" charset="-52"/>
              </a:rPr>
              <a:t> у межах </a:t>
            </a:r>
            <a:r>
              <a:rPr lang="ru-RU" sz="1300" dirty="0" err="1" smtClean="0">
                <a:latin typeface="e-Ukraine Light" pitchFamily="50" charset="-52"/>
              </a:rPr>
              <a:t>граничних</a:t>
            </a:r>
            <a:r>
              <a:rPr lang="ru-RU" sz="1300" dirty="0" smtClean="0">
                <a:latin typeface="e-Ukraine Light" pitchFamily="50" charset="-52"/>
              </a:rPr>
              <a:t> норм, а </a:t>
            </a:r>
            <a:r>
              <a:rPr lang="ru-RU" sz="1300" dirty="0" err="1" smtClean="0">
                <a:latin typeface="e-Ukraine Light" pitchFamily="50" charset="-52"/>
              </a:rPr>
              <a:t>саме</a:t>
            </a:r>
            <a:r>
              <a:rPr lang="ru-RU" sz="13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для </a:t>
            </a:r>
            <a:r>
              <a:rPr lang="ru-RU" sz="1300" dirty="0" err="1" smtClean="0">
                <a:latin typeface="e-Ukraine Light" pitchFamily="50" charset="-52"/>
              </a:rPr>
              <a:t>ведення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особистого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селянського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господарства</a:t>
            </a:r>
            <a:r>
              <a:rPr lang="ru-RU" sz="1300" dirty="0" smtClean="0">
                <a:latin typeface="e-Ukraine Light" pitchFamily="50" charset="-52"/>
              </a:rPr>
              <a:t> – у </a:t>
            </a:r>
            <a:r>
              <a:rPr lang="ru-RU" sz="1300" dirty="0" err="1" smtClean="0">
                <a:latin typeface="e-Ukraine Light" pitchFamily="50" charset="-52"/>
              </a:rPr>
              <a:t>розмірі</a:t>
            </a:r>
            <a:r>
              <a:rPr lang="ru-RU" sz="1300" dirty="0" smtClean="0">
                <a:latin typeface="e-Ukraine Light" pitchFamily="50" charset="-52"/>
              </a:rPr>
              <a:t> не </a:t>
            </a:r>
            <a:r>
              <a:rPr lang="ru-RU" sz="1300" dirty="0" err="1" smtClean="0">
                <a:latin typeface="e-Ukraine Light" pitchFamily="50" charset="-52"/>
              </a:rPr>
              <a:t>більш</a:t>
            </a:r>
            <a:r>
              <a:rPr lang="ru-RU" sz="1300" dirty="0" smtClean="0">
                <a:latin typeface="e-Ukraine Light" pitchFamily="50" charset="-52"/>
              </a:rPr>
              <a:t> як  2 </a:t>
            </a:r>
            <a:r>
              <a:rPr lang="ru-RU" sz="1300" dirty="0" err="1" smtClean="0">
                <a:latin typeface="e-Ukraine Light" pitchFamily="50" charset="-52"/>
              </a:rPr>
              <a:t>гектари</a:t>
            </a:r>
            <a:r>
              <a:rPr lang="ru-RU" sz="13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для </a:t>
            </a:r>
            <a:r>
              <a:rPr lang="ru-RU" sz="1300" dirty="0" err="1" smtClean="0">
                <a:latin typeface="e-Ukraine Light" pitchFamily="50" charset="-52"/>
              </a:rPr>
              <a:t>будівництва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обслуговування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житлового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будинку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господарських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будівель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споруд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присадибна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ділянка</a:t>
            </a:r>
            <a:r>
              <a:rPr lang="ru-RU" sz="1300" dirty="0" smtClean="0">
                <a:latin typeface="e-Ukraine Light" pitchFamily="50" charset="-52"/>
              </a:rPr>
              <a:t>): у селах – не </a:t>
            </a:r>
            <a:r>
              <a:rPr lang="ru-RU" sz="1300" dirty="0" err="1" smtClean="0">
                <a:latin typeface="e-Ukraine Light" pitchFamily="50" charset="-52"/>
              </a:rPr>
              <a:t>більш</a:t>
            </a:r>
            <a:r>
              <a:rPr lang="ru-RU" sz="1300" dirty="0" smtClean="0">
                <a:latin typeface="e-Ukraine Light" pitchFamily="50" charset="-52"/>
              </a:rPr>
              <a:t> як 0,25 гектара, в селищах – не </a:t>
            </a:r>
            <a:r>
              <a:rPr lang="ru-RU" sz="1300" dirty="0" err="1" smtClean="0">
                <a:latin typeface="e-Ukraine Light" pitchFamily="50" charset="-52"/>
              </a:rPr>
              <a:t>більш</a:t>
            </a:r>
            <a:r>
              <a:rPr lang="ru-RU" sz="1300" dirty="0" smtClean="0">
                <a:latin typeface="e-Ukraine Light" pitchFamily="50" charset="-52"/>
              </a:rPr>
              <a:t> як 0,15 гектара, в </a:t>
            </a:r>
            <a:r>
              <a:rPr lang="ru-RU" sz="1300" dirty="0" err="1" smtClean="0">
                <a:latin typeface="e-Ukraine Light" pitchFamily="50" charset="-52"/>
              </a:rPr>
              <a:t>містах</a:t>
            </a:r>
            <a:r>
              <a:rPr lang="ru-RU" sz="1300" dirty="0" smtClean="0">
                <a:latin typeface="e-Ukraine Light" pitchFamily="50" charset="-52"/>
              </a:rPr>
              <a:t> – не </a:t>
            </a:r>
            <a:r>
              <a:rPr lang="ru-RU" sz="1300" dirty="0" err="1" smtClean="0">
                <a:latin typeface="e-Ukraine Light" pitchFamily="50" charset="-52"/>
              </a:rPr>
              <a:t>більш</a:t>
            </a:r>
            <a:r>
              <a:rPr lang="ru-RU" sz="1300" dirty="0" smtClean="0">
                <a:latin typeface="e-Ukraine Light" pitchFamily="50" charset="-52"/>
              </a:rPr>
              <a:t> як 0,10 гектара;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для </a:t>
            </a:r>
            <a:r>
              <a:rPr lang="ru-RU" sz="1300" dirty="0" err="1" smtClean="0">
                <a:latin typeface="e-Ukraine Light" pitchFamily="50" charset="-52"/>
              </a:rPr>
              <a:t>індивідуального</a:t>
            </a:r>
            <a:r>
              <a:rPr lang="ru-RU" sz="1300" dirty="0" smtClean="0">
                <a:latin typeface="e-Ukraine Light" pitchFamily="50" charset="-52"/>
              </a:rPr>
              <a:t> дачного </a:t>
            </a:r>
            <a:r>
              <a:rPr lang="ru-RU" sz="1300" dirty="0" err="1" smtClean="0">
                <a:latin typeface="e-Ukraine Light" pitchFamily="50" charset="-52"/>
              </a:rPr>
              <a:t>будівництва</a:t>
            </a:r>
            <a:r>
              <a:rPr lang="ru-RU" sz="1300" dirty="0" smtClean="0">
                <a:latin typeface="e-Ukraine Light" pitchFamily="50" charset="-52"/>
              </a:rPr>
              <a:t> – не </a:t>
            </a:r>
            <a:r>
              <a:rPr lang="ru-RU" sz="1300" dirty="0" err="1" smtClean="0">
                <a:latin typeface="e-Ukraine Light" pitchFamily="50" charset="-52"/>
              </a:rPr>
              <a:t>більш</a:t>
            </a:r>
            <a:r>
              <a:rPr lang="ru-RU" sz="1300" dirty="0" smtClean="0">
                <a:latin typeface="e-Ukraine Light" pitchFamily="50" charset="-52"/>
              </a:rPr>
              <a:t> як 0,10 гектара;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для </a:t>
            </a:r>
            <a:r>
              <a:rPr lang="ru-RU" sz="1300" dirty="0" err="1" smtClean="0">
                <a:latin typeface="e-Ukraine Light" pitchFamily="50" charset="-52"/>
              </a:rPr>
              <a:t>будівництва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індивідуальних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гаражів</a:t>
            </a:r>
            <a:r>
              <a:rPr lang="ru-RU" sz="1300" dirty="0" smtClean="0">
                <a:latin typeface="e-Ukraine Light" pitchFamily="50" charset="-52"/>
              </a:rPr>
              <a:t> – не </a:t>
            </a:r>
            <a:r>
              <a:rPr lang="ru-RU" sz="1300" dirty="0" err="1" smtClean="0">
                <a:latin typeface="e-Ukraine Light" pitchFamily="50" charset="-52"/>
              </a:rPr>
              <a:t>більш</a:t>
            </a:r>
            <a:r>
              <a:rPr lang="ru-RU" sz="1300" dirty="0" smtClean="0">
                <a:latin typeface="e-Ukraine Light" pitchFamily="50" charset="-52"/>
              </a:rPr>
              <a:t> як 0,01 гектара;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для </a:t>
            </a:r>
            <a:r>
              <a:rPr lang="ru-RU" sz="1300" dirty="0" err="1" smtClean="0">
                <a:latin typeface="e-Ukraine Light" pitchFamily="50" charset="-52"/>
              </a:rPr>
              <a:t>ведення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садівництва</a:t>
            </a:r>
            <a:r>
              <a:rPr lang="ru-RU" sz="1300" dirty="0" smtClean="0">
                <a:latin typeface="e-Ukraine Light" pitchFamily="50" charset="-52"/>
              </a:rPr>
              <a:t> – не </a:t>
            </a:r>
            <a:r>
              <a:rPr lang="ru-RU" sz="1300" dirty="0" err="1" smtClean="0">
                <a:latin typeface="e-Ukraine Light" pitchFamily="50" charset="-52"/>
              </a:rPr>
              <a:t>більш</a:t>
            </a:r>
            <a:r>
              <a:rPr lang="ru-RU" sz="1300" dirty="0" smtClean="0">
                <a:latin typeface="e-Ukraine Light" pitchFamily="50" charset="-52"/>
              </a:rPr>
              <a:t> як 0,12 гектара.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Також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smtClean="0">
                <a:latin typeface="e-Ukraine Light" pitchFamily="50" charset="-52"/>
              </a:rPr>
              <a:t>пунктом 281.3 </a:t>
            </a:r>
            <a:r>
              <a:rPr lang="ru-RU" sz="1300" dirty="0" err="1" smtClean="0">
                <a:latin typeface="e-Ukraine Light" pitchFamily="50" charset="-52"/>
              </a:rPr>
              <a:t>статті</a:t>
            </a:r>
            <a:r>
              <a:rPr lang="ru-RU" sz="1300" dirty="0" smtClean="0">
                <a:latin typeface="e-Ukraine Light" pitchFamily="50" charset="-52"/>
              </a:rPr>
              <a:t> 281 ПКУ </a:t>
            </a:r>
            <a:r>
              <a:rPr lang="ru-RU" sz="1300" dirty="0" err="1" smtClean="0">
                <a:latin typeface="e-Ukraine Light" pitchFamily="50" charset="-52"/>
              </a:rPr>
              <a:t>визначено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що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від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сплати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звільняються</a:t>
            </a:r>
            <a:r>
              <a:rPr lang="ru-RU" sz="1300" dirty="0" smtClean="0">
                <a:latin typeface="e-Ukraine Light" pitchFamily="50" charset="-52"/>
              </a:rPr>
              <a:t> на </a:t>
            </a:r>
            <a:r>
              <a:rPr lang="ru-RU" sz="1300" dirty="0" err="1" smtClean="0">
                <a:latin typeface="e-Ukraine Light" pitchFamily="50" charset="-52"/>
              </a:rPr>
              <a:t>період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єдиного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четвертої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групи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власники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часток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паїв</a:t>
            </a:r>
            <a:r>
              <a:rPr lang="ru-RU" sz="1300" dirty="0" smtClean="0">
                <a:latin typeface="e-Ukraine Light" pitchFamily="50" charset="-52"/>
              </a:rPr>
              <a:t>) та </a:t>
            </a:r>
            <a:r>
              <a:rPr lang="ru-RU" sz="1300" dirty="0" err="1" smtClean="0">
                <a:latin typeface="e-Ukraine Light" pitchFamily="50" charset="-52"/>
              </a:rPr>
              <a:t>землекористувачі</a:t>
            </a:r>
            <a:r>
              <a:rPr lang="ru-RU" sz="1300" dirty="0" smtClean="0">
                <a:latin typeface="e-Ukraine Light" pitchFamily="50" charset="-52"/>
              </a:rPr>
              <a:t> за </a:t>
            </a:r>
            <a:r>
              <a:rPr lang="ru-RU" sz="1300" dirty="0" err="1" smtClean="0">
                <a:latin typeface="e-Ukraine Light" pitchFamily="50" charset="-52"/>
              </a:rPr>
              <a:t>умови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передачі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часток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паїв</a:t>
            </a:r>
            <a:r>
              <a:rPr lang="ru-RU" sz="1300" dirty="0" smtClean="0">
                <a:latin typeface="e-Ukraine Light" pitchFamily="50" charset="-52"/>
              </a:rPr>
              <a:t>) в </a:t>
            </a:r>
            <a:r>
              <a:rPr lang="ru-RU" sz="1300" dirty="0" err="1" smtClean="0">
                <a:latin typeface="e-Ukraine Light" pitchFamily="50" charset="-52"/>
              </a:rPr>
              <a:t>оренду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платнику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єдиного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четвертої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групи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Якщо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фізична</a:t>
            </a:r>
            <a:r>
              <a:rPr lang="ru-RU" sz="1300" dirty="0" smtClean="0">
                <a:latin typeface="e-Ukraine Light" pitchFamily="50" charset="-52"/>
              </a:rPr>
              <a:t> особа, </a:t>
            </a:r>
            <a:r>
              <a:rPr lang="ru-RU" sz="1300" dirty="0" err="1" smtClean="0">
                <a:latin typeface="e-Ukraine Light" pitchFamily="50" charset="-52"/>
              </a:rPr>
              <a:t>визначена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пункті</a:t>
            </a:r>
            <a:r>
              <a:rPr lang="ru-RU" sz="1300" dirty="0" smtClean="0">
                <a:latin typeface="e-Ukraine Light" pitchFamily="50" charset="-52"/>
              </a:rPr>
              <a:t> 281.1 </a:t>
            </a:r>
            <a:r>
              <a:rPr lang="ru-RU" sz="1300" dirty="0" err="1" smtClean="0">
                <a:latin typeface="e-Ukraine Light" pitchFamily="50" charset="-52"/>
              </a:rPr>
              <a:t>цієї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статті</a:t>
            </a:r>
            <a:r>
              <a:rPr lang="ru-RU" sz="1300" dirty="0" smtClean="0">
                <a:latin typeface="e-Ukraine Light" pitchFamily="50" charset="-52"/>
              </a:rPr>
              <a:t>, станом на 1 </a:t>
            </a:r>
            <a:r>
              <a:rPr lang="ru-RU" sz="1300" dirty="0" err="1" smtClean="0">
                <a:latin typeface="e-Ukraine Light" pitchFamily="50" charset="-52"/>
              </a:rPr>
              <a:t>січня</a:t>
            </a:r>
            <a:r>
              <a:rPr lang="ru-RU" sz="1300" dirty="0" smtClean="0">
                <a:latin typeface="e-Ukraine Light" pitchFamily="50" charset="-52"/>
              </a:rPr>
              <a:t> поточного року </a:t>
            </a:r>
            <a:r>
              <a:rPr lang="ru-RU" sz="1300" dirty="0" err="1" smtClean="0">
                <a:latin typeface="e-Ukraine Light" pitchFamily="50" charset="-52"/>
              </a:rPr>
              <a:t>має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декілька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 одного виду </a:t>
            </a:r>
            <a:r>
              <a:rPr lang="ru-RU" sz="1300" dirty="0" err="1" smtClean="0">
                <a:latin typeface="e-Ukraine Light" pitchFamily="50" charset="-52"/>
              </a:rPr>
              <a:t>використання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площа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яких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перевищує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межі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граничних</a:t>
            </a:r>
            <a:r>
              <a:rPr lang="ru-RU" sz="1300" dirty="0" smtClean="0">
                <a:latin typeface="e-Ukraine Light" pitchFamily="50" charset="-52"/>
              </a:rPr>
              <a:t> норм, </a:t>
            </a:r>
            <a:r>
              <a:rPr lang="ru-RU" sz="1300" dirty="0" err="1" smtClean="0">
                <a:latin typeface="e-Ukraine Light" pitchFamily="50" charset="-52"/>
              </a:rPr>
              <a:t>визначених</a:t>
            </a:r>
            <a:endParaRPr lang="ru-RU" sz="13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8126" y="276224"/>
            <a:ext cx="46101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e-Ukraine Light" pitchFamily="50" charset="-52"/>
              </a:rPr>
              <a:t>	У </a:t>
            </a:r>
            <a:r>
              <a:rPr lang="ru-RU" sz="1300" dirty="0" err="1" smtClean="0">
                <a:latin typeface="e-Ukraine Light" pitchFamily="50" charset="-52"/>
              </a:rPr>
              <a:t>разі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виявлення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розбіжностей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між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даними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контролюючих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органів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даними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підтвердженими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платником</a:t>
            </a:r>
            <a:r>
              <a:rPr lang="ru-RU" sz="1300" dirty="0" smtClean="0">
                <a:latin typeface="e-Ukraine Light" pitchFamily="50" charset="-52"/>
              </a:rPr>
              <a:t> плати за землю на </a:t>
            </a:r>
            <a:r>
              <a:rPr lang="ru-RU" sz="1300" dirty="0" err="1" smtClean="0">
                <a:latin typeface="e-Ukraine Light" pitchFamily="50" charset="-52"/>
              </a:rPr>
              <a:t>підставі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оригіналів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відповідних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документів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або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належним</a:t>
            </a:r>
            <a:r>
              <a:rPr lang="ru-RU" sz="1300" dirty="0" smtClean="0">
                <a:latin typeface="e-Ukraine Light" pitchFamily="50" charset="-52"/>
              </a:rPr>
              <a:t> чином </a:t>
            </a:r>
            <a:r>
              <a:rPr lang="ru-RU" sz="1300" dirty="0" err="1" smtClean="0">
                <a:latin typeface="e-Ukraine Light" pitchFamily="50" charset="-52"/>
              </a:rPr>
              <a:t>засвідчених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копій</a:t>
            </a:r>
            <a:r>
              <a:rPr lang="ru-RU" sz="1300" dirty="0" smtClean="0">
                <a:latin typeface="e-Ukraine Light" pitchFamily="50" charset="-52"/>
              </a:rPr>
              <a:t> таких </a:t>
            </a:r>
            <a:r>
              <a:rPr lang="ru-RU" sz="1300" dirty="0" err="1" smtClean="0">
                <a:latin typeface="e-Ukraine Light" pitchFamily="50" charset="-52"/>
              </a:rPr>
              <a:t>документів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зокрема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документів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smtClean="0">
                <a:latin typeface="e-Ukraine Light" pitchFamily="50" charset="-52"/>
              </a:rPr>
              <a:t>на право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користування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пільгою</a:t>
            </a:r>
            <a:r>
              <a:rPr lang="ru-RU" sz="1300" dirty="0" smtClean="0">
                <a:latin typeface="e-Ukraine Light" pitchFamily="50" charset="-52"/>
              </a:rPr>
              <a:t>, а </a:t>
            </a:r>
            <a:r>
              <a:rPr lang="ru-RU" sz="1300" dirty="0" err="1" smtClean="0">
                <a:latin typeface="e-Ukraine Light" pitchFamily="50" charset="-52"/>
              </a:rPr>
              <a:t>також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разі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зміни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розміру</a:t>
            </a:r>
            <a:r>
              <a:rPr lang="ru-RU" sz="1300" dirty="0" smtClean="0">
                <a:latin typeface="e-Ukraine Light" pitchFamily="50" charset="-52"/>
              </a:rPr>
              <a:t> ставки плати за землю, </a:t>
            </a:r>
            <a:r>
              <a:rPr lang="ru-RU" sz="1300" dirty="0" err="1" smtClean="0">
                <a:latin typeface="e-Ukraine Light" pitchFamily="50" charset="-52"/>
              </a:rPr>
              <a:t>контролюючий</a:t>
            </a:r>
            <a:r>
              <a:rPr lang="ru-RU" sz="1300" dirty="0" smtClean="0">
                <a:latin typeface="e-Ukraine Light" pitchFamily="50" charset="-52"/>
              </a:rPr>
              <a:t> орган, до </a:t>
            </a:r>
            <a:r>
              <a:rPr lang="ru-RU" sz="1300" dirty="0" err="1" smtClean="0">
                <a:latin typeface="e-Ukraine Light" pitchFamily="50" charset="-52"/>
              </a:rPr>
              <a:t>якого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звернувся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платник</a:t>
            </a:r>
            <a:r>
              <a:rPr lang="ru-RU" sz="1300" dirty="0" smtClean="0">
                <a:latin typeface="e-Ukraine Light" pitchFamily="50" charset="-52"/>
              </a:rPr>
              <a:t> плати за землю, проводить </a:t>
            </a:r>
            <a:r>
              <a:rPr lang="ru-RU" sz="1300" dirty="0" err="1" smtClean="0">
                <a:latin typeface="e-Ukraine Light" pitchFamily="50" charset="-52"/>
              </a:rPr>
              <a:t>протягом</a:t>
            </a:r>
            <a:r>
              <a:rPr lang="ru-RU" sz="1300" dirty="0" smtClean="0">
                <a:latin typeface="e-Ukraine Light" pitchFamily="50" charset="-52"/>
              </a:rPr>
              <a:t> десяти </a:t>
            </a:r>
            <a:r>
              <a:rPr lang="ru-RU" sz="1300" dirty="0" err="1" smtClean="0">
                <a:latin typeface="e-Ukraine Light" pitchFamily="50" charset="-52"/>
              </a:rPr>
              <a:t>робочих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днів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перерахунок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суми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(пункт 286.5 </a:t>
            </a:r>
            <a:r>
              <a:rPr lang="ru-RU" sz="1300" dirty="0" err="1" smtClean="0">
                <a:latin typeface="e-Ukraine Light" pitchFamily="50" charset="-52"/>
              </a:rPr>
              <a:t>статті</a:t>
            </a:r>
            <a:r>
              <a:rPr lang="ru-RU" sz="1300" dirty="0" smtClean="0">
                <a:latin typeface="e-Ukraine Light" pitchFamily="50" charset="-52"/>
              </a:rPr>
              <a:t> 286 ПКУ). </a:t>
            </a:r>
            <a:endParaRPr lang="ru-RU" sz="1300" dirty="0"/>
          </a:p>
        </p:txBody>
      </p:sp>
    </p:spTree>
    <p:extLst>
      <p:ext uri="{BB962C8B-B14F-4D97-AF65-F5344CB8AC3E}">
        <p14:creationId xmlns=""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1519</TotalTime>
  <Words>184</Words>
  <Application>Microsoft Office PowerPoint</Application>
  <PresentationFormat>Лист A4 (210x297 мм)</PresentationFormat>
  <Paragraphs>45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151</cp:revision>
  <cp:lastPrinted>2022-12-13T10:52:00Z</cp:lastPrinted>
  <dcterms:created xsi:type="dcterms:W3CDTF">2021-05-27T05:23:05Z</dcterms:created>
  <dcterms:modified xsi:type="dcterms:W3CDTF">2024-04-24T10:54:01Z</dcterms:modified>
</cp:coreProperties>
</file>