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binet.tax.gov.ua/register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586798"/>
            <a:ext cx="382905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сплати</a:t>
            </a:r>
            <a:r>
              <a:rPr lang="ru-RU" b="1" dirty="0" smtClean="0"/>
              <a:t> ПДВ при продажу </a:t>
            </a:r>
            <a:r>
              <a:rPr lang="ru-RU" b="1" dirty="0" err="1" smtClean="0"/>
              <a:t>товарів</a:t>
            </a:r>
            <a:r>
              <a:rPr lang="ru-RU" b="1" dirty="0" smtClean="0"/>
              <a:t>/</a:t>
            </a:r>
            <a:r>
              <a:rPr lang="ru-RU" b="1" dirty="0" err="1" smtClean="0"/>
              <a:t>послуг</a:t>
            </a:r>
            <a:r>
              <a:rPr lang="ru-RU" b="1" dirty="0" smtClean="0"/>
              <a:t> через </a:t>
            </a:r>
            <a:r>
              <a:rPr lang="ru-RU" b="1" dirty="0" err="1" smtClean="0"/>
              <a:t>закордонні</a:t>
            </a:r>
            <a:r>
              <a:rPr lang="ru-RU" b="1" dirty="0" smtClean="0"/>
              <a:t> </a:t>
            </a:r>
            <a:r>
              <a:rPr lang="ru-RU" b="1" dirty="0" err="1" smtClean="0"/>
              <a:t>маркетплейси</a:t>
            </a:r>
            <a:endParaRPr lang="ru-RU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Квітень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6364751" y="3376984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7696200" y="4924425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6364751" y="47910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7715249" y="35147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90176"/>
            <a:ext cx="489059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 </a:t>
            </a:r>
            <a:r>
              <a:rPr lang="uk-UA" sz="1200" dirty="0">
                <a:latin typeface="e-Ukraine Light" pitchFamily="50" charset="-52"/>
              </a:rPr>
              <a:t> 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пункту 185.1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185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ПКУ) </a:t>
            </a:r>
            <a:r>
              <a:rPr lang="ru-RU" sz="1200" dirty="0" err="1" smtClean="0">
                <a:latin typeface="e-Ukraine Light" pitchFamily="50" charset="-52"/>
              </a:rPr>
              <a:t>об’єктом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ПДВ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операції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розташоване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митній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186 ПКУ.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Пунктами 186.2 – 186.4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186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 </a:t>
            </a:r>
            <a:r>
              <a:rPr lang="ru-RU" sz="1200" dirty="0" err="1" smtClean="0">
                <a:latin typeface="e-Ukraine Light" pitchFamily="50" charset="-52"/>
              </a:rPr>
              <a:t>визначено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категорії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визначається</a:t>
            </a:r>
            <a:r>
              <a:rPr lang="ru-RU" sz="1200" dirty="0" smtClean="0">
                <a:latin typeface="e-Ukraine Light" pitchFamily="50" charset="-52"/>
              </a:rPr>
              <a:t> по </a:t>
            </a:r>
            <a:r>
              <a:rPr lang="ru-RU" sz="1200" dirty="0" err="1" smtClean="0">
                <a:latin typeface="e-Ukraine Light" pitchFamily="50" charset="-52"/>
              </a:rPr>
              <a:t>місцю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постачальника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отримувача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місцю</a:t>
            </a:r>
            <a:r>
              <a:rPr lang="ru-RU" sz="1200" dirty="0" smtClean="0">
                <a:latin typeface="e-Ukraine Light" pitchFamily="50" charset="-52"/>
              </a:rPr>
              <a:t> фактичного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Місцем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зазначених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пункті</a:t>
            </a:r>
            <a:r>
              <a:rPr lang="ru-RU" sz="1200" dirty="0" smtClean="0">
                <a:latin typeface="e-Ukraine Light" pitchFamily="50" charset="-52"/>
              </a:rPr>
              <a:t> 186.3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186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ПКУ, </a:t>
            </a:r>
            <a:r>
              <a:rPr lang="ru-RU" sz="1200" dirty="0" err="1" smtClean="0">
                <a:latin typeface="e-Ukraine Light" pitchFamily="50" charset="-52"/>
              </a:rPr>
              <a:t>вважається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, в </a:t>
            </a:r>
            <a:r>
              <a:rPr lang="ru-RU" sz="1200" dirty="0" err="1" smtClean="0">
                <a:latin typeface="e-Ukraine Light" pitchFamily="50" charset="-52"/>
              </a:rPr>
              <a:t>якому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отримувач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зареєстрований</a:t>
            </a:r>
            <a:r>
              <a:rPr lang="ru-RU" sz="1200" dirty="0" smtClean="0">
                <a:latin typeface="e-Ukraine Light" pitchFamily="50" charset="-52"/>
              </a:rPr>
              <a:t> як </a:t>
            </a:r>
            <a:r>
              <a:rPr lang="ru-RU" sz="1200" dirty="0" err="1" smtClean="0">
                <a:latin typeface="e-Ukraine Light" pitchFamily="50" charset="-52"/>
              </a:rPr>
              <a:t>суб'єкт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–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відсутності</a:t>
            </a:r>
            <a:r>
              <a:rPr lang="ru-RU" sz="1200" dirty="0" smtClean="0">
                <a:latin typeface="e-Ukraine Light" pitchFamily="50" charset="-52"/>
              </a:rPr>
              <a:t> такого </a:t>
            </a:r>
            <a:r>
              <a:rPr lang="ru-RU" sz="1200" dirty="0" err="1" smtClean="0">
                <a:latin typeface="e-Ukraine Light" pitchFamily="50" charset="-52"/>
              </a:rPr>
              <a:t>місця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постійного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переважного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його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проживання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Місцем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вважається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місцезнаходження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отримувача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(пункт 186.3</a:t>
            </a:r>
            <a:r>
              <a:rPr lang="ru-RU" sz="1200" baseline="30000" dirty="0" smtClean="0">
                <a:latin typeface="e-Ukraine Light" pitchFamily="50" charset="-52"/>
              </a:rPr>
              <a:t>1 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186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Місцем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крім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зазначених</a:t>
            </a:r>
            <a:r>
              <a:rPr lang="ru-RU" sz="1200" dirty="0" smtClean="0">
                <a:latin typeface="e-Ukraine Light" pitchFamily="50" charset="-52"/>
              </a:rPr>
              <a:t> у пунктах 186.2, 186.3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186.3</a:t>
            </a:r>
            <a:r>
              <a:rPr lang="ru-RU" sz="1200" baseline="30000" dirty="0" smtClean="0">
                <a:latin typeface="e-Ukraine Light" pitchFamily="50" charset="-52"/>
              </a:rPr>
              <a:t>1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186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ПКУ,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постачальника</a:t>
            </a:r>
            <a:r>
              <a:rPr lang="ru-RU" sz="1200" dirty="0" smtClean="0">
                <a:latin typeface="e-Ukraine Light" pitchFamily="50" charset="-52"/>
              </a:rPr>
              <a:t> (пункт 186.4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186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Отже</a:t>
            </a:r>
            <a:r>
              <a:rPr lang="ru-RU" sz="1200" dirty="0" smtClean="0">
                <a:latin typeface="e-Ukraine Light" pitchFamily="50" charset="-52"/>
              </a:rPr>
              <a:t>, порядок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ПДВ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безпосередньо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залежить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місця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Термін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електронні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» та </a:t>
            </a:r>
            <a:r>
              <a:rPr lang="ru-RU" sz="1200" dirty="0" err="1" smtClean="0">
                <a:latin typeface="e-Ukraine Light" pitchFamily="50" charset="-52"/>
              </a:rPr>
              <a:t>види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визначено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підпункті</a:t>
            </a:r>
            <a:r>
              <a:rPr lang="ru-RU" sz="1200" dirty="0" smtClean="0">
                <a:latin typeface="e-Ukraine Light" pitchFamily="50" charset="-52"/>
              </a:rPr>
              <a:t> 14.1.56</a:t>
            </a:r>
            <a:r>
              <a:rPr lang="ru-RU" sz="1200" baseline="30000" dirty="0" smtClean="0">
                <a:latin typeface="e-Ukraine Light" pitchFamily="50" charset="-52"/>
              </a:rPr>
              <a:t>5</a:t>
            </a:r>
            <a:r>
              <a:rPr lang="ru-RU" sz="1200" dirty="0" smtClean="0">
                <a:latin typeface="e-Ukraine Light" pitchFamily="50" charset="-52"/>
              </a:rPr>
              <a:t> пункту 14.1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14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I </a:t>
            </a:r>
            <a:r>
              <a:rPr lang="ru-RU" sz="1200" dirty="0" smtClean="0">
                <a:latin typeface="e-Ukraine Light" pitchFamily="50" charset="-52"/>
              </a:rPr>
              <a:t>ПКУ. Так, </a:t>
            </a:r>
            <a:r>
              <a:rPr lang="ru-RU" sz="1200" dirty="0" err="1" smtClean="0">
                <a:latin typeface="e-Ukraine Light" pitchFamily="50" charset="-52"/>
              </a:rPr>
              <a:t>під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послугами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розуміються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постачаються</a:t>
            </a:r>
            <a:r>
              <a:rPr lang="ru-RU" sz="1200" dirty="0" smtClean="0">
                <a:latin typeface="e-Ukraine Light" pitchFamily="50" charset="-52"/>
              </a:rPr>
              <a:t> через мережу </a:t>
            </a:r>
            <a:r>
              <a:rPr lang="ru-RU" sz="1200" dirty="0" err="1" smtClean="0">
                <a:latin typeface="e-Ukraine Light" pitchFamily="50" charset="-52"/>
              </a:rPr>
              <a:t>Інтернет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автоматизовано</a:t>
            </a:r>
            <a:r>
              <a:rPr lang="ru-RU" sz="1200" dirty="0" smtClean="0">
                <a:latin typeface="e-Ukraine Light" pitchFamily="50" charset="-52"/>
              </a:rPr>
              <a:t>, за </a:t>
            </a:r>
            <a:r>
              <a:rPr lang="ru-RU" sz="1200" dirty="0" err="1" smtClean="0">
                <a:latin typeface="e-Ukraine Light" pitchFamily="50" charset="-52"/>
              </a:rPr>
              <a:t>допомогою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інформаційних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технологій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переважно</a:t>
            </a:r>
            <a:r>
              <a:rPr lang="ru-RU" sz="1200" dirty="0" smtClean="0">
                <a:latin typeface="e-Ukraine Light" pitchFamily="50" charset="-52"/>
              </a:rPr>
              <a:t> без </a:t>
            </a:r>
            <a:r>
              <a:rPr lang="ru-RU" sz="1200" dirty="0" err="1" smtClean="0">
                <a:latin typeface="e-Ukraine Light" pitchFamily="50" charset="-52"/>
              </a:rPr>
              <a:t>втручання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людини</a:t>
            </a:r>
            <a:r>
              <a:rPr lang="ru-RU" sz="1200" dirty="0" smtClean="0">
                <a:latin typeface="e-Ukraine Light" pitchFamily="50" charset="-52"/>
              </a:rPr>
              <a:t>, 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шляхом </a:t>
            </a:r>
            <a:r>
              <a:rPr lang="ru-RU" sz="1200" dirty="0" err="1" smtClean="0">
                <a:latin typeface="e-Ukraine Light" pitchFamily="50" charset="-52"/>
              </a:rPr>
              <a:t>встановлення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спеціального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застосунку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додатка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98792"/>
            <a:ext cx="476794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до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208</a:t>
            </a:r>
            <a:r>
              <a:rPr lang="ru-RU" sz="1200" baseline="30000" dirty="0" smtClean="0">
                <a:latin typeface="e-Ukraine Light" pitchFamily="50" charset="-52"/>
              </a:rPr>
              <a:t>1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ПКУ, </a:t>
            </a:r>
            <a:r>
              <a:rPr lang="ru-RU" sz="1200" dirty="0" err="1" smtClean="0">
                <a:latin typeface="e-Ukraine Light" pitchFamily="50" charset="-52"/>
              </a:rPr>
              <a:t>тобто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іноземним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маркетплейсом</a:t>
            </a:r>
            <a:r>
              <a:rPr lang="ru-RU" sz="1200" dirty="0" smtClean="0">
                <a:latin typeface="e-Ukraine Light" pitchFamily="50" charset="-52"/>
              </a:rPr>
              <a:t>» (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такий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маркетплейс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зареєстрований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ПДВ в </a:t>
            </a:r>
            <a:r>
              <a:rPr lang="ru-RU" sz="1200" dirty="0" err="1" smtClean="0">
                <a:latin typeface="e-Ukraine Light" pitchFamily="50" charset="-52"/>
              </a:rPr>
              <a:t>Україні</a:t>
            </a:r>
            <a:r>
              <a:rPr lang="ru-RU" sz="12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через мережу </a:t>
            </a:r>
            <a:r>
              <a:rPr lang="ru-RU" sz="1200" dirty="0" err="1" smtClean="0">
                <a:latin typeface="e-Ukraine Light" pitchFamily="50" charset="-52"/>
              </a:rPr>
              <a:t>Інтернет</a:t>
            </a:r>
            <a:r>
              <a:rPr lang="ru-RU" sz="1200" dirty="0" smtClean="0">
                <a:latin typeface="e-Ukraine Light" pitchFamily="50" charset="-52"/>
              </a:rPr>
              <a:t> нерезидентом  </a:t>
            </a:r>
            <a:r>
              <a:rPr lang="ru-RU" sz="1200" dirty="0" err="1" smtClean="0">
                <a:latin typeface="e-Ukraine Light" pitchFamily="50" charset="-52"/>
              </a:rPr>
              <a:t>здійснюється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підприємцю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платнику</a:t>
            </a:r>
            <a:r>
              <a:rPr lang="ru-RU" sz="1200" dirty="0" smtClean="0">
                <a:latin typeface="e-Ukraine Light" pitchFamily="50" charset="-52"/>
              </a:rPr>
              <a:t> ПДВ, то </a:t>
            </a:r>
            <a:r>
              <a:rPr lang="ru-RU" sz="1200" dirty="0" err="1" smtClean="0">
                <a:latin typeface="e-Ukraine Light" pitchFamily="50" charset="-52"/>
              </a:rPr>
              <a:t>обов’язок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нарахування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ПДВ </a:t>
            </a:r>
            <a:r>
              <a:rPr lang="ru-RU" sz="1200" dirty="0" err="1" smtClean="0">
                <a:latin typeface="e-Ukraine Light" pitchFamily="50" charset="-52"/>
              </a:rPr>
              <a:t>виникає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фізичної</a:t>
            </a:r>
            <a:r>
              <a:rPr lang="ru-RU" sz="1200" dirty="0" smtClean="0">
                <a:latin typeface="e-Ukraine Light" pitchFamily="50" charset="-52"/>
              </a:rPr>
              <a:t> особи – </a:t>
            </a:r>
            <a:r>
              <a:rPr lang="ru-RU" sz="1200" dirty="0" err="1" smtClean="0">
                <a:latin typeface="e-Ukraine Light" pitchFamily="50" charset="-52"/>
              </a:rPr>
              <a:t>підприємця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ПДВ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208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пунктів</a:t>
            </a:r>
            <a:r>
              <a:rPr lang="ru-RU" sz="1200" dirty="0" smtClean="0">
                <a:latin typeface="e-Ukraine Light" pitchFamily="50" charset="-52"/>
              </a:rPr>
              <a:t> 208.2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208.3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208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 </a:t>
            </a:r>
            <a:r>
              <a:rPr lang="ru-RU" sz="1200" dirty="0" err="1" smtClean="0">
                <a:latin typeface="e-Ukraine Light" pitchFamily="50" charset="-52"/>
              </a:rPr>
              <a:t>отримувач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постачаються</a:t>
            </a:r>
            <a:r>
              <a:rPr lang="ru-RU" sz="1200" dirty="0" smtClean="0">
                <a:latin typeface="e-Ukraine Light" pitchFamily="50" charset="-52"/>
              </a:rPr>
              <a:t> нерезидентами,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розташоване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митній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нараховує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податок</a:t>
            </a:r>
            <a:r>
              <a:rPr lang="ru-RU" sz="1200" dirty="0" smtClean="0">
                <a:latin typeface="e-Ukraine Light" pitchFamily="50" charset="-52"/>
              </a:rPr>
              <a:t> за основною ставкою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за ставкою 7 </a:t>
            </a:r>
            <a:r>
              <a:rPr lang="ru-RU" sz="1200" dirty="0" err="1" smtClean="0">
                <a:latin typeface="e-Ukraine Light" pitchFamily="50" charset="-52"/>
              </a:rPr>
              <a:t>відсотків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визначених</a:t>
            </a:r>
            <a:r>
              <a:rPr lang="ru-RU" sz="1200" dirty="0" smtClean="0">
                <a:latin typeface="e-Ukraine Light" pitchFamily="50" charset="-52"/>
              </a:rPr>
              <a:t> абзацами </a:t>
            </a:r>
            <a:r>
              <a:rPr lang="ru-RU" sz="1200" dirty="0" err="1" smtClean="0">
                <a:latin typeface="e-Ukraine Light" pitchFamily="50" charset="-52"/>
              </a:rPr>
              <a:t>четвертим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шостим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«в» пункту 193.1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193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ПКУ, на базу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пунктом 190.2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190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Отже</a:t>
            </a:r>
            <a:r>
              <a:rPr lang="ru-RU" sz="1200" dirty="0" smtClean="0">
                <a:latin typeface="e-Ukraine Light" pitchFamily="50" charset="-52"/>
              </a:rPr>
              <a:t>, ФОП –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ПДВ – </a:t>
            </a:r>
            <a:r>
              <a:rPr lang="ru-RU" sz="1200" dirty="0" err="1" smtClean="0">
                <a:latin typeface="e-Ukraine Light" pitchFamily="50" charset="-52"/>
              </a:rPr>
              <a:t>отримувач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нерезидента,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розташоване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митній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відповідальною</a:t>
            </a:r>
            <a:r>
              <a:rPr lang="ru-RU" sz="1200" dirty="0" smtClean="0">
                <a:latin typeface="e-Ukraine Light" pitchFamily="50" charset="-52"/>
              </a:rPr>
              <a:t> особою у </a:t>
            </a:r>
            <a:r>
              <a:rPr lang="ru-RU" sz="1200" dirty="0" err="1" smtClean="0">
                <a:latin typeface="e-Ukraine Light" pitchFamily="50" charset="-52"/>
              </a:rPr>
              <a:t>частині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нарахування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до бюджету за </a:t>
            </a:r>
            <a:r>
              <a:rPr lang="ru-RU" sz="1200" dirty="0" err="1" smtClean="0">
                <a:latin typeface="e-Ukraine Light" pitchFamily="50" charset="-52"/>
              </a:rPr>
              <a:t>такі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комісії</a:t>
            </a:r>
            <a:r>
              <a:rPr lang="ru-RU" sz="1200" dirty="0" smtClean="0">
                <a:latin typeface="e-Ukraine Light" pitchFamily="50" charset="-52"/>
              </a:rPr>
              <a:t>, яку </a:t>
            </a:r>
            <a:r>
              <a:rPr lang="ru-RU" sz="1200" dirty="0" err="1" smtClean="0">
                <a:latin typeface="e-Ukraine Light" pitchFamily="50" charset="-52"/>
              </a:rPr>
              <a:t>отримав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закордонний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маркетплейс</a:t>
            </a:r>
            <a:r>
              <a:rPr lang="ru-RU" sz="1200" dirty="0" smtClean="0">
                <a:latin typeface="e-Ukraine Light" pitchFamily="50" charset="-52"/>
              </a:rPr>
              <a:t> за продаж </a:t>
            </a:r>
            <a:r>
              <a:rPr lang="ru-RU" sz="1200" dirty="0" err="1" smtClean="0">
                <a:latin typeface="e-Ukraine Light" pitchFamily="50" charset="-52"/>
              </a:rPr>
              <a:t>товарів</a:t>
            </a:r>
            <a:r>
              <a:rPr lang="ru-RU" sz="1200" dirty="0" smtClean="0">
                <a:latin typeface="e-Ukraine Light" pitchFamily="50" charset="-52"/>
              </a:rPr>
              <a:t>/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реклами</a:t>
            </a:r>
            <a:r>
              <a:rPr lang="ru-RU" sz="12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Довідково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зазначаємо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перевірити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інформацію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стосовно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ПДВ – нерезидента </a:t>
            </a:r>
            <a:r>
              <a:rPr lang="ru-RU" sz="1200" dirty="0" err="1" smtClean="0">
                <a:latin typeface="e-Ukraine Light" pitchFamily="50" charset="-52"/>
              </a:rPr>
              <a:t>можна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вебпорталі</a:t>
            </a:r>
            <a:r>
              <a:rPr lang="ru-RU" sz="1200" dirty="0" smtClean="0">
                <a:latin typeface="e-Ukraine Light" pitchFamily="50" charset="-52"/>
              </a:rPr>
              <a:t> ДПС за </a:t>
            </a:r>
            <a:r>
              <a:rPr lang="ru-RU" sz="1200" dirty="0" err="1" smtClean="0">
                <a:latin typeface="e-Ukraine Light" pitchFamily="50" charset="-52"/>
              </a:rPr>
              <a:t>посиланням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  <a:hlinkClick r:id="rId2"/>
              </a:rPr>
              <a:t>Електронний</a:t>
            </a:r>
            <a:r>
              <a:rPr lang="ru-RU" sz="12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200" dirty="0" err="1" smtClean="0">
                <a:latin typeface="e-Ukraine Light" pitchFamily="50" charset="-52"/>
                <a:hlinkClick r:id="rId2"/>
              </a:rPr>
              <a:t>кабінет</a:t>
            </a:r>
            <a:r>
              <a:rPr lang="ru-RU" sz="1200" dirty="0" smtClean="0">
                <a:latin typeface="e-Ukraine Light" pitchFamily="50" charset="-52"/>
                <a:hlinkClick r:id="rId2"/>
              </a:rPr>
              <a:t>→</a:t>
            </a:r>
            <a:r>
              <a:rPr lang="ru-RU" sz="1200" dirty="0" err="1" smtClean="0">
                <a:latin typeface="e-Ukraine Light" pitchFamily="50" charset="-52"/>
                <a:hlinkClick r:id="rId2"/>
              </a:rPr>
              <a:t>Реєстри</a:t>
            </a:r>
            <a:r>
              <a:rPr lang="ru-RU" sz="1200" dirty="0" smtClean="0">
                <a:latin typeface="e-Ukraine Light" pitchFamily="50" charset="-52"/>
                <a:hlinkClick r:id="rId2"/>
              </a:rPr>
              <a:t>→</a:t>
            </a:r>
            <a:r>
              <a:rPr lang="ru-RU" sz="1200" dirty="0" err="1" smtClean="0">
                <a:latin typeface="e-Ukraine Light" pitchFamily="50" charset="-52"/>
                <a:hlinkClick r:id="rId2"/>
              </a:rPr>
              <a:t>Дані</a:t>
            </a:r>
            <a:r>
              <a:rPr lang="ru-RU" sz="12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200" dirty="0" err="1" smtClean="0">
                <a:latin typeface="e-Ukraine Light" pitchFamily="50" charset="-52"/>
                <a:hlinkClick r:id="rId2"/>
              </a:rPr>
              <a:t>реєстру</a:t>
            </a:r>
            <a:r>
              <a:rPr lang="ru-RU" sz="1200" dirty="0" smtClean="0">
                <a:latin typeface="e-Ukraine Light" pitchFamily="50" charset="-52"/>
                <a:hlinkClick r:id="rId2"/>
              </a:rPr>
              <a:t> </a:t>
            </a:r>
            <a:r>
              <a:rPr lang="ru-RU" sz="1200" dirty="0" err="1" smtClean="0">
                <a:latin typeface="e-Ukraine Light" pitchFamily="50" charset="-52"/>
                <a:hlinkClick r:id="rId2"/>
              </a:rPr>
              <a:t>платників</a:t>
            </a:r>
            <a:r>
              <a:rPr lang="ru-RU" sz="1200" dirty="0" smtClean="0">
                <a:latin typeface="e-Ukraine Light" pitchFamily="50" charset="-52"/>
                <a:hlinkClick r:id="rId2"/>
              </a:rPr>
              <a:t> ПДВ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умові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ідентифікації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допомогою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підпису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Закону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«Про </a:t>
            </a:r>
            <a:r>
              <a:rPr lang="ru-RU" sz="1200" dirty="0" err="1" smtClean="0">
                <a:latin typeface="e-Ukraine Light" pitchFamily="50" charset="-52"/>
              </a:rPr>
              <a:t>електронну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ідентифікацію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електронні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довірчі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».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38485"/>
            <a:ext cx="459105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err="1" smtClean="0">
                <a:latin typeface="e-Ukraine Light" pitchFamily="50" charset="-52"/>
              </a:rPr>
              <a:t>продавцями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покупцями</a:t>
            </a:r>
            <a:r>
              <a:rPr lang="ru-RU" sz="1200" dirty="0" smtClean="0">
                <a:latin typeface="e-Ukraine Light" pitchFamily="50" charset="-52"/>
              </a:rPr>
              <a:t>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посередницькими</a:t>
            </a:r>
            <a:r>
              <a:rPr lang="ru-RU" sz="1200" dirty="0" smtClean="0">
                <a:latin typeface="e-Ukraine Light" pitchFamily="50" charset="-52"/>
              </a:rPr>
              <a:t> договорами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власного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імені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але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дорученням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надавача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підпункт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д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14.1.139 пункту 14.1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14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І ПКУ).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пункту 208</a:t>
            </a:r>
            <a:r>
              <a:rPr lang="ru-RU" sz="1200" baseline="30000" dirty="0" smtClean="0">
                <a:latin typeface="e-Ukraine Light" pitchFamily="50" charset="-52"/>
              </a:rPr>
              <a:t>1</a:t>
            </a:r>
            <a:r>
              <a:rPr lang="ru-RU" sz="1200" dirty="0" smtClean="0">
                <a:latin typeface="e-Ukraine Light" pitchFamily="50" charset="-52"/>
              </a:rPr>
              <a:t>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208</a:t>
            </a:r>
            <a:r>
              <a:rPr lang="ru-RU" sz="1200" baseline="30000" dirty="0" smtClean="0">
                <a:latin typeface="e-Ukraine Light" pitchFamily="50" charset="-52"/>
              </a:rPr>
              <a:t>1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 </a:t>
            </a:r>
            <a:r>
              <a:rPr lang="ru-RU" sz="1200" dirty="0" err="1" smtClean="0">
                <a:latin typeface="e-Ukraine Light" pitchFamily="50" charset="-52"/>
              </a:rPr>
              <a:t>встановлюються</a:t>
            </a:r>
            <a:r>
              <a:rPr lang="ru-RU" sz="1200" dirty="0" smtClean="0">
                <a:latin typeface="e-Ukraine Light" pitchFamily="50" charset="-52"/>
              </a:rPr>
              <a:t> правила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розташоване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митній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особі</a:t>
            </a:r>
            <a:r>
              <a:rPr lang="ru-RU" sz="1200" dirty="0" smtClean="0">
                <a:latin typeface="e-Ukraine Light" pitchFamily="50" charset="-52"/>
              </a:rPr>
              <a:t>, 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підприємцю</a:t>
            </a:r>
            <a:r>
              <a:rPr lang="ru-RU" sz="1200" dirty="0" smtClean="0">
                <a:latin typeface="e-Ukraine Light" pitchFamily="50" charset="-52"/>
              </a:rPr>
              <a:t>, яку не </a:t>
            </a:r>
            <a:r>
              <a:rPr lang="ru-RU" sz="1200" dirty="0" err="1" smtClean="0">
                <a:latin typeface="e-Ukraine Light" pitchFamily="50" charset="-52"/>
              </a:rPr>
              <a:t>зареєстровано</a:t>
            </a:r>
            <a:r>
              <a:rPr lang="ru-RU" sz="1200" dirty="0" smtClean="0">
                <a:latin typeface="e-Ukraine Light" pitchFamily="50" charset="-52"/>
              </a:rPr>
              <a:t> як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цій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фізична</a:t>
            </a:r>
            <a:r>
              <a:rPr lang="ru-RU" sz="1200" dirty="0" smtClean="0">
                <a:latin typeface="e-Ukraine Light" pitchFamily="50" charset="-52"/>
              </a:rPr>
              <a:t> особа), особою – нерезидентом, яка </a:t>
            </a:r>
            <a:r>
              <a:rPr lang="ru-RU" sz="1200" dirty="0" err="1" smtClean="0">
                <a:latin typeface="e-Ukraine Light" pitchFamily="50" charset="-52"/>
              </a:rPr>
              <a:t>визначена</a:t>
            </a:r>
            <a:r>
              <a:rPr lang="ru-RU" sz="1200" dirty="0" smtClean="0">
                <a:latin typeface="e-Ukraine Light" pitchFamily="50" charset="-52"/>
              </a:rPr>
              <a:t> </a:t>
            </a:r>
            <a:r>
              <a:rPr lang="ru-RU" sz="1200" dirty="0" err="1" smtClean="0">
                <a:latin typeface="e-Ukraine Light" pitchFamily="50" charset="-52"/>
              </a:rPr>
              <a:t>підпунктом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д</a:t>
            </a:r>
            <a:r>
              <a:rPr lang="ru-RU" sz="1200" dirty="0" smtClean="0">
                <a:latin typeface="e-Ukraine Light" pitchFamily="50" charset="-52"/>
              </a:rPr>
              <a:t>» 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14.1.139 пункту 14.1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14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І ПКУ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яку </a:t>
            </a:r>
            <a:r>
              <a:rPr lang="ru-RU" sz="1200" dirty="0" err="1" smtClean="0">
                <a:latin typeface="e-Ukraine Light" pitchFamily="50" charset="-52"/>
              </a:rPr>
              <a:t>зареєстровано</a:t>
            </a:r>
            <a:r>
              <a:rPr lang="ru-RU" sz="1200" dirty="0" smtClean="0">
                <a:latin typeface="e-Ukraine Light" pitchFamily="50" charset="-52"/>
              </a:rPr>
              <a:t> як </a:t>
            </a:r>
            <a:r>
              <a:rPr lang="ru-RU" sz="1200" dirty="0" err="1" smtClean="0">
                <a:latin typeface="e-Ukraine Light" pitchFamily="50" charset="-52"/>
              </a:rPr>
              <a:t>платника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пункту 208</a:t>
            </a:r>
            <a:r>
              <a:rPr lang="ru-RU" sz="1200" baseline="30000" dirty="0" smtClean="0">
                <a:latin typeface="e-Ukraine Light" pitchFamily="50" charset="-52"/>
              </a:rPr>
              <a:t>1</a:t>
            </a:r>
            <a:r>
              <a:rPr lang="ru-RU" sz="1200" dirty="0" smtClean="0">
                <a:latin typeface="e-Ukraine Light" pitchFamily="50" charset="-52"/>
              </a:rPr>
              <a:t>.2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208</a:t>
            </a:r>
            <a:r>
              <a:rPr lang="ru-RU" sz="1200" baseline="30000" dirty="0" smtClean="0">
                <a:latin typeface="e-Ukraine Light" pitchFamily="50" charset="-52"/>
              </a:rPr>
              <a:t>1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Таким чином, 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ФОПу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закордонним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маркетплейсом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умов договору та норм ПКУ </a:t>
            </a:r>
            <a:r>
              <a:rPr lang="ru-RU" sz="1200" dirty="0" err="1" smtClean="0">
                <a:latin typeface="e-Ukraine Light" pitchFamily="50" charset="-52"/>
              </a:rPr>
              <a:t>класифікуються</a:t>
            </a:r>
            <a:r>
              <a:rPr lang="ru-RU" sz="1200" dirty="0" smtClean="0">
                <a:latin typeface="e-Ukraine Light" pitchFamily="50" charset="-52"/>
              </a:rPr>
              <a:t> як </a:t>
            </a:r>
            <a:r>
              <a:rPr lang="ru-RU" sz="1200" dirty="0" err="1" smtClean="0">
                <a:latin typeface="e-Ukraine Light" pitchFamily="50" charset="-52"/>
              </a:rPr>
              <a:t>електронні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, то </a:t>
            </a:r>
            <a:r>
              <a:rPr lang="ru-RU" sz="1200" dirty="0" err="1" smtClean="0">
                <a:latin typeface="e-Ukraine Light" pitchFamily="50" charset="-52"/>
              </a:rPr>
              <a:t>місце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визначається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митній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а тому </a:t>
            </a:r>
            <a:r>
              <a:rPr lang="ru-RU" sz="1200" dirty="0" err="1" smtClean="0">
                <a:latin typeface="e-Ukraine Light" pitchFamily="50" charset="-52"/>
              </a:rPr>
              <a:t>такі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об’єктом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ПДВ, а </a:t>
            </a:r>
            <a:r>
              <a:rPr lang="ru-RU" sz="1200" dirty="0" err="1" smtClean="0">
                <a:latin typeface="e-Ukraine Light" pitchFamily="50" charset="-52"/>
              </a:rPr>
              <a:t>нарахування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сплата</a:t>
            </a:r>
            <a:r>
              <a:rPr lang="ru-RU" sz="1200" dirty="0" smtClean="0">
                <a:latin typeface="e-Ukraine Light" pitchFamily="50" charset="-52"/>
              </a:rPr>
              <a:t> ПДВ за такою </a:t>
            </a:r>
            <a:r>
              <a:rPr lang="ru-RU" sz="1200" dirty="0" err="1" smtClean="0">
                <a:latin typeface="e-Ukraine Light" pitchFamily="50" charset="-52"/>
              </a:rPr>
              <a:t>операцією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здійснюється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залежності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статусу </a:t>
            </a:r>
            <a:r>
              <a:rPr lang="ru-RU" sz="1200" dirty="0" err="1" smtClean="0">
                <a:latin typeface="e-Ukraine Light" pitchFamily="50" charset="-52"/>
              </a:rPr>
              <a:t>ФОПа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зареєстрований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зареєстрований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ПДВ)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через мережу </a:t>
            </a:r>
            <a:r>
              <a:rPr lang="ru-RU" sz="1200" dirty="0" err="1" smtClean="0">
                <a:latin typeface="e-Ukraine Light" pitchFamily="50" charset="-52"/>
              </a:rPr>
              <a:t>Інтернет</a:t>
            </a:r>
            <a:r>
              <a:rPr lang="ru-RU" sz="1200" dirty="0" smtClean="0">
                <a:latin typeface="e-Ukraine Light" pitchFamily="50" charset="-52"/>
              </a:rPr>
              <a:t> нерезидентом </a:t>
            </a:r>
            <a:r>
              <a:rPr lang="ru-RU" sz="1200" dirty="0" err="1" smtClean="0">
                <a:latin typeface="e-Ukraine Light" pitchFamily="50" charset="-52"/>
              </a:rPr>
              <a:t>здійснюється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підприємцю</a:t>
            </a:r>
            <a:r>
              <a:rPr lang="ru-RU" sz="1200" dirty="0" smtClean="0">
                <a:latin typeface="e-Ukraine Light" pitchFamily="50" charset="-52"/>
              </a:rPr>
              <a:t>, яку не </a:t>
            </a:r>
            <a:r>
              <a:rPr lang="ru-RU" sz="1200" dirty="0" err="1" smtClean="0">
                <a:latin typeface="e-Ukraine Light" pitchFamily="50" charset="-52"/>
              </a:rPr>
              <a:t>зареєстровано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ПДВ, то </a:t>
            </a:r>
            <a:r>
              <a:rPr lang="ru-RU" sz="1200" dirty="0" err="1" smtClean="0">
                <a:latin typeface="e-Ukraine Light" pitchFamily="50" charset="-52"/>
              </a:rPr>
              <a:t>нарахування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сплата</a:t>
            </a:r>
            <a:r>
              <a:rPr lang="ru-RU" sz="1200" dirty="0" smtClean="0">
                <a:latin typeface="e-Ukraine Light" pitchFamily="50" charset="-52"/>
              </a:rPr>
              <a:t> ПДВ за такою </a:t>
            </a:r>
            <a:r>
              <a:rPr lang="ru-RU" sz="1200" dirty="0" err="1" smtClean="0">
                <a:latin typeface="e-Ukraine Light" pitchFamily="50" charset="-52"/>
              </a:rPr>
              <a:t>операцією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здійснюватися</a:t>
            </a:r>
            <a:r>
              <a:rPr lang="ru-RU" sz="1200" dirty="0" smtClean="0">
                <a:latin typeface="e-Ukraine Light" pitchFamily="50" charset="-52"/>
              </a:rPr>
              <a:t> особою – нерезидентом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0"/>
            <a:ext cx="4692491" cy="664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на смартфонах, планшетах, </a:t>
            </a:r>
            <a:r>
              <a:rPr lang="ru-RU" sz="1200" dirty="0" err="1" smtClean="0">
                <a:latin typeface="e-Ukraine Light" pitchFamily="50" charset="-52"/>
              </a:rPr>
              <a:t>телевізійних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приймачах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цифрових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пристроях</a:t>
            </a:r>
            <a:r>
              <a:rPr lang="ru-RU" sz="1200" dirty="0" smtClean="0">
                <a:latin typeface="e-Ukraine Light" pitchFamily="50" charset="-52"/>
              </a:rPr>
              <a:t>. До таких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але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виключно</a:t>
            </a:r>
            <a:r>
              <a:rPr lang="ru-RU" sz="1200" dirty="0" smtClean="0">
                <a:latin typeface="e-Ukraine Light" pitchFamily="50" charset="-52"/>
              </a:rPr>
              <a:t>, належать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 з: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рекламних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мережі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Інтернет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мобільних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додатках</a:t>
            </a:r>
            <a:r>
              <a:rPr lang="ru-RU" sz="1200" dirty="0" smtClean="0">
                <a:latin typeface="e-Ukraine Light" pitchFamily="50" charset="-52"/>
              </a:rPr>
              <a:t> та на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ресурсах,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рекламного простору, 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шляхом </a:t>
            </a:r>
            <a:r>
              <a:rPr lang="ru-RU" sz="1200" dirty="0" err="1" smtClean="0">
                <a:latin typeface="e-Ukraine Light" pitchFamily="50" charset="-52"/>
              </a:rPr>
              <a:t>розміщення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банерних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рекламних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повідомлень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вебсайтах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вебсторінках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вебпорталах</a:t>
            </a:r>
            <a:r>
              <a:rPr lang="ru-RU" sz="12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доступу до </a:t>
            </a:r>
            <a:r>
              <a:rPr lang="ru-RU" sz="1200" dirty="0" err="1" smtClean="0">
                <a:latin typeface="e-Ukraine Light" pitchFamily="50" charset="-52"/>
              </a:rPr>
              <a:t>інформаційних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комерційних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розважальних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ресурсів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подібних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ресурсів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але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виключно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розміщених</a:t>
            </a:r>
            <a:r>
              <a:rPr lang="ru-RU" sz="1200" dirty="0" smtClean="0">
                <a:latin typeface="e-Ukraine Light" pitchFamily="50" charset="-52"/>
              </a:rPr>
              <a:t> на платформах </a:t>
            </a:r>
            <a:r>
              <a:rPr lang="ru-RU" sz="1200" dirty="0" err="1" smtClean="0">
                <a:latin typeface="e-Ukraine Light" pitchFamily="50" charset="-52"/>
              </a:rPr>
              <a:t>спільного</a:t>
            </a:r>
            <a:r>
              <a:rPr lang="ru-RU" sz="1200" dirty="0" smtClean="0">
                <a:latin typeface="e-Ukraine Light" pitchFamily="50" charset="-52"/>
              </a:rPr>
              <a:t> доступу до </a:t>
            </a:r>
            <a:r>
              <a:rPr lang="ru-RU" sz="1200" dirty="0" err="1" smtClean="0">
                <a:latin typeface="e-Ukraine Light" pitchFamily="50" charset="-52"/>
              </a:rPr>
              <a:t>інформації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відеоматеріалів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Особливості</a:t>
            </a:r>
            <a:r>
              <a:rPr lang="ru-RU" sz="1200" dirty="0" smtClean="0">
                <a:latin typeface="e-Ukraine Light" pitchFamily="50" charset="-52"/>
              </a:rPr>
              <a:t> 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ПДВ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постачання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нерезидентами – </a:t>
            </a:r>
            <a:r>
              <a:rPr lang="ru-RU" sz="1200" dirty="0" err="1" smtClean="0">
                <a:latin typeface="e-Ukraine Light" pitchFamily="50" charset="-52"/>
              </a:rPr>
              <a:t>платниками</a:t>
            </a:r>
            <a:r>
              <a:rPr lang="ru-RU" sz="1200" dirty="0" smtClean="0">
                <a:latin typeface="e-Ukraine Light" pitchFamily="50" charset="-52"/>
              </a:rPr>
              <a:t> ПДВ </a:t>
            </a:r>
            <a:r>
              <a:rPr lang="ru-RU" sz="1200" dirty="0" err="1" smtClean="0">
                <a:latin typeface="e-Ukraine Light" pitchFamily="50" charset="-52"/>
              </a:rPr>
              <a:t>фізичним</a:t>
            </a:r>
            <a:r>
              <a:rPr lang="ru-RU" sz="1200" dirty="0" smtClean="0">
                <a:latin typeface="e-Ukraine Light" pitchFamily="50" charset="-52"/>
              </a:rPr>
              <a:t> особам (у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фізичним</a:t>
            </a:r>
            <a:r>
              <a:rPr lang="ru-RU" sz="1200" dirty="0" smtClean="0">
                <a:latin typeface="e-Ukraine Light" pitchFamily="50" charset="-52"/>
              </a:rPr>
              <a:t> особам – </a:t>
            </a:r>
            <a:r>
              <a:rPr lang="ru-RU" sz="1200" dirty="0" err="1" smtClean="0">
                <a:latin typeface="e-Ukraine Light" pitchFamily="50" charset="-52"/>
              </a:rPr>
              <a:t>підприємцям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зареєстровано</a:t>
            </a:r>
            <a:r>
              <a:rPr lang="ru-RU" sz="1200" dirty="0" smtClean="0">
                <a:latin typeface="e-Ukraine Light" pitchFamily="50" charset="-52"/>
              </a:rPr>
              <a:t> як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 ПДВ) на </a:t>
            </a:r>
            <a:r>
              <a:rPr lang="ru-RU" sz="1200" dirty="0" err="1" smtClean="0">
                <a:latin typeface="e-Ukraine Light" pitchFamily="50" charset="-52"/>
              </a:rPr>
              <a:t>митній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встановлено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статтею</a:t>
            </a:r>
            <a:r>
              <a:rPr lang="ru-RU" sz="1200" dirty="0" smtClean="0">
                <a:latin typeface="e-Ukraine Light" pitchFamily="50" charset="-52"/>
              </a:rPr>
              <a:t> 208</a:t>
            </a:r>
            <a:r>
              <a:rPr lang="ru-RU" sz="1200" baseline="30000" dirty="0" smtClean="0">
                <a:latin typeface="e-Ukraine Light" pitchFamily="50" charset="-52"/>
              </a:rPr>
              <a:t>1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en-US" sz="1200" dirty="0" smtClean="0">
                <a:latin typeface="e-Ukraine Light" pitchFamily="50" charset="-52"/>
              </a:rPr>
              <a:t>V </a:t>
            </a:r>
            <a:r>
              <a:rPr lang="ru-RU" sz="1200" dirty="0" smtClean="0">
                <a:latin typeface="e-Ukraine Light" pitchFamily="50" charset="-52"/>
              </a:rPr>
              <a:t>ПКУ.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особою для </a:t>
            </a:r>
            <a:r>
              <a:rPr lang="ru-RU" sz="1200" dirty="0" err="1" smtClean="0">
                <a:latin typeface="e-Ukraine Light" pitchFamily="50" charset="-52"/>
              </a:rPr>
              <a:t>цілей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ПДВ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особа – нерезидент, яка не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постійного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представництва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постачає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митній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фізичним</a:t>
            </a:r>
            <a:r>
              <a:rPr lang="ru-RU" sz="1200" dirty="0" smtClean="0">
                <a:latin typeface="e-Ukraine Light" pitchFamily="50" charset="-52"/>
              </a:rPr>
              <a:t> особам, 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фізичним</a:t>
            </a:r>
            <a:r>
              <a:rPr lang="ru-RU" sz="1200" dirty="0" smtClean="0">
                <a:latin typeface="e-Ukraine Light" pitchFamily="50" charset="-52"/>
              </a:rPr>
              <a:t> особам – </a:t>
            </a:r>
            <a:r>
              <a:rPr lang="ru-RU" sz="1200" dirty="0" err="1" smtClean="0">
                <a:latin typeface="e-Ukraine Light" pitchFamily="50" charset="-52"/>
              </a:rPr>
              <a:t>підприємцям</a:t>
            </a:r>
            <a:r>
              <a:rPr lang="ru-RU" sz="1200" dirty="0" smtClean="0">
                <a:latin typeface="e-Ukraine Light" pitchFamily="50" charset="-52"/>
              </a:rPr>
              <a:t>, не </a:t>
            </a:r>
            <a:r>
              <a:rPr lang="ru-RU" sz="1200" dirty="0" err="1" smtClean="0">
                <a:latin typeface="e-Ukraine Light" pitchFamily="50" charset="-52"/>
              </a:rPr>
              <a:t>зареєстрованим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платниками</a:t>
            </a:r>
            <a:r>
              <a:rPr lang="ru-RU" sz="1200" dirty="0" smtClean="0">
                <a:latin typeface="e-Ukraine Light" pitchFamily="50" charset="-52"/>
              </a:rPr>
              <a:t> ПДВ, </a:t>
            </a:r>
            <a:r>
              <a:rPr lang="ru-RU" sz="1200" dirty="0" err="1" smtClean="0">
                <a:latin typeface="e-Ukraine Light" pitchFamily="50" charset="-52"/>
              </a:rPr>
              <a:t>електронні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, 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шляхом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доступу до </a:t>
            </a:r>
            <a:r>
              <a:rPr lang="ru-RU" sz="1200" dirty="0" err="1" smtClean="0">
                <a:latin typeface="e-Ukraine Light" pitchFamily="50" charset="-52"/>
              </a:rPr>
              <a:t>електронних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через </a:t>
            </a:r>
            <a:r>
              <a:rPr lang="ru-RU" sz="1200" dirty="0" err="1" smtClean="0">
                <a:latin typeface="e-Ukraine Light" pitchFamily="50" charset="-52"/>
              </a:rPr>
              <a:t>електронний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інтерфейс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технічних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організаційних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інформаційних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можливостей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здійснюються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використанням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інформаційних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технологій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систем, для </a:t>
            </a:r>
            <a:r>
              <a:rPr lang="ru-RU" sz="1200" dirty="0" err="1" smtClean="0">
                <a:latin typeface="e-Ukraine Light" pitchFamily="50" charset="-52"/>
              </a:rPr>
              <a:t>встановлення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контактів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укладення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угод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між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2900" y="304799"/>
            <a:ext cx="44481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</p:txBody>
      </p:sp>
      <p:pic>
        <p:nvPicPr>
          <p:cNvPr id="13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7301" y="2867025"/>
            <a:ext cx="2790824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1512</TotalTime>
  <Words>266</Words>
  <Application>Microsoft Office PowerPoint</Application>
  <PresentationFormat>Лист A4 (210x297 мм)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151</cp:revision>
  <cp:lastPrinted>2022-12-13T10:52:00Z</cp:lastPrinted>
  <dcterms:created xsi:type="dcterms:W3CDTF">2021-05-27T05:23:05Z</dcterms:created>
  <dcterms:modified xsi:type="dcterms:W3CDTF">2024-04-25T08:41:24Z</dcterms:modified>
</cp:coreProperties>
</file>