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74580"/>
            <a:ext cx="3600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включаються</a:t>
            </a:r>
            <a:r>
              <a:rPr lang="ru-RU" sz="1400" b="1" dirty="0">
                <a:latin typeface="e-Ukraine Light" pitchFamily="50" charset="-52"/>
              </a:rPr>
              <a:t> до складу </a:t>
            </a:r>
            <a:r>
              <a:rPr lang="ru-RU" sz="1400" b="1" dirty="0" err="1">
                <a:latin typeface="e-Ukraine Light" pitchFamily="50" charset="-52"/>
              </a:rPr>
              <a:t>податкової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знижки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суми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коштів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вартість</a:t>
            </a:r>
            <a:r>
              <a:rPr lang="ru-RU" sz="1400" b="1" dirty="0">
                <a:latin typeface="e-Ukraine Light" pitchFamily="50" charset="-52"/>
              </a:rPr>
              <a:t> майна, </a:t>
            </a:r>
            <a:r>
              <a:rPr lang="ru-RU" sz="1400" b="1" dirty="0" err="1">
                <a:latin typeface="e-Ukraine Light" pitchFamily="50" charset="-52"/>
              </a:rPr>
              <a:t>перерахованих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переданих</a:t>
            </a:r>
            <a:r>
              <a:rPr lang="ru-RU" sz="1400" b="1" dirty="0">
                <a:latin typeface="e-Ukraine Light" pitchFamily="50" charset="-52"/>
              </a:rPr>
              <a:t>) </a:t>
            </a:r>
            <a:r>
              <a:rPr lang="ru-RU" sz="1400" b="1" dirty="0" err="1">
                <a:latin typeface="e-Ukraine Light" pitchFamily="50" charset="-52"/>
              </a:rPr>
              <a:t>платником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вигляді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пожертвувань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благодійних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внесків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період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воєнного</a:t>
            </a:r>
            <a:r>
              <a:rPr lang="ru-RU" sz="1400" b="1" dirty="0">
                <a:latin typeface="e-Ukraine Light" pitchFamily="50" charset="-52"/>
              </a:rPr>
              <a:t> стану </a:t>
            </a:r>
            <a:r>
              <a:rPr lang="ru-RU" sz="1400" b="1" dirty="0" err="1">
                <a:latin typeface="e-Ukraine Light" pitchFamily="50" charset="-52"/>
              </a:rPr>
              <a:t>неприбутковим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організаціям</a:t>
            </a:r>
            <a:r>
              <a:rPr lang="ru-RU" sz="1400" b="1" dirty="0">
                <a:latin typeface="e-Ukraine Light" pitchFamily="50" charset="-52"/>
              </a:rPr>
              <a:t>?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 ДПС  у 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14.1.170 п. 14.1 ст. 14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ПКУ) </a:t>
            </a:r>
            <a:r>
              <a:rPr lang="ru-RU" sz="1100" dirty="0" err="1">
                <a:latin typeface="e-Ukraine Light" pitchFamily="50" charset="-52"/>
              </a:rPr>
              <a:t>податкова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знижка</a:t>
            </a:r>
            <a:r>
              <a:rPr lang="ru-RU" sz="1100" dirty="0">
                <a:latin typeface="e-Ukraine Light" pitchFamily="50" charset="-52"/>
              </a:rPr>
              <a:t>   для  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 не  є  </a:t>
            </a:r>
            <a:r>
              <a:rPr lang="ru-RU" sz="1100" dirty="0" err="1">
                <a:latin typeface="e-Ukraine Light" pitchFamily="50" charset="-52"/>
              </a:rPr>
              <a:t>суб’єктами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– документально </a:t>
            </a:r>
            <a:r>
              <a:rPr lang="ru-RU" sz="1100" dirty="0" err="1">
                <a:latin typeface="e-Ukraine Light" pitchFamily="50" charset="-52"/>
              </a:rPr>
              <a:t>підтверджена</a:t>
            </a:r>
            <a:r>
              <a:rPr lang="ru-RU" sz="1100" dirty="0">
                <a:latin typeface="e-Ukraine Light" pitchFamily="50" charset="-52"/>
              </a:rPr>
              <a:t> сума (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резидента у </a:t>
            </a:r>
            <a:r>
              <a:rPr lang="ru-RU" sz="1100" dirty="0" err="1">
                <a:latin typeface="e-Ukraine Light" pitchFamily="50" charset="-52"/>
              </a:rPr>
              <a:t>зв’язку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придбанням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у </a:t>
            </a:r>
            <a:r>
              <a:rPr lang="ru-RU" sz="1100" dirty="0" err="1">
                <a:latin typeface="e-Ukraine Light" pitchFamily="50" charset="-52"/>
              </a:rPr>
              <a:t>резидентів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року, на яку </a:t>
            </a:r>
            <a:r>
              <a:rPr lang="ru-RU" sz="1100" dirty="0" err="1">
                <a:latin typeface="e-Ukraine Light" pitchFamily="50" charset="-52"/>
              </a:rPr>
              <a:t>дозволяється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доходу, </a:t>
            </a:r>
            <a:r>
              <a:rPr lang="ru-RU" sz="1100" dirty="0" err="1">
                <a:latin typeface="e-Ukraine Light" pitchFamily="50" charset="-52"/>
              </a:rPr>
              <a:t>одержаного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такого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у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визначених</a:t>
            </a:r>
            <a:r>
              <a:rPr lang="ru-RU" sz="1100" dirty="0">
                <a:latin typeface="e-Ukraine Light" pitchFamily="50" charset="-52"/>
              </a:rPr>
              <a:t> ПКУ.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фактично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розрахунковими</a:t>
            </a:r>
            <a:r>
              <a:rPr lang="ru-RU" sz="1100" dirty="0">
                <a:latin typeface="e-Ukraine Light" pitchFamily="50" charset="-52"/>
              </a:rPr>
              <a:t> документами,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квитанціями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фіскальними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товарними</a:t>
            </a:r>
            <a:r>
              <a:rPr lang="ru-RU" sz="1100" dirty="0">
                <a:latin typeface="e-Ukraine Light" pitchFamily="50" charset="-52"/>
              </a:rPr>
              <a:t> чеками, </a:t>
            </a:r>
            <a:r>
              <a:rPr lang="ru-RU" sz="1100" dirty="0" err="1">
                <a:latin typeface="e-Ukraine Light" pitchFamily="50" charset="-52"/>
              </a:rPr>
              <a:t>прибутковими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касовими</a:t>
            </a:r>
            <a:r>
              <a:rPr lang="ru-RU" sz="1100" dirty="0">
                <a:latin typeface="e-Ukraine Light" pitchFamily="50" charset="-52"/>
              </a:rPr>
              <a:t> ордерами,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продавця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особу, яка </a:t>
            </a:r>
            <a:r>
              <a:rPr lang="ru-RU" sz="1100" dirty="0" err="1">
                <a:latin typeface="e-Ukraine Light" pitchFamily="50" charset="-52"/>
              </a:rPr>
              <a:t>звертається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знижкою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обов’язково</a:t>
            </a:r>
            <a:r>
              <a:rPr lang="ru-RU" sz="1100" dirty="0">
                <a:latin typeface="e-Ukraine Light" pitchFamily="50" charset="-52"/>
              </a:rPr>
              <a:t> повинно бути </a:t>
            </a:r>
            <a:r>
              <a:rPr lang="ru-RU" sz="1100" dirty="0" err="1">
                <a:latin typeface="e-Ukraine Light" pitchFamily="50" charset="-52"/>
              </a:rPr>
              <a:t>відображено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smtClean="0">
                <a:latin typeface="e-Ukraine Light" pitchFamily="50" charset="-52"/>
              </a:rPr>
              <a:t>і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smtClean="0">
                <a:latin typeface="e-Ukraine Light" pitchFamily="50" charset="-52"/>
              </a:rPr>
              <a:t>строк </a:t>
            </a:r>
            <a:r>
              <a:rPr lang="ru-RU" sz="1050" dirty="0">
                <a:latin typeface="e-Ukraine Light" pitchFamily="50" charset="-52"/>
              </a:rPr>
              <a:t>оплати за </a:t>
            </a:r>
            <a:r>
              <a:rPr lang="ru-RU" sz="1050" dirty="0" err="1">
                <a:latin typeface="e-Ukraine Light" pitchFamily="50" charset="-52"/>
              </a:rPr>
              <a:t>такі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) (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ru-RU" sz="1050">
                <a:latin typeface="e-Ukraine Light" pitchFamily="50" charset="-52"/>
              </a:rPr>
              <a:t>166.2.1 </a:t>
            </a:r>
            <a:r>
              <a:rPr lang="ru-RU" sz="1050" smtClean="0">
                <a:latin typeface="e-Ukraine Light" pitchFamily="50" charset="-52"/>
              </a:rPr>
              <a:t/>
            </a:r>
            <a:br>
              <a:rPr lang="ru-RU" sz="1050" smtClean="0">
                <a:latin typeface="e-Ukraine Light" pitchFamily="50" charset="-52"/>
              </a:rPr>
            </a:br>
            <a:r>
              <a:rPr lang="ru-RU" sz="1050" smtClean="0">
                <a:latin typeface="e-Ukraine Light" pitchFamily="50" charset="-52"/>
              </a:rPr>
              <a:t>п</a:t>
            </a:r>
            <a:r>
              <a:rPr lang="ru-RU" sz="1050" dirty="0">
                <a:latin typeface="e-Ukraine Light" pitchFamily="50" charset="-52"/>
              </a:rPr>
              <a:t>. 166.2 ст. 166 ПКУ).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Підстави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конкретних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відображаються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річній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доходи, яка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 по 31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наступного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звітним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166.1.1 п. 166.1 ст. 166 ПКУ).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>
                <a:latin typeface="e-Ukraine Light" pitchFamily="50" charset="-52"/>
              </a:rPr>
              <a:t>21 </a:t>
            </a:r>
            <a:r>
              <a:rPr lang="ru-RU" sz="1100" dirty="0" err="1">
                <a:latin typeface="e-Ukraine Light" pitchFamily="50" charset="-52"/>
              </a:rPr>
              <a:t>підрозділу</a:t>
            </a:r>
            <a:r>
              <a:rPr lang="ru-RU" sz="1100" dirty="0">
                <a:latin typeface="e-Ukraine Light" pitchFamily="50" charset="-52"/>
              </a:rPr>
              <a:t> 1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«</a:t>
            </a:r>
            <a:r>
              <a:rPr lang="ru-RU" sz="1100" dirty="0" err="1">
                <a:latin typeface="e-Ukraine Light" pitchFamily="50" charset="-52"/>
              </a:rPr>
              <a:t>Перехідні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» ПКУ </a:t>
            </a:r>
            <a:r>
              <a:rPr lang="ru-RU" sz="1100" dirty="0" err="1">
                <a:latin typeface="e-Ukraine Light" pitchFamily="50" charset="-52"/>
              </a:rPr>
              <a:t>встановлено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за результатами </a:t>
            </a:r>
            <a:r>
              <a:rPr lang="ru-RU" sz="1100" dirty="0" smtClean="0">
                <a:latin typeface="e-Ukraine Light" pitchFamily="50" charset="-52"/>
              </a:rPr>
              <a:t>2023 </a:t>
            </a:r>
            <a:r>
              <a:rPr lang="ru-RU" sz="1100" dirty="0">
                <a:latin typeface="e-Ukraine Light" pitchFamily="50" charset="-52"/>
              </a:rPr>
              <a:t>року при </a:t>
            </a:r>
            <a:r>
              <a:rPr lang="ru-RU" sz="1100" dirty="0" err="1">
                <a:latin typeface="e-Ukraine Light" pitchFamily="50" charset="-52"/>
              </a:rPr>
              <a:t>реалізації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ст. 166 ПКУ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доходи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звітному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майна, </a:t>
            </a:r>
            <a:r>
              <a:rPr lang="ru-RU" sz="1100" dirty="0" err="1">
                <a:latin typeface="e-Ukraine Light" pitchFamily="50" charset="-52"/>
              </a:rPr>
              <a:t>перерахованих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переданих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пожертвувань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благодійних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неприбутковим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організаціям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на дату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передачі</a:t>
            </a:r>
            <a:r>
              <a:rPr lang="ru-RU" sz="1100" dirty="0">
                <a:latin typeface="e-Ukraine Light" pitchFamily="50" charset="-52"/>
              </a:rPr>
              <a:t>) таких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та майна </a:t>
            </a:r>
            <a:r>
              <a:rPr lang="ru-RU" sz="1100" dirty="0" err="1">
                <a:latin typeface="e-Ukraine Light" pitchFamily="50" charset="-52"/>
              </a:rPr>
              <a:t>відповідали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визначеним</a:t>
            </a:r>
            <a:r>
              <a:rPr lang="ru-RU" sz="1100" dirty="0">
                <a:latin typeface="e-Ukraine Light" pitchFamily="50" charset="-52"/>
              </a:rPr>
              <a:t> п. 133.4 ст. 133 ПКУ, у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перевищує</a:t>
            </a:r>
            <a:r>
              <a:rPr lang="ru-RU" sz="1100" dirty="0">
                <a:latin typeface="e-Ukraine Light" pitchFamily="50" charset="-52"/>
              </a:rPr>
              <a:t> 16 </a:t>
            </a:r>
            <a:r>
              <a:rPr lang="ru-RU" sz="1100" dirty="0" err="1">
                <a:latin typeface="e-Ukraine Light" pitchFamily="50" charset="-52"/>
              </a:rPr>
              <a:t>відсотків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такого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152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188</cp:revision>
  <dcterms:created xsi:type="dcterms:W3CDTF">2021-05-27T05:23:05Z</dcterms:created>
  <dcterms:modified xsi:type="dcterms:W3CDTF">2024-04-24T11:21:15Z</dcterms:modified>
</cp:coreProperties>
</file>