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10.04.2024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kyiv.tax.gov.ua/deklaratsiyna-kampaniya-2024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536300"/>
            <a:ext cx="3600000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b="1" dirty="0" err="1" smtClean="0"/>
              <a:t>Деклараційна</a:t>
            </a:r>
            <a:r>
              <a:rPr lang="ru-RU" b="1" dirty="0" smtClean="0"/>
              <a:t> </a:t>
            </a:r>
            <a:r>
              <a:rPr lang="ru-RU" b="1" dirty="0" err="1" smtClean="0"/>
              <a:t>кампанія</a:t>
            </a:r>
            <a:r>
              <a:rPr lang="ru-RU" b="1" dirty="0" smtClean="0"/>
              <a:t> 2024: </a:t>
            </a:r>
            <a:r>
              <a:rPr lang="ru-RU" b="1" dirty="0" err="1" smtClean="0"/>
              <a:t>терміни</a:t>
            </a:r>
            <a:r>
              <a:rPr lang="ru-RU" b="1" dirty="0" smtClean="0"/>
              <a:t> </a:t>
            </a:r>
            <a:r>
              <a:rPr lang="ru-RU" b="1" dirty="0" err="1" smtClean="0"/>
              <a:t>подання</a:t>
            </a:r>
            <a:r>
              <a:rPr lang="ru-RU" b="1" dirty="0" smtClean="0"/>
              <a:t> </a:t>
            </a:r>
            <a:r>
              <a:rPr lang="ru-RU" b="1" dirty="0" err="1" smtClean="0"/>
              <a:t>декларації</a:t>
            </a:r>
            <a:r>
              <a:rPr lang="ru-RU" b="1" dirty="0" smtClean="0"/>
              <a:t> про </a:t>
            </a:r>
            <a:r>
              <a:rPr lang="ru-RU" b="1" dirty="0" err="1" smtClean="0"/>
              <a:t>майновий</a:t>
            </a:r>
            <a:r>
              <a:rPr lang="ru-RU" b="1" dirty="0" smtClean="0"/>
              <a:t> стан </a:t>
            </a:r>
            <a:r>
              <a:rPr lang="ru-RU" b="1" dirty="0" err="1" smtClean="0"/>
              <a:t>і</a:t>
            </a:r>
            <a:r>
              <a:rPr lang="ru-RU" b="1" dirty="0" smtClean="0"/>
              <a:t> доходи</a:t>
            </a:r>
            <a:endParaRPr lang="ru-RU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Квітень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095206" y="161842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598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endParaRPr lang="uk-UA" sz="1100" dirty="0" smtClean="0">
              <a:latin typeface="e-Ukraine Light" pitchFamily="50" charset="-52"/>
            </a:endParaRP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Головне </a:t>
            </a:r>
            <a:r>
              <a:rPr lang="ru-RU" sz="1200" dirty="0" smtClean="0">
                <a:latin typeface="e-Ukraine Light" pitchFamily="50" charset="-52"/>
              </a:rPr>
              <a:t> </a:t>
            </a:r>
            <a:r>
              <a:rPr lang="ru-RU" sz="1200" dirty="0" err="1" smtClean="0">
                <a:latin typeface="e-Ukraine Light" pitchFamily="50" charset="-52"/>
              </a:rPr>
              <a:t>управління</a:t>
            </a:r>
            <a:r>
              <a:rPr lang="ru-RU" sz="1200" dirty="0" smtClean="0">
                <a:latin typeface="e-Ukraine Light" pitchFamily="50" charset="-52"/>
              </a:rPr>
              <a:t> ДПС у м. </a:t>
            </a:r>
            <a:r>
              <a:rPr lang="ru-RU" sz="1200" dirty="0" err="1" smtClean="0">
                <a:latin typeface="e-Ukraine Light" pitchFamily="50" charset="-52"/>
              </a:rPr>
              <a:t>Києві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повідомляє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декларація</a:t>
            </a:r>
            <a:r>
              <a:rPr lang="ru-RU" sz="1200" dirty="0" smtClean="0">
                <a:latin typeface="e-Ukraine Light" pitchFamily="50" charset="-52"/>
              </a:rPr>
              <a:t> про </a:t>
            </a:r>
            <a:r>
              <a:rPr lang="ru-RU" sz="1200" dirty="0" err="1" smtClean="0">
                <a:latin typeface="e-Ukraine Light" pitchFamily="50" charset="-52"/>
              </a:rPr>
              <a:t>майновий</a:t>
            </a:r>
            <a:r>
              <a:rPr lang="ru-RU" sz="1200" dirty="0" smtClean="0">
                <a:latin typeface="e-Ukraine Light" pitchFamily="50" charset="-52"/>
              </a:rPr>
              <a:t> стан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доходи </a:t>
            </a:r>
            <a:r>
              <a:rPr lang="ru-RU" sz="1200" dirty="0" err="1" smtClean="0">
                <a:latin typeface="e-Ukraine Light" pitchFamily="50" charset="-52"/>
              </a:rPr>
              <a:t>подається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ст. 179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Кодекс). 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Строки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200" b="1" dirty="0" err="1" smtClean="0">
                <a:latin typeface="e-Ukraine Light" pitchFamily="50" charset="-52"/>
              </a:rPr>
              <a:t>фізичні</a:t>
            </a:r>
            <a:r>
              <a:rPr lang="ru-RU" sz="1200" b="1" dirty="0" smtClean="0">
                <a:latin typeface="e-Ukraine Light" pitchFamily="50" charset="-52"/>
              </a:rPr>
              <a:t> особи – </a:t>
            </a:r>
            <a:r>
              <a:rPr lang="ru-RU" sz="1200" b="1" dirty="0" err="1" smtClean="0">
                <a:latin typeface="e-Ukraine Light" pitchFamily="50" charset="-52"/>
              </a:rPr>
              <a:t>підприємці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крім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осіб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обрали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спрощену</a:t>
            </a:r>
            <a:r>
              <a:rPr lang="ru-RU" sz="1200" dirty="0" smtClean="0">
                <a:latin typeface="e-Ukraine Light" pitchFamily="50" charset="-52"/>
              </a:rPr>
              <a:t> систему </a:t>
            </a:r>
            <a:r>
              <a:rPr lang="ru-RU" sz="1200" dirty="0" err="1" smtClean="0">
                <a:latin typeface="e-Ukraine Light" pitchFamily="50" charset="-52"/>
              </a:rPr>
              <a:t>оподаткування</a:t>
            </a:r>
            <a:r>
              <a:rPr lang="ru-RU" sz="1200" dirty="0" smtClean="0">
                <a:latin typeface="e-Ukraine Light" pitchFamily="50" charset="-52"/>
              </a:rPr>
              <a:t>) та </a:t>
            </a:r>
            <a:r>
              <a:rPr lang="ru-RU" sz="1200" b="1" dirty="0" err="1" smtClean="0">
                <a:latin typeface="e-Ukraine Light" pitchFamily="50" charset="-52"/>
              </a:rPr>
              <a:t>фізичні</a:t>
            </a:r>
            <a:r>
              <a:rPr lang="ru-RU" sz="1200" b="1" dirty="0" smtClean="0">
                <a:latin typeface="e-Ukraine Light" pitchFamily="50" charset="-52"/>
              </a:rPr>
              <a:t> особи, </a:t>
            </a:r>
            <a:r>
              <a:rPr lang="ru-RU" sz="1200" b="1" dirty="0" err="1" smtClean="0">
                <a:latin typeface="e-Ukraine Light" pitchFamily="50" charset="-52"/>
              </a:rPr>
              <a:t>які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здійснюють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незалежну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професійну</a:t>
            </a:r>
            <a:r>
              <a:rPr lang="ru-RU" sz="1200" b="1" dirty="0" smtClean="0">
                <a:latin typeface="e-Ukraine Light" pitchFamily="50" charset="-52"/>
              </a:rPr>
              <a:t> </a:t>
            </a:r>
            <a:r>
              <a:rPr lang="ru-RU" sz="1200" b="1" dirty="0" err="1" smtClean="0">
                <a:latin typeface="e-Ukraine Light" pitchFamily="50" charset="-52"/>
              </a:rPr>
              <a:t>діяльність</a:t>
            </a:r>
            <a:r>
              <a:rPr lang="ru-RU" sz="1200" b="1" dirty="0" smtClean="0">
                <a:latin typeface="e-Ukraine Light" pitchFamily="50" charset="-52"/>
              </a:rPr>
              <a:t>, – до 01 </a:t>
            </a:r>
            <a:r>
              <a:rPr lang="ru-RU" sz="1200" b="1" dirty="0" err="1" smtClean="0">
                <a:latin typeface="e-Ukraine Light" pitchFamily="50" charset="-52"/>
              </a:rPr>
              <a:t>травня</a:t>
            </a:r>
            <a:r>
              <a:rPr lang="ru-RU" sz="1200" b="1" dirty="0" smtClean="0">
                <a:latin typeface="e-Ukraine Light" pitchFamily="50" charset="-52"/>
              </a:rPr>
              <a:t> року, </a:t>
            </a:r>
            <a:r>
              <a:rPr lang="ru-RU" sz="1200" b="1" dirty="0" err="1" smtClean="0">
                <a:latin typeface="e-Ukraine Light" pitchFamily="50" charset="-52"/>
              </a:rPr>
              <a:t>наступного</a:t>
            </a:r>
            <a:r>
              <a:rPr lang="ru-RU" sz="1200" b="1" dirty="0" smtClean="0">
                <a:latin typeface="e-Ukraine Light" pitchFamily="50" charset="-52"/>
              </a:rPr>
              <a:t> за </a:t>
            </a:r>
            <a:r>
              <a:rPr lang="ru-RU" sz="1200" b="1" dirty="0" err="1" smtClean="0">
                <a:latin typeface="e-Ukraine Light" pitchFamily="50" charset="-52"/>
              </a:rPr>
              <a:t>звітним</a:t>
            </a:r>
            <a:r>
              <a:rPr lang="ru-RU" sz="1200" b="1" dirty="0" smtClean="0">
                <a:latin typeface="e-Ukraine Light" pitchFamily="50" charset="-52"/>
              </a:rPr>
              <a:t>;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b="1" dirty="0" err="1" smtClean="0">
                <a:latin typeface="e-Ukraine Light" pitchFamily="50" charset="-52"/>
              </a:rPr>
              <a:t>громадяни</a:t>
            </a:r>
            <a:r>
              <a:rPr lang="ru-RU" sz="1200" b="1" dirty="0" smtClean="0">
                <a:latin typeface="e-Ukraine Light" pitchFamily="50" charset="-52"/>
              </a:rPr>
              <a:t>,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яких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виникає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обов’язок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щодо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декларації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b="1" dirty="0" smtClean="0">
                <a:latin typeface="e-Ukraine Light" pitchFamily="50" charset="-52"/>
              </a:rPr>
              <a:t>до 01 </a:t>
            </a:r>
            <a:r>
              <a:rPr lang="ru-RU" sz="1200" b="1" dirty="0" err="1" smtClean="0">
                <a:latin typeface="e-Ukraine Light" pitchFamily="50" charset="-52"/>
              </a:rPr>
              <a:t>травня</a:t>
            </a:r>
            <a:r>
              <a:rPr lang="ru-RU" sz="1200" b="1" dirty="0" smtClean="0">
                <a:latin typeface="e-Ukraine Light" pitchFamily="50" charset="-52"/>
              </a:rPr>
              <a:t> року, </a:t>
            </a:r>
            <a:r>
              <a:rPr lang="ru-RU" sz="1200" b="1" dirty="0" err="1" smtClean="0">
                <a:latin typeface="e-Ukraine Light" pitchFamily="50" charset="-52"/>
              </a:rPr>
              <a:t>наступного</a:t>
            </a:r>
            <a:r>
              <a:rPr lang="ru-RU" sz="1200" b="1" dirty="0" smtClean="0">
                <a:latin typeface="e-Ukraine Light" pitchFamily="50" charset="-52"/>
              </a:rPr>
              <a:t> за </a:t>
            </a:r>
            <a:r>
              <a:rPr lang="ru-RU" sz="1200" b="1" dirty="0" err="1" smtClean="0">
                <a:latin typeface="e-Ukraine Light" pitchFamily="50" charset="-52"/>
              </a:rPr>
              <a:t>звітним</a:t>
            </a:r>
            <a:r>
              <a:rPr lang="ru-RU" sz="1200" b="1" dirty="0" smtClean="0">
                <a:latin typeface="e-Ukraine Light" pitchFamily="50" charset="-52"/>
              </a:rPr>
              <a:t>;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i="1" dirty="0" smtClean="0">
                <a:latin typeface="e-Ukraine Light" pitchFamily="50" charset="-52"/>
              </a:rPr>
              <a:t>	</a:t>
            </a:r>
            <a:r>
              <a:rPr lang="ru-RU" sz="1200" i="1" dirty="0" err="1" smtClean="0">
                <a:latin typeface="e-Ukraine Light" pitchFamily="50" charset="-52"/>
              </a:rPr>
              <a:t>Якщо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останній</a:t>
            </a:r>
            <a:r>
              <a:rPr lang="ru-RU" sz="1200" i="1" dirty="0" smtClean="0">
                <a:latin typeface="e-Ukraine Light" pitchFamily="50" charset="-52"/>
              </a:rPr>
              <a:t> день строку </a:t>
            </a:r>
            <a:r>
              <a:rPr lang="ru-RU" sz="1200" i="1" dirty="0" err="1" smtClean="0">
                <a:latin typeface="e-Ukraine Light" pitchFamily="50" charset="-52"/>
              </a:rPr>
              <a:t>подання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податкової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декларації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припадає</a:t>
            </a:r>
            <a:r>
              <a:rPr lang="ru-RU" sz="1200" i="1" dirty="0" smtClean="0">
                <a:latin typeface="e-Ukraine Light" pitchFamily="50" charset="-52"/>
              </a:rPr>
              <a:t> на </a:t>
            </a:r>
            <a:r>
              <a:rPr lang="ru-RU" sz="1200" i="1" dirty="0" err="1" smtClean="0">
                <a:latin typeface="e-Ukraine Light" pitchFamily="50" charset="-52"/>
              </a:rPr>
              <a:t>вихідний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або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святковий</a:t>
            </a:r>
            <a:r>
              <a:rPr lang="ru-RU" sz="1200" i="1" dirty="0" smtClean="0">
                <a:latin typeface="e-Ukraine Light" pitchFamily="50" charset="-52"/>
              </a:rPr>
              <a:t> день, то </a:t>
            </a:r>
            <a:r>
              <a:rPr lang="ru-RU" sz="1200" i="1" dirty="0" err="1" smtClean="0">
                <a:latin typeface="e-Ukraine Light" pitchFamily="50" charset="-52"/>
              </a:rPr>
              <a:t>останнім</a:t>
            </a:r>
            <a:r>
              <a:rPr lang="ru-RU" sz="1200" i="1" dirty="0" smtClean="0">
                <a:latin typeface="e-Ukraine Light" pitchFamily="50" charset="-52"/>
              </a:rPr>
              <a:t> днем строку </a:t>
            </a:r>
            <a:r>
              <a:rPr lang="ru-RU" sz="1200" i="1" dirty="0" err="1" smtClean="0">
                <a:latin typeface="e-Ukraine Light" pitchFamily="50" charset="-52"/>
              </a:rPr>
              <a:t>вважається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операційний</a:t>
            </a:r>
            <a:r>
              <a:rPr lang="ru-RU" sz="1200" i="1" dirty="0" smtClean="0">
                <a:latin typeface="e-Ukraine Light" pitchFamily="50" charset="-52"/>
              </a:rPr>
              <a:t>  (</a:t>
            </a:r>
            <a:r>
              <a:rPr lang="ru-RU" sz="1200" i="1" dirty="0" err="1" smtClean="0">
                <a:latin typeface="e-Ukraine Light" pitchFamily="50" charset="-52"/>
              </a:rPr>
              <a:t>банківський</a:t>
            </a:r>
            <a:r>
              <a:rPr lang="ru-RU" sz="1200" i="1" dirty="0" smtClean="0">
                <a:latin typeface="e-Ukraine Light" pitchFamily="50" charset="-52"/>
              </a:rPr>
              <a:t>) день, </a:t>
            </a:r>
            <a:r>
              <a:rPr lang="ru-RU" sz="1200" i="1" dirty="0" err="1" smtClean="0">
                <a:latin typeface="e-Ukraine Light" pitchFamily="50" charset="-52"/>
              </a:rPr>
              <a:t>що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настає</a:t>
            </a:r>
            <a:r>
              <a:rPr lang="ru-RU" sz="1200" i="1" dirty="0" smtClean="0">
                <a:latin typeface="e-Ukraine Light" pitchFamily="50" charset="-52"/>
              </a:rPr>
              <a:t> за </a:t>
            </a:r>
            <a:r>
              <a:rPr lang="ru-RU" sz="1200" i="1" dirty="0" err="1" smtClean="0">
                <a:latin typeface="e-Ukraine Light" pitchFamily="50" charset="-52"/>
              </a:rPr>
              <a:t>вихідним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або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святковим</a:t>
            </a:r>
            <a:r>
              <a:rPr lang="ru-RU" sz="1200" i="1" dirty="0" smtClean="0">
                <a:latin typeface="e-Ukraine Light" pitchFamily="50" charset="-52"/>
              </a:rPr>
              <a:t> днем (п. 49.20 ст. 49 Кодексу).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200" i="1" dirty="0" smtClean="0">
                <a:latin typeface="e-Ukraine Light" pitchFamily="50" charset="-52"/>
              </a:rPr>
              <a:t>	</a:t>
            </a:r>
          </a:p>
          <a:p>
            <a:pPr algn="just"/>
            <a:r>
              <a:rPr lang="ru-RU" sz="1200" i="1" dirty="0" smtClean="0">
                <a:latin typeface="e-Ukraine Light" pitchFamily="50" charset="-52"/>
              </a:rPr>
              <a:t>	</a:t>
            </a:r>
            <a:r>
              <a:rPr lang="ru-RU" sz="1200" b="1" i="1" dirty="0" err="1" smtClean="0">
                <a:latin typeface="e-Ukraine Light" pitchFamily="50" charset="-52"/>
              </a:rPr>
              <a:t>Важливо</a:t>
            </a:r>
            <a:r>
              <a:rPr lang="ru-RU" sz="1200" b="1" i="1" dirty="0" smtClean="0">
                <a:latin typeface="e-Ukraine Light" pitchFamily="50" charset="-52"/>
              </a:rPr>
              <a:t>! </a:t>
            </a:r>
            <a:r>
              <a:rPr lang="ru-RU" sz="1200" i="1" dirty="0" smtClean="0">
                <a:latin typeface="e-Ukraine Light" pitchFamily="50" charset="-52"/>
              </a:rPr>
              <a:t>За </a:t>
            </a:r>
            <a:r>
              <a:rPr lang="ru-RU" sz="1200" i="1" dirty="0" err="1" smtClean="0">
                <a:latin typeface="e-Ukraine Light" pitchFamily="50" charset="-52"/>
              </a:rPr>
              <a:t>умови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якщо</a:t>
            </a:r>
            <a:r>
              <a:rPr lang="ru-RU" sz="1200" i="1" dirty="0" smtClean="0">
                <a:latin typeface="e-Ukraine Light" pitchFamily="50" charset="-52"/>
              </a:rPr>
              <a:t> у </a:t>
            </a:r>
            <a:r>
              <a:rPr lang="ru-RU" sz="1200" i="1" dirty="0" err="1" smtClean="0">
                <a:latin typeface="e-Ukraine Light" pitchFamily="50" charset="-52"/>
              </a:rPr>
              <a:t>платника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податку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відсутні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підтверджуючі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документи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щодо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суми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отриманого</a:t>
            </a:r>
            <a:r>
              <a:rPr lang="ru-RU" sz="1200" i="1" dirty="0" smtClean="0">
                <a:latin typeface="e-Ukraine Light" pitchFamily="50" charset="-52"/>
              </a:rPr>
              <a:t> ним доходу </a:t>
            </a:r>
            <a:r>
              <a:rPr lang="ru-RU" sz="1200" i="1" dirty="0" err="1" smtClean="0">
                <a:latin typeface="e-Ukraine Light" pitchFamily="50" charset="-52"/>
              </a:rPr>
              <a:t>з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іноземних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джерел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і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суми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сплаченого</a:t>
            </a:r>
            <a:r>
              <a:rPr lang="ru-RU" sz="1200" i="1" dirty="0" smtClean="0">
                <a:latin typeface="e-Ukraine Light" pitchFamily="50" charset="-52"/>
              </a:rPr>
              <a:t> ним </a:t>
            </a:r>
            <a:r>
              <a:rPr lang="ru-RU" sz="1200" i="1" dirty="0" err="1" smtClean="0">
                <a:latin typeface="e-Ukraine Light" pitchFamily="50" charset="-52"/>
              </a:rPr>
              <a:t>податку</a:t>
            </a:r>
            <a:r>
              <a:rPr lang="ru-RU" sz="1200" i="1" dirty="0" smtClean="0">
                <a:latin typeface="e-Ukraine Light" pitchFamily="50" charset="-52"/>
              </a:rPr>
              <a:t> в </a:t>
            </a:r>
            <a:r>
              <a:rPr lang="ru-RU" sz="1200" i="1" dirty="0" err="1" smtClean="0">
                <a:latin typeface="e-Ukraine Light" pitchFamily="50" charset="-52"/>
              </a:rPr>
              <a:t>іноземній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юрисдикції</a:t>
            </a:r>
            <a:r>
              <a:rPr lang="ru-RU" sz="1200" i="1" dirty="0" smtClean="0">
                <a:latin typeface="e-Ukraine Light" pitchFamily="50" charset="-52"/>
              </a:rPr>
              <a:t>, </a:t>
            </a:r>
            <a:r>
              <a:rPr lang="ru-RU" sz="1200" i="1" dirty="0" err="1" smtClean="0">
                <a:latin typeface="e-Ukraine Light" pitchFamily="50" charset="-52"/>
              </a:rPr>
              <a:t>оформлені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згідно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зі</a:t>
            </a:r>
            <a:r>
              <a:rPr lang="ru-RU" sz="1200" i="1" dirty="0" smtClean="0">
                <a:latin typeface="e-Ukraine Light" pitchFamily="50" charset="-52"/>
              </a:rPr>
              <a:t> ст. 13 Кодексу, то </a:t>
            </a:r>
            <a:r>
              <a:rPr lang="ru-RU" sz="1200" i="1" dirty="0" err="1" smtClean="0">
                <a:latin typeface="e-Ukraine Light" pitchFamily="50" charset="-52"/>
              </a:rPr>
              <a:t>відповідно</a:t>
            </a:r>
            <a:r>
              <a:rPr lang="ru-RU" sz="1200" i="1" dirty="0" smtClean="0">
                <a:latin typeface="e-Ukraine Light" pitchFamily="50" charset="-52"/>
              </a:rPr>
              <a:t> до п. п. 170.11.2  п. 170.11 ст. 170 Кодексу </a:t>
            </a:r>
            <a:r>
              <a:rPr lang="ru-RU" sz="1200" i="1" dirty="0" err="1" smtClean="0">
                <a:latin typeface="e-Ukraine Light" pitchFamily="50" charset="-52"/>
              </a:rPr>
              <a:t>такий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платник</a:t>
            </a:r>
            <a:r>
              <a:rPr lang="ru-RU" sz="1200" i="1" dirty="0" smtClean="0">
                <a:latin typeface="e-Ukraine Light" pitchFamily="50" charset="-52"/>
              </a:rPr>
              <a:t>  </a:t>
            </a:r>
            <a:r>
              <a:rPr lang="ru-RU" sz="1200" i="1" dirty="0" err="1" smtClean="0">
                <a:latin typeface="e-Ukraine Light" pitchFamily="50" charset="-52"/>
              </a:rPr>
              <a:t>зобов’язаний</a:t>
            </a:r>
            <a:r>
              <a:rPr lang="ru-RU" sz="1200" i="1" dirty="0" smtClean="0">
                <a:latin typeface="e-Ukraine Light" pitchFamily="50" charset="-52"/>
              </a:rPr>
              <a:t> подати до </a:t>
            </a:r>
            <a:r>
              <a:rPr lang="ru-RU" sz="1200" i="1" dirty="0" err="1" smtClean="0">
                <a:latin typeface="e-Ukraine Light" pitchFamily="50" charset="-52"/>
              </a:rPr>
              <a:t>контролюючого</a:t>
            </a:r>
            <a:r>
              <a:rPr lang="ru-RU" sz="1200" i="1" dirty="0" smtClean="0">
                <a:latin typeface="e-Ukraine Light" pitchFamily="50" charset="-52"/>
              </a:rPr>
              <a:t> органу за </a:t>
            </a:r>
            <a:r>
              <a:rPr lang="ru-RU" sz="1200" i="1" dirty="0" err="1" smtClean="0">
                <a:latin typeface="e-Ukraine Light" pitchFamily="50" charset="-52"/>
              </a:rPr>
              <a:t>своєю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податковою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адресою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заяву</a:t>
            </a:r>
            <a:r>
              <a:rPr lang="ru-RU" sz="1200" i="1" dirty="0" smtClean="0">
                <a:latin typeface="e-Ukraine Light" pitchFamily="50" charset="-52"/>
              </a:rPr>
              <a:t> про </a:t>
            </a:r>
            <a:r>
              <a:rPr lang="ru-RU" sz="1200" i="1" dirty="0" err="1" smtClean="0">
                <a:latin typeface="e-Ukraine Light" pitchFamily="50" charset="-52"/>
              </a:rPr>
              <a:t>перенесення</a:t>
            </a:r>
            <a:r>
              <a:rPr lang="ru-RU" sz="1200" i="1" dirty="0" smtClean="0">
                <a:latin typeface="e-Ukraine Light" pitchFamily="50" charset="-52"/>
              </a:rPr>
              <a:t> строку </a:t>
            </a:r>
            <a:r>
              <a:rPr lang="ru-RU" sz="1200" i="1" dirty="0" err="1" smtClean="0">
                <a:latin typeface="e-Ukraine Light" pitchFamily="50" charset="-52"/>
              </a:rPr>
              <a:t>подання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податкової</a:t>
            </a:r>
            <a:r>
              <a:rPr lang="ru-RU" sz="1200" i="1" dirty="0" smtClean="0">
                <a:latin typeface="e-Ukraine Light" pitchFamily="50" charset="-52"/>
              </a:rPr>
              <a:t> </a:t>
            </a:r>
            <a:r>
              <a:rPr lang="ru-RU" sz="1200" i="1" dirty="0" err="1" smtClean="0">
                <a:latin typeface="e-Ukraine Light" pitchFamily="50" charset="-52"/>
              </a:rPr>
              <a:t>декларації</a:t>
            </a:r>
            <a:r>
              <a:rPr lang="ru-RU" sz="1200" i="1" dirty="0" smtClean="0">
                <a:latin typeface="e-Ukraine Light" pitchFamily="50" charset="-52"/>
              </a:rPr>
              <a:t>  </a:t>
            </a:r>
            <a:r>
              <a:rPr lang="ru-RU" sz="1200" b="1" i="1" dirty="0" smtClean="0">
                <a:latin typeface="e-Ukraine Light" pitchFamily="50" charset="-52"/>
              </a:rPr>
              <a:t>до 31 </a:t>
            </a:r>
            <a:r>
              <a:rPr lang="ru-RU" sz="1200" b="1" i="1" dirty="0" err="1" smtClean="0">
                <a:latin typeface="e-Ukraine Light" pitchFamily="50" charset="-52"/>
              </a:rPr>
              <a:t>грудня</a:t>
            </a:r>
            <a:r>
              <a:rPr lang="ru-RU" sz="1200" i="1" dirty="0" smtClean="0">
                <a:latin typeface="e-Ukraine Light" pitchFamily="50" charset="-52"/>
              </a:rPr>
              <a:t> року, </a:t>
            </a:r>
            <a:r>
              <a:rPr lang="ru-RU" sz="1200" i="1" dirty="0" err="1" smtClean="0">
                <a:latin typeface="e-Ukraine Light" pitchFamily="50" charset="-52"/>
              </a:rPr>
              <a:t>наступного</a:t>
            </a:r>
            <a:r>
              <a:rPr lang="ru-RU" sz="1200" i="1" dirty="0" smtClean="0">
                <a:latin typeface="e-Ukraine Light" pitchFamily="50" charset="-52"/>
              </a:rPr>
              <a:t> за </a:t>
            </a:r>
            <a:r>
              <a:rPr lang="ru-RU" sz="1200" i="1" dirty="0" err="1" smtClean="0">
                <a:latin typeface="e-Ukraine Light" pitchFamily="50" charset="-52"/>
              </a:rPr>
              <a:t>звітним</a:t>
            </a:r>
            <a:r>
              <a:rPr lang="ru-RU" sz="1200" i="1" dirty="0" smtClean="0">
                <a:latin typeface="e-Ukraine Light" pitchFamily="50" charset="-52"/>
              </a:rPr>
              <a:t>. </a:t>
            </a:r>
            <a:r>
              <a:rPr lang="ru-RU" sz="1200" dirty="0" smtClean="0">
                <a:latin typeface="e-Ukraine Light" pitchFamily="50" charset="-52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latin typeface="e-Ukraine Light" pitchFamily="50" charset="-52"/>
              </a:rPr>
              <a:t>	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933" y="58848"/>
            <a:ext cx="46276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r>
              <a:rPr lang="ru-RU" sz="1400" b="1" dirty="0" smtClean="0">
                <a:latin typeface="e-Ukraine Light" pitchFamily="50" charset="-52"/>
              </a:rPr>
              <a:t>	</a:t>
            </a:r>
            <a:r>
              <a:rPr lang="ru-RU" sz="1100" b="1" dirty="0" err="1" smtClean="0">
                <a:latin typeface="e-Ukraine Light" pitchFamily="50" charset="-52"/>
              </a:rPr>
              <a:t>фізичні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smtClean="0">
                <a:latin typeface="e-Ukraine Light" pitchFamily="50" charset="-52"/>
              </a:rPr>
              <a:t>особи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підприємці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осіб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обрали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спрощену</a:t>
            </a:r>
            <a:r>
              <a:rPr lang="ru-RU" sz="1100" dirty="0" smtClean="0">
                <a:latin typeface="e-Ukraine Light" pitchFamily="50" charset="-52"/>
              </a:rPr>
              <a:t> систему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)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підприємницької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b="1" dirty="0" err="1" smtClean="0">
                <a:latin typeface="e-Ukraine Light" pitchFamily="50" charset="-52"/>
              </a:rPr>
              <a:t>протягом</a:t>
            </a:r>
            <a:r>
              <a:rPr lang="ru-RU" sz="1100" b="1" dirty="0" smtClean="0">
                <a:latin typeface="e-Ukraine Light" pitchFamily="50" charset="-52"/>
              </a:rPr>
              <a:t> 20 </a:t>
            </a:r>
            <a:r>
              <a:rPr lang="ru-RU" sz="1100" b="1" dirty="0" err="1" smtClean="0">
                <a:latin typeface="e-Ukraine Light" pitchFamily="50" charset="-52"/>
              </a:rPr>
              <a:t>календарних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місяця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наступного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календарним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місяцем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якому</a:t>
            </a:r>
            <a:r>
              <a:rPr lang="ru-RU" sz="1100" dirty="0" smtClean="0">
                <a:latin typeface="e-Ukraine Light" pitchFamily="50" charset="-52"/>
              </a:rPr>
              <a:t> проведено </a:t>
            </a:r>
            <a:r>
              <a:rPr lang="ru-RU" sz="1100" dirty="0" err="1" smtClean="0">
                <a:latin typeface="e-Ukraine Light" pitchFamily="50" charset="-52"/>
              </a:rPr>
              <a:t>державну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припинення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підприємницької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фізичної</a:t>
            </a:r>
            <a:r>
              <a:rPr lang="ru-RU" sz="1100" dirty="0" smtClean="0">
                <a:latin typeface="e-Ukraine Light" pitchFamily="50" charset="-52"/>
              </a:rPr>
              <a:t> особи – </a:t>
            </a:r>
            <a:r>
              <a:rPr lang="ru-RU" sz="1100" dirty="0" err="1" smtClean="0">
                <a:latin typeface="e-Ukraine Light" pitchFamily="50" charset="-52"/>
              </a:rPr>
              <a:t>підприємця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рішенням</a:t>
            </a:r>
            <a:r>
              <a:rPr lang="ru-RU" sz="1100" dirty="0" smtClean="0">
                <a:latin typeface="e-Ukraine Light" pitchFamily="50" charset="-52"/>
              </a:rPr>
              <a:t>.  </a:t>
            </a:r>
          </a:p>
          <a:p>
            <a:pPr algn="just"/>
            <a:endParaRPr lang="ru-RU" sz="1100" i="1" dirty="0" smtClean="0">
              <a:latin typeface="e-Ukraine Light" pitchFamily="50" charset="-52"/>
            </a:endParaRPr>
          </a:p>
          <a:p>
            <a:pPr algn="just"/>
            <a:r>
              <a:rPr lang="ru-RU" sz="1100" i="1" dirty="0" smtClean="0">
                <a:latin typeface="e-Ukraine Light" pitchFamily="50" charset="-52"/>
              </a:rPr>
              <a:t>	</a:t>
            </a:r>
            <a:r>
              <a:rPr lang="ru-RU" sz="1100" b="1" i="1" dirty="0" err="1" smtClean="0">
                <a:latin typeface="e-Ukraine Light" pitchFamily="50" charset="-52"/>
              </a:rPr>
              <a:t>Важливо</a:t>
            </a:r>
            <a:r>
              <a:rPr lang="ru-RU" sz="1100" b="1" i="1" dirty="0" smtClean="0">
                <a:latin typeface="e-Ukraine Light" pitchFamily="50" charset="-52"/>
              </a:rPr>
              <a:t>! </a:t>
            </a:r>
            <a:r>
              <a:rPr lang="ru-RU" sz="1100" i="1" dirty="0" smtClean="0">
                <a:latin typeface="e-Ukraine Light" pitchFamily="50" charset="-52"/>
              </a:rPr>
              <a:t>У </a:t>
            </a:r>
            <a:r>
              <a:rPr lang="ru-RU" sz="1100" i="1" dirty="0" err="1" smtClean="0">
                <a:latin typeface="e-Ukraine Light" pitchFamily="50" charset="-52"/>
              </a:rPr>
              <a:t>разі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проведення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державної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реєстрації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припинення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підприємницької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діяльності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фізичної</a:t>
            </a:r>
            <a:r>
              <a:rPr lang="ru-RU" sz="1100" i="1" dirty="0" smtClean="0">
                <a:latin typeface="e-Ukraine Light" pitchFamily="50" charset="-52"/>
              </a:rPr>
              <a:t> особи – </a:t>
            </a:r>
            <a:r>
              <a:rPr lang="ru-RU" sz="1100" i="1" dirty="0" err="1" smtClean="0">
                <a:latin typeface="e-Ukraine Light" pitchFamily="50" charset="-52"/>
              </a:rPr>
              <a:t>підприємця</a:t>
            </a:r>
            <a:r>
              <a:rPr lang="ru-RU" sz="1100" i="1" dirty="0" smtClean="0">
                <a:latin typeface="e-Ukraine Light" pitchFamily="50" charset="-52"/>
              </a:rPr>
              <a:t> за </a:t>
            </a:r>
            <a:r>
              <a:rPr lang="ru-RU" sz="1100" i="1" dirty="0" err="1" smtClean="0">
                <a:latin typeface="e-Ukraine Light" pitchFamily="50" charset="-52"/>
              </a:rPr>
              <a:t>її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рішенням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останнім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базовим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податковим</a:t>
            </a:r>
            <a:r>
              <a:rPr lang="ru-RU" sz="1100" i="1" dirty="0" smtClean="0">
                <a:latin typeface="e-Ukraine Light" pitchFamily="50" charset="-52"/>
              </a:rPr>
              <a:t> (</a:t>
            </a:r>
            <a:r>
              <a:rPr lang="ru-RU" sz="1100" i="1" dirty="0" err="1" smtClean="0">
                <a:latin typeface="e-Ukraine Light" pitchFamily="50" charset="-52"/>
              </a:rPr>
              <a:t>звітним</a:t>
            </a:r>
            <a:r>
              <a:rPr lang="ru-RU" sz="1100" i="1" dirty="0" smtClean="0">
                <a:latin typeface="e-Ukraine Light" pitchFamily="50" charset="-52"/>
              </a:rPr>
              <a:t>) </a:t>
            </a:r>
            <a:r>
              <a:rPr lang="ru-RU" sz="1100" i="1" dirty="0" err="1" smtClean="0">
                <a:latin typeface="e-Ukraine Light" pitchFamily="50" charset="-52"/>
              </a:rPr>
              <a:t>періодом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є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період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з</a:t>
            </a:r>
            <a:r>
              <a:rPr lang="ru-RU" sz="1100" i="1" dirty="0" smtClean="0">
                <a:latin typeface="e-Ukraine Light" pitchFamily="50" charset="-52"/>
              </a:rPr>
              <a:t> дня, </a:t>
            </a:r>
            <a:r>
              <a:rPr lang="ru-RU" sz="1100" i="1" dirty="0" err="1" smtClean="0">
                <a:latin typeface="e-Ukraine Light" pitchFamily="50" charset="-52"/>
              </a:rPr>
              <a:t>наступного</a:t>
            </a:r>
            <a:r>
              <a:rPr lang="ru-RU" sz="1100" i="1" dirty="0" smtClean="0">
                <a:latin typeface="e-Ukraine Light" pitchFamily="50" charset="-52"/>
              </a:rPr>
              <a:t> за днем </a:t>
            </a:r>
            <a:r>
              <a:rPr lang="ru-RU" sz="1100" i="1" dirty="0" err="1" smtClean="0">
                <a:latin typeface="e-Ukraine Light" pitchFamily="50" charset="-52"/>
              </a:rPr>
              <a:t>закінчення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попереднього</a:t>
            </a:r>
            <a:r>
              <a:rPr lang="ru-RU" sz="1100" i="1" dirty="0" smtClean="0">
                <a:latin typeface="e-Ukraine Light" pitchFamily="50" charset="-52"/>
              </a:rPr>
              <a:t> базового </a:t>
            </a:r>
            <a:r>
              <a:rPr lang="ru-RU" sz="1100" i="1" dirty="0" err="1" smtClean="0">
                <a:latin typeface="e-Ukraine Light" pitchFamily="50" charset="-52"/>
              </a:rPr>
              <a:t>податкового</a:t>
            </a:r>
            <a:r>
              <a:rPr lang="ru-RU" sz="1100" i="1" dirty="0" smtClean="0">
                <a:latin typeface="e-Ukraine Light" pitchFamily="50" charset="-52"/>
              </a:rPr>
              <a:t> (</a:t>
            </a:r>
            <a:r>
              <a:rPr lang="ru-RU" sz="1100" i="1" dirty="0" err="1" smtClean="0">
                <a:latin typeface="e-Ukraine Light" pitchFamily="50" charset="-52"/>
              </a:rPr>
              <a:t>звітного</a:t>
            </a:r>
            <a:r>
              <a:rPr lang="ru-RU" sz="1100" i="1" dirty="0" smtClean="0">
                <a:latin typeface="e-Ukraine Light" pitchFamily="50" charset="-52"/>
              </a:rPr>
              <a:t>) </a:t>
            </a:r>
            <a:r>
              <a:rPr lang="ru-RU" sz="1100" i="1" dirty="0" err="1" smtClean="0">
                <a:latin typeface="e-Ukraine Light" pitchFamily="50" charset="-52"/>
              </a:rPr>
              <a:t>періоду</a:t>
            </a:r>
            <a:r>
              <a:rPr lang="ru-RU" sz="1100" i="1" dirty="0" smtClean="0">
                <a:latin typeface="e-Ukraine Light" pitchFamily="50" charset="-52"/>
              </a:rPr>
              <a:t> до </a:t>
            </a:r>
            <a:r>
              <a:rPr lang="ru-RU" sz="1100" i="1" dirty="0" err="1" smtClean="0">
                <a:latin typeface="e-Ukraine Light" pitchFamily="50" charset="-52"/>
              </a:rPr>
              <a:t>останнього</a:t>
            </a:r>
            <a:r>
              <a:rPr lang="ru-RU" sz="1100" i="1" dirty="0" smtClean="0">
                <a:latin typeface="e-Ukraine Light" pitchFamily="50" charset="-52"/>
              </a:rPr>
              <a:t> дня календарного </a:t>
            </a:r>
            <a:r>
              <a:rPr lang="ru-RU" sz="1100" i="1" dirty="0" err="1" smtClean="0">
                <a:latin typeface="e-Ukraine Light" pitchFamily="50" charset="-52"/>
              </a:rPr>
              <a:t>місяця</a:t>
            </a:r>
            <a:r>
              <a:rPr lang="ru-RU" sz="1100" i="1" dirty="0" smtClean="0">
                <a:latin typeface="e-Ukraine Light" pitchFamily="50" charset="-52"/>
              </a:rPr>
              <a:t>, в </a:t>
            </a:r>
            <a:r>
              <a:rPr lang="ru-RU" sz="1100" i="1" dirty="0" err="1" smtClean="0">
                <a:latin typeface="e-Ukraine Light" pitchFamily="50" charset="-52"/>
              </a:rPr>
              <a:t>якому</a:t>
            </a:r>
            <a:r>
              <a:rPr lang="ru-RU" sz="1100" i="1" dirty="0" smtClean="0">
                <a:latin typeface="e-Ukraine Light" pitchFamily="50" charset="-52"/>
              </a:rPr>
              <a:t> проведено </a:t>
            </a:r>
            <a:r>
              <a:rPr lang="ru-RU" sz="1100" i="1" dirty="0" err="1" smtClean="0">
                <a:latin typeface="e-Ukraine Light" pitchFamily="50" charset="-52"/>
              </a:rPr>
              <a:t>державну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реєстрацію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припинення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підприємницької</a:t>
            </a:r>
            <a:r>
              <a:rPr lang="ru-RU" sz="1100" i="1" dirty="0" smtClean="0">
                <a:latin typeface="e-Ukraine Light" pitchFamily="50" charset="-52"/>
              </a:rPr>
              <a:t> </a:t>
            </a:r>
            <a:r>
              <a:rPr lang="ru-RU" sz="1100" i="1" dirty="0" err="1" smtClean="0">
                <a:latin typeface="e-Ukraine Light" pitchFamily="50" charset="-52"/>
              </a:rPr>
              <a:t>діяльності</a:t>
            </a:r>
            <a:r>
              <a:rPr lang="ru-RU" sz="1100" i="1" dirty="0" smtClean="0">
                <a:latin typeface="e-Ukraine Light" pitchFamily="50" charset="-52"/>
              </a:rPr>
              <a:t>.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b="1" dirty="0" err="1" smtClean="0">
                <a:latin typeface="e-Ukraine Light" pitchFamily="50" charset="-52"/>
              </a:rPr>
              <a:t>резиденти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виїжджають</a:t>
            </a:r>
            <a:r>
              <a:rPr lang="ru-RU" sz="1100" dirty="0" smtClean="0">
                <a:latin typeface="e-Ukraine Light" pitchFamily="50" charset="-52"/>
              </a:rPr>
              <a:t> за кордон на </a:t>
            </a:r>
            <a:r>
              <a:rPr lang="ru-RU" sz="1100" dirty="0" err="1" smtClean="0">
                <a:latin typeface="e-Ukraine Light" pitchFamily="50" charset="-52"/>
              </a:rPr>
              <a:t>постійне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місце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проживання</a:t>
            </a:r>
            <a:r>
              <a:rPr lang="ru-RU" sz="1100" dirty="0" smtClean="0">
                <a:latin typeface="e-Ukraine Light" pitchFamily="50" charset="-52"/>
              </a:rPr>
              <a:t>, – </a:t>
            </a:r>
            <a:r>
              <a:rPr lang="ru-RU" sz="1100" b="1" dirty="0" smtClean="0">
                <a:latin typeface="e-Ukraine Light" pitchFamily="50" charset="-52"/>
              </a:rPr>
              <a:t>не </a:t>
            </a:r>
            <a:r>
              <a:rPr lang="ru-RU" sz="1100" b="1" dirty="0" err="1" smtClean="0">
                <a:latin typeface="e-Ukraine Light" pitchFamily="50" charset="-52"/>
              </a:rPr>
              <a:t>пізніше</a:t>
            </a:r>
            <a:r>
              <a:rPr lang="ru-RU" sz="1100" b="1" dirty="0" smtClean="0">
                <a:latin typeface="e-Ukraine Light" pitchFamily="50" charset="-52"/>
              </a:rPr>
              <a:t> 60 </a:t>
            </a:r>
            <a:r>
              <a:rPr lang="ru-RU" sz="1100" b="1" dirty="0" err="1" smtClean="0">
                <a:latin typeface="e-Ukraine Light" pitchFamily="50" charset="-52"/>
              </a:rPr>
              <a:t>календарних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днів</a:t>
            </a:r>
            <a:r>
              <a:rPr lang="ru-RU" sz="1100" b="1" dirty="0" smtClean="0">
                <a:latin typeface="e-Ukraine Light" pitchFamily="50" charset="-52"/>
              </a:rPr>
              <a:t>, </a:t>
            </a:r>
            <a:r>
              <a:rPr lang="ru-RU" sz="1100" b="1" dirty="0" err="1" smtClean="0">
                <a:latin typeface="e-Ukraine Light" pitchFamily="50" charset="-52"/>
              </a:rPr>
              <a:t>що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передують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виїзду</a:t>
            </a:r>
            <a:r>
              <a:rPr lang="ru-RU" sz="1100" b="1" dirty="0" smtClean="0">
                <a:latin typeface="e-Ukraine Light" pitchFamily="50" charset="-52"/>
              </a:rPr>
              <a:t>;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ru-RU" sz="1100" b="1" dirty="0" err="1" smtClean="0">
                <a:latin typeface="e-Ukraine Light" pitchFamily="50" charset="-52"/>
              </a:rPr>
              <a:t>фізичні</a:t>
            </a:r>
            <a:r>
              <a:rPr lang="ru-RU" sz="1100" b="1" dirty="0" smtClean="0">
                <a:latin typeface="e-Ukraine Light" pitchFamily="50" charset="-52"/>
              </a:rPr>
              <a:t> особи, у </a:t>
            </a:r>
            <a:r>
              <a:rPr lang="ru-RU" sz="1100" b="1" dirty="0" err="1" smtClean="0">
                <a:latin typeface="e-Ukraine Light" pitchFamily="50" charset="-52"/>
              </a:rPr>
              <a:t>яких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є</a:t>
            </a:r>
            <a:r>
              <a:rPr lang="ru-RU" sz="1100" b="1" dirty="0" smtClean="0">
                <a:latin typeface="e-Ukraine Light" pitchFamily="50" charset="-52"/>
              </a:rPr>
              <a:t> право на </a:t>
            </a:r>
            <a:r>
              <a:rPr lang="ru-RU" sz="1100" b="1" dirty="0" err="1" smtClean="0">
                <a:latin typeface="e-Ukraine Light" pitchFamily="50" charset="-52"/>
              </a:rPr>
              <a:t>податкову</a:t>
            </a:r>
            <a:r>
              <a:rPr lang="ru-RU" sz="1100" b="1" dirty="0" smtClean="0">
                <a:latin typeface="e-Ukraine Light" pitchFamily="50" charset="-52"/>
              </a:rPr>
              <a:t> </a:t>
            </a:r>
            <a:r>
              <a:rPr lang="ru-RU" sz="1100" b="1" dirty="0" err="1" smtClean="0">
                <a:latin typeface="e-Ukraine Light" pitchFamily="50" charset="-52"/>
              </a:rPr>
              <a:t>знижку</a:t>
            </a:r>
            <a:r>
              <a:rPr lang="ru-RU" sz="1100" b="1" dirty="0" smtClean="0">
                <a:latin typeface="e-Ukraine Light" pitchFamily="50" charset="-52"/>
              </a:rPr>
              <a:t>, – до 31 </a:t>
            </a:r>
            <a:r>
              <a:rPr lang="ru-RU" sz="1100" b="1" dirty="0" err="1" smtClean="0">
                <a:latin typeface="e-Ukraine Light" pitchFamily="50" charset="-52"/>
              </a:rPr>
              <a:t>грудня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включно</a:t>
            </a:r>
            <a:r>
              <a:rPr lang="ru-RU" sz="1100" dirty="0" smtClean="0">
                <a:latin typeface="e-Ukraine Light" pitchFamily="50" charset="-52"/>
              </a:rPr>
              <a:t>) року, </a:t>
            </a:r>
            <a:r>
              <a:rPr lang="ru-RU" sz="1100" dirty="0" err="1" smtClean="0">
                <a:latin typeface="e-Ukraine Light" pitchFamily="50" charset="-52"/>
              </a:rPr>
              <a:t>наступного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звітним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Нагадуємо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кампанія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громадянами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доходів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одержаних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2023 року </a:t>
            </a:r>
            <a:r>
              <a:rPr lang="ru-RU" sz="1100" dirty="0" err="1" smtClean="0">
                <a:latin typeface="e-Ukraine Light" pitchFamily="50" charset="-52"/>
              </a:rPr>
              <a:t>стартувала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01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2024 року. </a:t>
            </a:r>
          </a:p>
          <a:p>
            <a:pPr algn="just"/>
            <a:r>
              <a:rPr lang="ru-RU" sz="1100" dirty="0" err="1" smtClean="0">
                <a:latin typeface="e-Ukraine Light" pitchFamily="50" charset="-52"/>
              </a:rPr>
              <a:t>Більш</a:t>
            </a:r>
            <a:r>
              <a:rPr lang="ru-RU" sz="1100" dirty="0" smtClean="0">
                <a:latin typeface="e-Ukraine Light" pitchFamily="50" charset="-52"/>
              </a:rPr>
              <a:t> детальна </a:t>
            </a:r>
            <a:r>
              <a:rPr lang="ru-RU" sz="1100" dirty="0" err="1" smtClean="0">
                <a:latin typeface="e-Ukraine Light" pitchFamily="50" charset="-52"/>
              </a:rPr>
              <a:t>інформація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доходів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отриманих</a:t>
            </a:r>
            <a:r>
              <a:rPr lang="ru-RU" sz="1100" dirty="0" smtClean="0">
                <a:latin typeface="e-Ukraine Light" pitchFamily="50" charset="-52"/>
              </a:rPr>
              <a:t> у 2023 </a:t>
            </a:r>
            <a:r>
              <a:rPr lang="ru-RU" sz="1100" dirty="0" err="1" smtClean="0">
                <a:latin typeface="e-Ukraine Light" pitchFamily="50" charset="-52"/>
              </a:rPr>
              <a:t>році</a:t>
            </a:r>
            <a:r>
              <a:rPr lang="ru-RU" sz="1100" dirty="0" smtClean="0">
                <a:latin typeface="e-Ukraine Light" pitchFamily="50" charset="-52"/>
              </a:rPr>
              <a:t>, в </a:t>
            </a:r>
            <a:r>
              <a:rPr lang="ru-RU" sz="1100" dirty="0" err="1" smtClean="0">
                <a:latin typeface="e-Ukraine Light" pitchFamily="50" charset="-52"/>
              </a:rPr>
              <a:t>банері</a:t>
            </a:r>
            <a:r>
              <a:rPr lang="ru-RU" sz="1100" dirty="0" smtClean="0">
                <a:latin typeface="e-Ukraine Light" pitchFamily="50" charset="-52"/>
              </a:rPr>
              <a:t> «</a:t>
            </a:r>
            <a:r>
              <a:rPr lang="ru-RU" sz="1100" dirty="0" err="1" smtClean="0">
                <a:latin typeface="e-Ukraine Light" pitchFamily="50" charset="-52"/>
              </a:rPr>
              <a:t>Деклараційна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кампанія</a:t>
            </a:r>
            <a:r>
              <a:rPr lang="ru-RU" sz="1100" dirty="0" smtClean="0">
                <a:latin typeface="e-Ukraine Light" pitchFamily="50" charset="-52"/>
              </a:rPr>
              <a:t> 2024» за </a:t>
            </a:r>
            <a:r>
              <a:rPr lang="ru-RU" sz="1100" dirty="0" err="1" smtClean="0">
                <a:latin typeface="e-Ukraine Light" pitchFamily="50" charset="-52"/>
              </a:rPr>
              <a:t>посиланням</a:t>
            </a:r>
            <a:r>
              <a:rPr lang="ru-RU" sz="11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100" u="sng" dirty="0" smtClean="0">
                <a:latin typeface="e-Ukraine Light" pitchFamily="50" charset="-52"/>
                <a:hlinkClick r:id="rId2"/>
              </a:rPr>
              <a:t>https://kyiv.tax.gov.ua/deklaratsiyna-kampaniya-2024</a:t>
            </a:r>
            <a:r>
              <a:rPr lang="ru-RU" sz="1050" u="sng" dirty="0" smtClean="0">
                <a:hlinkClick r:id="rId2"/>
              </a:rPr>
              <a:t>/</a:t>
            </a:r>
            <a:r>
              <a:rPr lang="ru-RU" sz="1050" dirty="0" smtClean="0"/>
              <a:t>  </a:t>
            </a:r>
            <a:endParaRPr lang="ru-RU" sz="1050" dirty="0"/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1523</TotalTime>
  <Words>115</Words>
  <Application>Microsoft Office PowerPoint</Application>
  <PresentationFormat>Лист A4 (210x297 мм)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192</cp:revision>
  <dcterms:created xsi:type="dcterms:W3CDTF">2021-05-27T05:23:05Z</dcterms:created>
  <dcterms:modified xsi:type="dcterms:W3CDTF">2024-04-10T11:45:55Z</dcterms:modified>
</cp:coreProperties>
</file>