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386" y="20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674800"/>
            <a:ext cx="3600000" cy="64633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b="1" dirty="0" smtClean="0">
                <a:latin typeface="e-Ukraine Light" pitchFamily="50" charset="-52"/>
              </a:rPr>
              <a:t>До </a:t>
            </a:r>
            <a:r>
              <a:rPr lang="ru-RU" b="1" dirty="0" err="1" smtClean="0">
                <a:latin typeface="e-Ukraine Light" pitchFamily="50" charset="-52"/>
              </a:rPr>
              <a:t>уваги</a:t>
            </a:r>
            <a:r>
              <a:rPr lang="ru-RU" b="1" dirty="0" smtClean="0">
                <a:latin typeface="e-Ukraine Light" pitchFamily="50" charset="-52"/>
              </a:rPr>
              <a:t> </a:t>
            </a:r>
            <a:r>
              <a:rPr lang="ru-RU" b="1" dirty="0" err="1" smtClean="0">
                <a:latin typeface="e-Ukraine Light" pitchFamily="50" charset="-52"/>
              </a:rPr>
              <a:t>контролерів</a:t>
            </a:r>
            <a:r>
              <a:rPr lang="ru-RU" b="1" dirty="0" smtClean="0">
                <a:latin typeface="e-Ukraine Light" pitchFamily="50" charset="-52"/>
              </a:rPr>
              <a:t> КІК – </a:t>
            </a:r>
            <a:r>
              <a:rPr lang="ru-RU" b="1" dirty="0" err="1" smtClean="0">
                <a:latin typeface="e-Ukraine Light" pitchFamily="50" charset="-52"/>
              </a:rPr>
              <a:t>фізичних</a:t>
            </a:r>
            <a:r>
              <a:rPr lang="ru-RU" b="1" dirty="0" smtClean="0">
                <a:latin typeface="e-Ukraine Light" pitchFamily="50" charset="-52"/>
              </a:rPr>
              <a:t> </a:t>
            </a:r>
            <a:r>
              <a:rPr lang="ru-RU" b="1" dirty="0" err="1" smtClean="0">
                <a:latin typeface="e-Ukraine Light" pitchFamily="50" charset="-52"/>
              </a:rPr>
              <a:t>осіб</a:t>
            </a:r>
            <a:r>
              <a:rPr lang="ru-RU" b="1" dirty="0" smtClean="0">
                <a:latin typeface="e-Ukraine Light" pitchFamily="50" charset="-52"/>
              </a:rPr>
              <a:t>!</a:t>
            </a:r>
            <a:endParaRPr lang="ru-RU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Квітень 202</a:t>
            </a:r>
            <a:r>
              <a:rPr lang="en-US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xmlns="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781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4961614" y="157975"/>
            <a:ext cx="4944386" cy="6588707"/>
            <a:chOff x="83820" y="220981"/>
            <a:chExt cx="4793934" cy="66294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2209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095206" y="161842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5" y="0"/>
            <a:ext cx="4610098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100" dirty="0">
                <a:latin typeface="e-Ukraine Light" pitchFamily="50" charset="-52"/>
              </a:rPr>
              <a:t>	</a:t>
            </a:r>
            <a:endParaRPr lang="en-US" sz="1100" dirty="0" smtClean="0">
              <a:latin typeface="e-Ukraine Light" pitchFamily="50" charset="-52"/>
            </a:endParaRPr>
          </a:p>
          <a:p>
            <a:pPr algn="just"/>
            <a:r>
              <a:rPr lang="en-US" sz="1100" dirty="0" smtClean="0">
                <a:latin typeface="e-Ukraine Light" pitchFamily="50" charset="-52"/>
              </a:rPr>
              <a:t>	</a:t>
            </a:r>
            <a:r>
              <a:rPr lang="uk-UA" sz="950" dirty="0" smtClean="0">
                <a:latin typeface="e-Ukraine Light" pitchFamily="50" charset="-52"/>
              </a:rPr>
              <a:t>Головне </a:t>
            </a:r>
            <a:r>
              <a:rPr lang="uk-UA" sz="950" dirty="0" smtClean="0">
                <a:latin typeface="e-Ukraine Light" pitchFamily="50" charset="-52"/>
              </a:rPr>
              <a:t>управління ДПС у м. Києві нагадує, що наразі триває кампанія подання контролюючими особами – фізичними особами Звітів про контрольовані іноземні компанії (далі – </a:t>
            </a:r>
            <a:r>
              <a:rPr lang="uk-UA" sz="950" dirty="0" err="1" smtClean="0">
                <a:latin typeface="e-Ukraine Light" pitchFamily="50" charset="-52"/>
              </a:rPr>
              <a:t>КІК</a:t>
            </a:r>
            <a:r>
              <a:rPr lang="uk-UA" sz="950" dirty="0" smtClean="0">
                <a:latin typeface="e-Ukraine Light" pitchFamily="50" charset="-52"/>
              </a:rPr>
              <a:t>) за 2022 та 2023 звітні періоди.</a:t>
            </a:r>
            <a:r>
              <a:rPr lang="ru-RU" sz="950" dirty="0" smtClean="0">
                <a:latin typeface="e-Ukraine Light" pitchFamily="50" charset="-52"/>
              </a:rPr>
              <a:t>  </a:t>
            </a:r>
          </a:p>
          <a:p>
            <a:pPr algn="just"/>
            <a:r>
              <a:rPr lang="ru-RU" sz="950" dirty="0" smtClean="0">
                <a:latin typeface="e-Ukraine Light" pitchFamily="50" charset="-52"/>
              </a:rPr>
              <a:t>	</a:t>
            </a:r>
            <a:r>
              <a:rPr lang="ru-RU" sz="950" dirty="0" smtClean="0">
                <a:latin typeface="e-Ukraine Light" pitchFamily="50" charset="-52"/>
              </a:rPr>
              <a:t>Для </a:t>
            </a:r>
            <a:r>
              <a:rPr lang="ru-RU" sz="950" dirty="0" err="1" smtClean="0">
                <a:latin typeface="e-Ukraine Light" pitchFamily="50" charset="-52"/>
              </a:rPr>
              <a:t>цілей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податкового</a:t>
            </a:r>
            <a:r>
              <a:rPr lang="ru-RU" sz="950" dirty="0" smtClean="0">
                <a:latin typeface="e-Ukraine Light" pitchFamily="50" charset="-52"/>
              </a:rPr>
              <a:t> контролю за </a:t>
            </a:r>
            <a:r>
              <a:rPr lang="ru-RU" sz="950" dirty="0" err="1" smtClean="0">
                <a:latin typeface="e-Ukraine Light" pitchFamily="50" charset="-52"/>
              </a:rPr>
              <a:t>оподаткуванням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прибутку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контрольованої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іноземної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компанії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звітним</a:t>
            </a:r>
            <a:r>
              <a:rPr lang="ru-RU" sz="950" dirty="0" smtClean="0">
                <a:latin typeface="e-Ukraine Light" pitchFamily="50" charset="-52"/>
              </a:rPr>
              <a:t> (</a:t>
            </a:r>
            <a:r>
              <a:rPr lang="ru-RU" sz="950" dirty="0" err="1" smtClean="0">
                <a:latin typeface="e-Ukraine Light" pitchFamily="50" charset="-52"/>
              </a:rPr>
              <a:t>податковим</a:t>
            </a:r>
            <a:r>
              <a:rPr lang="ru-RU" sz="950" dirty="0" smtClean="0">
                <a:latin typeface="e-Ukraine Light" pitchFamily="50" charset="-52"/>
              </a:rPr>
              <a:t>) </a:t>
            </a:r>
            <a:r>
              <a:rPr lang="ru-RU" sz="950" dirty="0" err="1" smtClean="0">
                <a:latin typeface="e-Ukraine Light" pitchFamily="50" charset="-52"/>
              </a:rPr>
              <a:t>періодом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є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календарний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рік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або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інший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звітний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період</a:t>
            </a:r>
            <a:r>
              <a:rPr lang="ru-RU" sz="950" dirty="0" smtClean="0">
                <a:latin typeface="e-Ukraine Light" pitchFamily="50" charset="-52"/>
              </a:rPr>
              <a:t> КІК, </a:t>
            </a:r>
            <a:r>
              <a:rPr lang="ru-RU" sz="950" dirty="0" err="1" smtClean="0">
                <a:latin typeface="e-Ukraine Light" pitchFamily="50" charset="-52"/>
              </a:rPr>
              <a:t>що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закінчується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протягом</a:t>
            </a:r>
            <a:r>
              <a:rPr lang="ru-RU" sz="950" dirty="0" smtClean="0">
                <a:latin typeface="e-Ukraine Light" pitchFamily="50" charset="-52"/>
              </a:rPr>
              <a:t> календарного року.  </a:t>
            </a:r>
          </a:p>
          <a:p>
            <a:pPr algn="just"/>
            <a:r>
              <a:rPr lang="ru-RU" sz="950" dirty="0" smtClean="0">
                <a:latin typeface="e-Ukraine Light" pitchFamily="50" charset="-52"/>
              </a:rPr>
              <a:t>	Першим </a:t>
            </a:r>
            <a:r>
              <a:rPr lang="ru-RU" sz="950" dirty="0" err="1" smtClean="0">
                <a:latin typeface="e-Ukraine Light" pitchFamily="50" charset="-52"/>
              </a:rPr>
              <a:t>звітним</a:t>
            </a:r>
            <a:r>
              <a:rPr lang="ru-RU" sz="950" dirty="0" smtClean="0">
                <a:latin typeface="e-Ukraine Light" pitchFamily="50" charset="-52"/>
              </a:rPr>
              <a:t> (</a:t>
            </a:r>
            <a:r>
              <a:rPr lang="ru-RU" sz="950" dirty="0" err="1" smtClean="0">
                <a:latin typeface="e-Ukraine Light" pitchFamily="50" charset="-52"/>
              </a:rPr>
              <a:t>податковим</a:t>
            </a:r>
            <a:r>
              <a:rPr lang="ru-RU" sz="950" dirty="0" smtClean="0">
                <a:latin typeface="e-Ukraine Light" pitchFamily="50" charset="-52"/>
              </a:rPr>
              <a:t>) роком </a:t>
            </a:r>
            <a:r>
              <a:rPr lang="ru-RU" sz="950" dirty="0" err="1" smtClean="0">
                <a:latin typeface="e-Ukraine Light" pitchFamily="50" charset="-52"/>
              </a:rPr>
              <a:t>є</a:t>
            </a:r>
            <a:r>
              <a:rPr lang="ru-RU" sz="950" dirty="0" smtClean="0">
                <a:latin typeface="e-Ukraine Light" pitchFamily="50" charset="-52"/>
              </a:rPr>
              <a:t> 2022 </a:t>
            </a:r>
            <a:r>
              <a:rPr lang="ru-RU" sz="950" dirty="0" err="1" smtClean="0">
                <a:latin typeface="e-Ukraine Light" pitchFamily="50" charset="-52"/>
              </a:rPr>
              <a:t>рік</a:t>
            </a:r>
            <a:r>
              <a:rPr lang="ru-RU" sz="950" dirty="0" smtClean="0">
                <a:latin typeface="e-Ukraine Light" pitchFamily="50" charset="-52"/>
              </a:rPr>
              <a:t> (</a:t>
            </a:r>
            <a:r>
              <a:rPr lang="ru-RU" sz="950" dirty="0" err="1" smtClean="0">
                <a:latin typeface="e-Ukraine Light" pitchFamily="50" charset="-52"/>
              </a:rPr>
              <a:t>якщо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звітний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рік</a:t>
            </a:r>
            <a:r>
              <a:rPr lang="ru-RU" sz="950" dirty="0" smtClean="0">
                <a:latin typeface="e-Ukraine Light" pitchFamily="50" charset="-52"/>
              </a:rPr>
              <a:t> не </a:t>
            </a:r>
            <a:r>
              <a:rPr lang="ru-RU" sz="950" dirty="0" err="1" smtClean="0">
                <a:latin typeface="e-Ukraine Light" pitchFamily="50" charset="-52"/>
              </a:rPr>
              <a:t>відповідає</a:t>
            </a:r>
            <a:r>
              <a:rPr lang="ru-RU" sz="950" dirty="0" smtClean="0">
                <a:latin typeface="e-Ukraine Light" pitchFamily="50" charset="-52"/>
              </a:rPr>
              <a:t> календарному року – </a:t>
            </a:r>
            <a:r>
              <a:rPr lang="ru-RU" sz="950" dirty="0" err="1" smtClean="0">
                <a:latin typeface="e-Ukraine Light" pitchFamily="50" charset="-52"/>
              </a:rPr>
              <a:t>звітний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період</a:t>
            </a:r>
            <a:r>
              <a:rPr lang="ru-RU" sz="950" dirty="0" smtClean="0">
                <a:latin typeface="e-Ukraine Light" pitchFamily="50" charset="-52"/>
              </a:rPr>
              <a:t>, </a:t>
            </a:r>
            <a:r>
              <a:rPr lang="ru-RU" sz="950" dirty="0" err="1" smtClean="0">
                <a:latin typeface="e-Ukraine Light" pitchFamily="50" charset="-52"/>
              </a:rPr>
              <a:t>що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розпочинається</a:t>
            </a:r>
            <a:r>
              <a:rPr lang="ru-RU" sz="950" dirty="0" smtClean="0">
                <a:latin typeface="e-Ukraine Light" pitchFamily="50" charset="-52"/>
              </a:rPr>
              <a:t> у 2022 </a:t>
            </a:r>
            <a:r>
              <a:rPr lang="ru-RU" sz="950" dirty="0" err="1" smtClean="0">
                <a:latin typeface="e-Ukraine Light" pitchFamily="50" charset="-52"/>
              </a:rPr>
              <a:t>році</a:t>
            </a:r>
            <a:r>
              <a:rPr lang="ru-RU" sz="950" dirty="0" smtClean="0">
                <a:latin typeface="e-Ukraine Light" pitchFamily="50" charset="-52"/>
              </a:rPr>
              <a:t>).  </a:t>
            </a:r>
          </a:p>
          <a:p>
            <a:pPr algn="just"/>
            <a:r>
              <a:rPr lang="ru-RU" sz="950" dirty="0" smtClean="0">
                <a:latin typeface="e-Ukraine Light" pitchFamily="50" charset="-52"/>
              </a:rPr>
              <a:t>	</a:t>
            </a:r>
            <a:r>
              <a:rPr lang="ru-RU" sz="950" dirty="0" err="1" smtClean="0">
                <a:latin typeface="e-Ukraine Light" pitchFamily="50" charset="-52"/>
              </a:rPr>
              <a:t>Нагадуємо</a:t>
            </a:r>
            <a:r>
              <a:rPr lang="ru-RU" sz="950" dirty="0" smtClean="0">
                <a:latin typeface="e-Ukraine Light" pitchFamily="50" charset="-52"/>
              </a:rPr>
              <a:t>, </a:t>
            </a:r>
            <a:r>
              <a:rPr lang="ru-RU" sz="950" dirty="0" err="1" smtClean="0">
                <a:latin typeface="e-Ukraine Light" pitchFamily="50" charset="-52"/>
              </a:rPr>
              <a:t>що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Звіт</a:t>
            </a:r>
            <a:r>
              <a:rPr lang="ru-RU" sz="950" dirty="0" smtClean="0">
                <a:latin typeface="e-Ukraine Light" pitchFamily="50" charset="-52"/>
              </a:rPr>
              <a:t> про КІК </a:t>
            </a:r>
            <a:r>
              <a:rPr lang="ru-RU" sz="950" dirty="0" err="1" smtClean="0">
                <a:latin typeface="e-Ukraine Light" pitchFamily="50" charset="-52"/>
              </a:rPr>
              <a:t>має</a:t>
            </a:r>
            <a:r>
              <a:rPr lang="ru-RU" sz="950" dirty="0" smtClean="0">
                <a:latin typeface="e-Ukraine Light" pitchFamily="50" charset="-52"/>
              </a:rPr>
              <a:t> бути подано </a:t>
            </a:r>
            <a:r>
              <a:rPr lang="ru-RU" sz="950" dirty="0" err="1" smtClean="0">
                <a:latin typeface="e-Ukraine Light" pitchFamily="50" charset="-52"/>
              </a:rPr>
              <a:t>контролюючими</a:t>
            </a:r>
            <a:r>
              <a:rPr lang="ru-RU" sz="950" dirty="0" smtClean="0">
                <a:latin typeface="e-Ukraine Light" pitchFamily="50" charset="-52"/>
              </a:rPr>
              <a:t> особами </a:t>
            </a:r>
            <a:r>
              <a:rPr lang="ru-RU" sz="950" dirty="0" err="1" smtClean="0">
                <a:latin typeface="e-Ukraine Light" pitchFamily="50" charset="-52"/>
              </a:rPr>
              <a:t>одночасно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з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поданням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річної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декларації</a:t>
            </a:r>
            <a:r>
              <a:rPr lang="ru-RU" sz="950" dirty="0" smtClean="0">
                <a:latin typeface="e-Ukraine Light" pitchFamily="50" charset="-52"/>
              </a:rPr>
              <a:t> про </a:t>
            </a:r>
            <a:r>
              <a:rPr lang="ru-RU" sz="950" dirty="0" err="1" smtClean="0">
                <a:latin typeface="e-Ukraine Light" pitchFamily="50" charset="-52"/>
              </a:rPr>
              <a:t>майновий</a:t>
            </a:r>
            <a:r>
              <a:rPr lang="ru-RU" sz="950" dirty="0" smtClean="0">
                <a:latin typeface="e-Ukraine Light" pitchFamily="50" charset="-52"/>
              </a:rPr>
              <a:t> стан </a:t>
            </a:r>
            <a:r>
              <a:rPr lang="ru-RU" sz="950" dirty="0" err="1" smtClean="0">
                <a:latin typeface="e-Ukraine Light" pitchFamily="50" charset="-52"/>
              </a:rPr>
              <a:t>і</a:t>
            </a:r>
            <a:r>
              <a:rPr lang="ru-RU" sz="950" dirty="0" smtClean="0">
                <a:latin typeface="e-Ukraine Light" pitchFamily="50" charset="-52"/>
              </a:rPr>
              <a:t> доходи. </a:t>
            </a:r>
          </a:p>
          <a:p>
            <a:pPr algn="just"/>
            <a:r>
              <a:rPr lang="ru-RU" sz="950" dirty="0" smtClean="0">
                <a:latin typeface="e-Ukraine Light" pitchFamily="50" charset="-52"/>
              </a:rPr>
              <a:t>	</a:t>
            </a:r>
            <a:r>
              <a:rPr lang="ru-RU" sz="950" dirty="0" err="1" smtClean="0">
                <a:latin typeface="e-Ukraine Light" pitchFamily="50" charset="-52"/>
              </a:rPr>
              <a:t>Відповідно</a:t>
            </a:r>
            <a:r>
              <a:rPr lang="ru-RU" sz="950" dirty="0" smtClean="0">
                <a:latin typeface="e-Ukraine Light" pitchFamily="50" charset="-52"/>
              </a:rPr>
              <a:t> до </a:t>
            </a:r>
            <a:r>
              <a:rPr lang="ru-RU" sz="950" dirty="0" err="1" smtClean="0">
                <a:latin typeface="e-Ukraine Light" pitchFamily="50" charset="-52"/>
              </a:rPr>
              <a:t>підпункту</a:t>
            </a:r>
            <a:r>
              <a:rPr lang="ru-RU" sz="950" dirty="0" smtClean="0">
                <a:latin typeface="e-Ukraine Light" pitchFamily="50" charset="-52"/>
              </a:rPr>
              <a:t> 49.18.4 пункту 49.18 </a:t>
            </a:r>
            <a:r>
              <a:rPr lang="ru-RU" sz="950" dirty="0" err="1" smtClean="0">
                <a:latin typeface="e-Ukraine Light" pitchFamily="50" charset="-52"/>
              </a:rPr>
              <a:t>статті</a:t>
            </a:r>
            <a:r>
              <a:rPr lang="ru-RU" sz="950" dirty="0" smtClean="0">
                <a:latin typeface="e-Ukraine Light" pitchFamily="50" charset="-52"/>
              </a:rPr>
              <a:t> 49 </a:t>
            </a:r>
            <a:r>
              <a:rPr lang="ru-RU" sz="950" dirty="0" err="1" smtClean="0">
                <a:latin typeface="e-Ukraine Light" pitchFamily="50" charset="-52"/>
              </a:rPr>
              <a:t>Податкового</a:t>
            </a:r>
            <a:r>
              <a:rPr lang="ru-RU" sz="950" dirty="0" smtClean="0">
                <a:latin typeface="e-Ukraine Light" pitchFamily="50" charset="-52"/>
              </a:rPr>
              <a:t> кодексу </a:t>
            </a:r>
            <a:r>
              <a:rPr lang="ru-RU" sz="950" dirty="0" err="1" smtClean="0">
                <a:latin typeface="e-Ukraine Light" pitchFamily="50" charset="-52"/>
              </a:rPr>
              <a:t>України</a:t>
            </a:r>
            <a:r>
              <a:rPr lang="ru-RU" sz="950" dirty="0" smtClean="0">
                <a:latin typeface="e-Ukraine Light" pitchFamily="50" charset="-52"/>
              </a:rPr>
              <a:t> (</a:t>
            </a:r>
            <a:r>
              <a:rPr lang="ru-RU" sz="950" dirty="0" err="1" smtClean="0">
                <a:latin typeface="e-Ukraine Light" pitchFamily="50" charset="-52"/>
              </a:rPr>
              <a:t>далі</a:t>
            </a:r>
            <a:r>
              <a:rPr lang="ru-RU" sz="950" dirty="0" smtClean="0">
                <a:latin typeface="e-Ukraine Light" pitchFamily="50" charset="-52"/>
              </a:rPr>
              <a:t> – Кодекс) </a:t>
            </a:r>
            <a:r>
              <a:rPr lang="ru-RU" sz="950" dirty="0" err="1" smtClean="0">
                <a:latin typeface="e-Ukraine Light" pitchFamily="50" charset="-52"/>
              </a:rPr>
              <a:t>декларації</a:t>
            </a:r>
            <a:r>
              <a:rPr lang="ru-RU" sz="950" dirty="0" smtClean="0">
                <a:latin typeface="e-Ukraine Light" pitchFamily="50" charset="-52"/>
              </a:rPr>
              <a:t> про </a:t>
            </a:r>
            <a:r>
              <a:rPr lang="ru-RU" sz="950" dirty="0" err="1" smtClean="0">
                <a:latin typeface="e-Ukraine Light" pitchFamily="50" charset="-52"/>
              </a:rPr>
              <a:t>майновий</a:t>
            </a:r>
            <a:r>
              <a:rPr lang="ru-RU" sz="950" dirty="0" smtClean="0">
                <a:latin typeface="e-Ukraine Light" pitchFamily="50" charset="-52"/>
              </a:rPr>
              <a:t> стан </a:t>
            </a:r>
            <a:r>
              <a:rPr lang="ru-RU" sz="950" dirty="0" err="1" smtClean="0">
                <a:latin typeface="e-Ukraine Light" pitchFamily="50" charset="-52"/>
              </a:rPr>
              <a:t>і</a:t>
            </a:r>
            <a:r>
              <a:rPr lang="ru-RU" sz="950" dirty="0" smtClean="0">
                <a:latin typeface="e-Ukraine Light" pitchFamily="50" charset="-52"/>
              </a:rPr>
              <a:t> доходи </a:t>
            </a:r>
            <a:r>
              <a:rPr lang="ru-RU" sz="950" dirty="0" err="1" smtClean="0">
                <a:latin typeface="e-Ukraine Light" pitchFamily="50" charset="-52"/>
              </a:rPr>
              <a:t>подаються</a:t>
            </a:r>
            <a:r>
              <a:rPr lang="ru-RU" sz="950" dirty="0" smtClean="0">
                <a:latin typeface="e-Ukraine Light" pitchFamily="50" charset="-52"/>
              </a:rPr>
              <a:t> за </a:t>
            </a:r>
            <a:r>
              <a:rPr lang="ru-RU" sz="950" dirty="0" err="1" smtClean="0">
                <a:latin typeface="e-Ukraine Light" pitchFamily="50" charset="-52"/>
              </a:rPr>
              <a:t>календарний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рік</a:t>
            </a:r>
            <a:r>
              <a:rPr lang="ru-RU" sz="950" dirty="0" smtClean="0">
                <a:latin typeface="e-Ukraine Light" pitchFamily="50" charset="-52"/>
              </a:rPr>
              <a:t> – до 1 </a:t>
            </a:r>
            <a:r>
              <a:rPr lang="ru-RU" sz="950" dirty="0" err="1" smtClean="0">
                <a:latin typeface="e-Ukraine Light" pitchFamily="50" charset="-52"/>
              </a:rPr>
              <a:t>травня</a:t>
            </a:r>
            <a:r>
              <a:rPr lang="ru-RU" sz="950" dirty="0" smtClean="0">
                <a:latin typeface="e-Ukraine Light" pitchFamily="50" charset="-52"/>
              </a:rPr>
              <a:t> року, </a:t>
            </a:r>
            <a:r>
              <a:rPr lang="ru-RU" sz="950" dirty="0" err="1" smtClean="0">
                <a:latin typeface="e-Ukraine Light" pitchFamily="50" charset="-52"/>
              </a:rPr>
              <a:t>що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настає</a:t>
            </a:r>
            <a:r>
              <a:rPr lang="ru-RU" sz="950" dirty="0" smtClean="0">
                <a:latin typeface="e-Ukraine Light" pitchFamily="50" charset="-52"/>
              </a:rPr>
              <a:t> за </a:t>
            </a:r>
            <a:r>
              <a:rPr lang="ru-RU" sz="950" dirty="0" err="1" smtClean="0">
                <a:latin typeface="e-Ukraine Light" pitchFamily="50" charset="-52"/>
              </a:rPr>
              <a:t>звітним</a:t>
            </a:r>
            <a:r>
              <a:rPr lang="ru-RU" sz="95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950" dirty="0" smtClean="0">
                <a:latin typeface="e-Ukraine Light" pitchFamily="50" charset="-52"/>
              </a:rPr>
              <a:t>	</a:t>
            </a:r>
            <a:r>
              <a:rPr lang="ru-RU" sz="950" dirty="0" err="1" smtClean="0">
                <a:latin typeface="e-Ukraine Light" pitchFamily="50" charset="-52"/>
              </a:rPr>
              <a:t>Водночас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smtClean="0">
                <a:latin typeface="e-Ukraine Light" pitchFamily="50" charset="-52"/>
              </a:rPr>
              <a:t>пунктом 54 </a:t>
            </a:r>
            <a:r>
              <a:rPr lang="ru-RU" sz="950" dirty="0" err="1" smtClean="0">
                <a:latin typeface="e-Ukraine Light" pitchFamily="50" charset="-52"/>
              </a:rPr>
              <a:t>підрозділу</a:t>
            </a:r>
            <a:r>
              <a:rPr lang="ru-RU" sz="950" dirty="0" smtClean="0">
                <a:latin typeface="e-Ukraine Light" pitchFamily="50" charset="-52"/>
              </a:rPr>
              <a:t> 10 </a:t>
            </a:r>
            <a:r>
              <a:rPr lang="ru-RU" sz="950" dirty="0" err="1" smtClean="0">
                <a:latin typeface="e-Ukraine Light" pitchFamily="50" charset="-52"/>
              </a:rPr>
              <a:t>розділу</a:t>
            </a:r>
            <a:r>
              <a:rPr lang="ru-RU" sz="950" dirty="0" smtClean="0">
                <a:latin typeface="e-Ukraine Light" pitchFamily="50" charset="-52"/>
              </a:rPr>
              <a:t> ХХ «</a:t>
            </a:r>
            <a:r>
              <a:rPr lang="ru-RU" sz="950" dirty="0" err="1" smtClean="0">
                <a:latin typeface="e-Ukraine Light" pitchFamily="50" charset="-52"/>
              </a:rPr>
              <a:t>Перехідні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положення</a:t>
            </a:r>
            <a:r>
              <a:rPr lang="ru-RU" sz="950" dirty="0" smtClean="0">
                <a:latin typeface="e-Ukraine Light" pitchFamily="50" charset="-52"/>
              </a:rPr>
              <a:t>» Кодексу </a:t>
            </a:r>
            <a:r>
              <a:rPr lang="ru-RU" sz="950" dirty="0" err="1" smtClean="0">
                <a:latin typeface="e-Ukraine Light" pitchFamily="50" charset="-52"/>
              </a:rPr>
              <a:t>встановлені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такі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особливості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застосування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положень</a:t>
            </a:r>
            <a:r>
              <a:rPr lang="ru-RU" sz="950" dirty="0" smtClean="0">
                <a:latin typeface="e-Ukraine Light" pitchFamily="50" charset="-52"/>
              </a:rPr>
              <a:t> про </a:t>
            </a:r>
            <a:r>
              <a:rPr lang="ru-RU" sz="950" dirty="0" err="1" smtClean="0">
                <a:latin typeface="e-Ukraine Light" pitchFamily="50" charset="-52"/>
              </a:rPr>
              <a:t>оподаткування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прибутку</a:t>
            </a:r>
            <a:r>
              <a:rPr lang="ru-RU" sz="950" dirty="0" smtClean="0">
                <a:latin typeface="e-Ukraine Light" pitchFamily="50" charset="-52"/>
              </a:rPr>
              <a:t> КІК </a:t>
            </a:r>
            <a:r>
              <a:rPr lang="ru-RU" sz="950" dirty="0" err="1" smtClean="0">
                <a:latin typeface="e-Ukraine Light" pitchFamily="50" charset="-52"/>
              </a:rPr>
              <a:t>протягом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перехідного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періоду</a:t>
            </a:r>
            <a:r>
              <a:rPr lang="ru-RU" sz="950" dirty="0" smtClean="0">
                <a:latin typeface="e-Ukraine Light" pitchFamily="50" charset="-52"/>
              </a:rPr>
              <a:t>: першим </a:t>
            </a:r>
            <a:r>
              <a:rPr lang="ru-RU" sz="950" dirty="0" err="1" smtClean="0">
                <a:latin typeface="e-Ukraine Light" pitchFamily="50" charset="-52"/>
              </a:rPr>
              <a:t>звітним</a:t>
            </a:r>
            <a:r>
              <a:rPr lang="ru-RU" sz="950" dirty="0" smtClean="0">
                <a:latin typeface="e-Ukraine Light" pitchFamily="50" charset="-52"/>
              </a:rPr>
              <a:t> (</a:t>
            </a:r>
            <a:r>
              <a:rPr lang="ru-RU" sz="950" dirty="0" err="1" smtClean="0">
                <a:latin typeface="e-Ukraine Light" pitchFamily="50" charset="-52"/>
              </a:rPr>
              <a:t>податковим</a:t>
            </a:r>
            <a:r>
              <a:rPr lang="ru-RU" sz="950" dirty="0" smtClean="0">
                <a:latin typeface="e-Ukraine Light" pitchFamily="50" charset="-52"/>
              </a:rPr>
              <a:t>) роком для </a:t>
            </a:r>
            <a:r>
              <a:rPr lang="ru-RU" sz="950" dirty="0" err="1" smtClean="0">
                <a:latin typeface="e-Ukraine Light" pitchFamily="50" charset="-52"/>
              </a:rPr>
              <a:t>Звіту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є</a:t>
            </a:r>
            <a:r>
              <a:rPr lang="ru-RU" sz="950" dirty="0" smtClean="0">
                <a:latin typeface="e-Ukraine Light" pitchFamily="50" charset="-52"/>
              </a:rPr>
              <a:t> 2022 </a:t>
            </a:r>
            <a:r>
              <a:rPr lang="ru-RU" sz="950" dirty="0" err="1" smtClean="0">
                <a:latin typeface="e-Ukraine Light" pitchFamily="50" charset="-52"/>
              </a:rPr>
              <a:t>рік</a:t>
            </a:r>
            <a:r>
              <a:rPr lang="ru-RU" sz="950" dirty="0" smtClean="0">
                <a:latin typeface="e-Ukraine Light" pitchFamily="50" charset="-52"/>
              </a:rPr>
              <a:t> (</a:t>
            </a:r>
            <a:r>
              <a:rPr lang="ru-RU" sz="950" dirty="0" err="1" smtClean="0">
                <a:latin typeface="e-Ukraine Light" pitchFamily="50" charset="-52"/>
              </a:rPr>
              <a:t>якщо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звітний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рік</a:t>
            </a:r>
            <a:r>
              <a:rPr lang="ru-RU" sz="950" dirty="0" smtClean="0">
                <a:latin typeface="e-Ukraine Light" pitchFamily="50" charset="-52"/>
              </a:rPr>
              <a:t> не </a:t>
            </a:r>
            <a:r>
              <a:rPr lang="ru-RU" sz="950" dirty="0" err="1" smtClean="0">
                <a:latin typeface="e-Ukraine Light" pitchFamily="50" charset="-52"/>
              </a:rPr>
              <a:t>відповідає</a:t>
            </a:r>
            <a:r>
              <a:rPr lang="ru-RU" sz="950" dirty="0" smtClean="0">
                <a:latin typeface="e-Ukraine Light" pitchFamily="50" charset="-52"/>
              </a:rPr>
              <a:t> календарному року – </a:t>
            </a:r>
            <a:r>
              <a:rPr lang="ru-RU" sz="950" dirty="0" err="1" smtClean="0">
                <a:latin typeface="e-Ukraine Light" pitchFamily="50" charset="-52"/>
              </a:rPr>
              <a:t>звітний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період</a:t>
            </a:r>
            <a:r>
              <a:rPr lang="ru-RU" sz="950" dirty="0" smtClean="0">
                <a:latin typeface="e-Ukraine Light" pitchFamily="50" charset="-52"/>
              </a:rPr>
              <a:t>, </a:t>
            </a:r>
            <a:r>
              <a:rPr lang="ru-RU" sz="950" dirty="0" err="1" smtClean="0">
                <a:latin typeface="e-Ukraine Light" pitchFamily="50" charset="-52"/>
              </a:rPr>
              <a:t>що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розпочинається</a:t>
            </a:r>
            <a:r>
              <a:rPr lang="ru-RU" sz="950" dirty="0" smtClean="0">
                <a:latin typeface="e-Ukraine Light" pitchFamily="50" charset="-52"/>
              </a:rPr>
              <a:t> у 2022 </a:t>
            </a:r>
            <a:r>
              <a:rPr lang="ru-RU" sz="950" dirty="0" err="1" smtClean="0">
                <a:latin typeface="e-Ukraine Light" pitchFamily="50" charset="-52"/>
              </a:rPr>
              <a:t>році</a:t>
            </a:r>
            <a:r>
              <a:rPr lang="ru-RU" sz="950" dirty="0" smtClean="0">
                <a:latin typeface="e-Ukraine Light" pitchFamily="50" charset="-52"/>
              </a:rPr>
              <a:t>). </a:t>
            </a:r>
            <a:r>
              <a:rPr lang="ru-RU" sz="950" dirty="0" err="1" smtClean="0">
                <a:latin typeface="e-Ukraine Light" pitchFamily="50" charset="-52"/>
              </a:rPr>
              <a:t>Контролюючі</a:t>
            </a:r>
            <a:r>
              <a:rPr lang="ru-RU" sz="950" dirty="0" smtClean="0">
                <a:latin typeface="e-Ukraine Light" pitchFamily="50" charset="-52"/>
              </a:rPr>
              <a:t> особи </a:t>
            </a:r>
            <a:r>
              <a:rPr lang="ru-RU" sz="950" dirty="0" err="1" smtClean="0">
                <a:latin typeface="e-Ukraine Light" pitchFamily="50" charset="-52"/>
              </a:rPr>
              <a:t>мають</a:t>
            </a:r>
            <a:r>
              <a:rPr lang="ru-RU" sz="950" dirty="0" smtClean="0">
                <a:latin typeface="e-Ukraine Light" pitchFamily="50" charset="-52"/>
              </a:rPr>
              <a:t> право подати </a:t>
            </a:r>
            <a:r>
              <a:rPr lang="ru-RU" sz="950" dirty="0" err="1" smtClean="0">
                <a:latin typeface="e-Ukraine Light" pitchFamily="50" charset="-52"/>
              </a:rPr>
              <a:t>Звіт</a:t>
            </a:r>
            <a:r>
              <a:rPr lang="ru-RU" sz="950" dirty="0" smtClean="0">
                <a:latin typeface="e-Ukraine Light" pitchFamily="50" charset="-52"/>
              </a:rPr>
              <a:t> за 2022 </a:t>
            </a:r>
            <a:r>
              <a:rPr lang="ru-RU" sz="950" dirty="0" err="1" smtClean="0">
                <a:latin typeface="e-Ukraine Light" pitchFamily="50" charset="-52"/>
              </a:rPr>
              <a:t>рік</a:t>
            </a:r>
            <a:r>
              <a:rPr lang="ru-RU" sz="950" dirty="0" smtClean="0">
                <a:latin typeface="e-Ukraine Light" pitchFamily="50" charset="-52"/>
              </a:rPr>
              <a:t> до </a:t>
            </a:r>
            <a:r>
              <a:rPr lang="ru-RU" sz="950" dirty="0" err="1" smtClean="0">
                <a:latin typeface="e-Ukraine Light" pitchFamily="50" charset="-52"/>
              </a:rPr>
              <a:t>контролюючого</a:t>
            </a:r>
            <a:r>
              <a:rPr lang="ru-RU" sz="950" dirty="0" smtClean="0">
                <a:latin typeface="e-Ukraine Light" pitchFamily="50" charset="-52"/>
              </a:rPr>
              <a:t> органу </a:t>
            </a:r>
            <a:r>
              <a:rPr lang="ru-RU" sz="950" dirty="0" err="1" smtClean="0">
                <a:latin typeface="e-Ukraine Light" pitchFamily="50" charset="-52"/>
              </a:rPr>
              <a:t>одночасно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з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поданням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річної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декларації</a:t>
            </a:r>
            <a:r>
              <a:rPr lang="ru-RU" sz="950" dirty="0" smtClean="0">
                <a:latin typeface="e-Ukraine Light" pitchFamily="50" charset="-52"/>
              </a:rPr>
              <a:t> про </a:t>
            </a:r>
            <a:r>
              <a:rPr lang="ru-RU" sz="950" dirty="0" err="1" smtClean="0">
                <a:latin typeface="e-Ukraine Light" pitchFamily="50" charset="-52"/>
              </a:rPr>
              <a:t>майновий</a:t>
            </a:r>
            <a:r>
              <a:rPr lang="ru-RU" sz="950" dirty="0" smtClean="0">
                <a:latin typeface="e-Ukraine Light" pitchFamily="50" charset="-52"/>
              </a:rPr>
              <a:t> стан </a:t>
            </a:r>
            <a:r>
              <a:rPr lang="ru-RU" sz="950" dirty="0" err="1" smtClean="0">
                <a:latin typeface="e-Ukraine Light" pitchFamily="50" charset="-52"/>
              </a:rPr>
              <a:t>і</a:t>
            </a:r>
            <a:r>
              <a:rPr lang="ru-RU" sz="950" dirty="0" smtClean="0">
                <a:latin typeface="e-Ukraine Light" pitchFamily="50" charset="-52"/>
              </a:rPr>
              <a:t> доходи </a:t>
            </a:r>
            <a:r>
              <a:rPr lang="ru-RU" sz="950" dirty="0" err="1" smtClean="0">
                <a:latin typeface="e-Ukraine Light" pitchFamily="50" charset="-52"/>
              </a:rPr>
              <a:t>або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податкової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декларації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з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податку</a:t>
            </a:r>
            <a:r>
              <a:rPr lang="ru-RU" sz="950" dirty="0" smtClean="0">
                <a:latin typeface="e-Ukraine Light" pitchFamily="50" charset="-52"/>
              </a:rPr>
              <a:t> на </a:t>
            </a:r>
            <a:r>
              <a:rPr lang="ru-RU" sz="950" dirty="0" err="1" smtClean="0">
                <a:latin typeface="e-Ukraine Light" pitchFamily="50" charset="-52"/>
              </a:rPr>
              <a:t>прибуток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підприємств</a:t>
            </a:r>
            <a:r>
              <a:rPr lang="ru-RU" sz="950" dirty="0" smtClean="0">
                <a:latin typeface="e-Ukraine Light" pitchFamily="50" charset="-52"/>
              </a:rPr>
              <a:t> за 2023 </a:t>
            </a:r>
            <a:r>
              <a:rPr lang="ru-RU" sz="950" dirty="0" err="1" smtClean="0">
                <a:latin typeface="e-Ukraine Light" pitchFamily="50" charset="-52"/>
              </a:rPr>
              <a:t>рік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із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включенням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зазначеного</a:t>
            </a:r>
            <a:r>
              <a:rPr lang="ru-RU" sz="950" dirty="0" smtClean="0">
                <a:latin typeface="e-Ukraine Light" pitchFamily="50" charset="-52"/>
              </a:rPr>
              <a:t> у такому </a:t>
            </a:r>
            <a:r>
              <a:rPr lang="ru-RU" sz="950" dirty="0" err="1" smtClean="0">
                <a:latin typeface="e-Ukraine Light" pitchFamily="50" charset="-52"/>
              </a:rPr>
              <a:t>звіті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скоригованого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прибутку</a:t>
            </a:r>
            <a:r>
              <a:rPr lang="ru-RU" sz="950" dirty="0" smtClean="0">
                <a:latin typeface="e-Ukraine Light" pitchFamily="50" charset="-52"/>
              </a:rPr>
              <a:t> КІК, </a:t>
            </a:r>
            <a:r>
              <a:rPr lang="ru-RU" sz="950" dirty="0" err="1" smtClean="0">
                <a:latin typeface="e-Ukraine Light" pitchFamily="50" charset="-52"/>
              </a:rPr>
              <a:t>що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підлягає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оподаткуванню</a:t>
            </a:r>
            <a:r>
              <a:rPr lang="ru-RU" sz="950" dirty="0" smtClean="0">
                <a:latin typeface="e-Ukraine Light" pitchFamily="50" charset="-52"/>
              </a:rPr>
              <a:t> в </a:t>
            </a:r>
            <a:r>
              <a:rPr lang="ru-RU" sz="950" dirty="0" err="1" smtClean="0">
                <a:latin typeface="e-Ukraine Light" pitchFamily="50" charset="-52"/>
              </a:rPr>
              <a:t>Україні</a:t>
            </a:r>
            <a:r>
              <a:rPr lang="ru-RU" sz="950" dirty="0" smtClean="0">
                <a:latin typeface="e-Ukraine Light" pitchFamily="50" charset="-52"/>
              </a:rPr>
              <a:t>, до </a:t>
            </a:r>
            <a:r>
              <a:rPr lang="ru-RU" sz="950" dirty="0" err="1" smtClean="0">
                <a:latin typeface="e-Ukraine Light" pitchFamily="50" charset="-52"/>
              </a:rPr>
              <a:t>показників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відповідних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декларацій</a:t>
            </a:r>
            <a:r>
              <a:rPr lang="ru-RU" sz="950" dirty="0" smtClean="0">
                <a:latin typeface="e-Ukraine Light" pitchFamily="50" charset="-52"/>
              </a:rPr>
              <a:t> за 2023 </a:t>
            </a:r>
            <a:r>
              <a:rPr lang="ru-RU" sz="950" dirty="0" err="1" smtClean="0">
                <a:latin typeface="e-Ukraine Light" pitchFamily="50" charset="-52"/>
              </a:rPr>
              <a:t>рік</a:t>
            </a:r>
            <a:r>
              <a:rPr lang="ru-RU" sz="950" dirty="0" smtClean="0">
                <a:latin typeface="e-Ukraine Light" pitchFamily="50" charset="-52"/>
              </a:rPr>
              <a:t>. При </a:t>
            </a:r>
            <a:r>
              <a:rPr lang="ru-RU" sz="950" dirty="0" err="1" smtClean="0">
                <a:latin typeface="e-Ukraine Light" pitchFamily="50" charset="-52"/>
              </a:rPr>
              <a:t>цьому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штрафні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санкції</a:t>
            </a:r>
            <a:r>
              <a:rPr lang="ru-RU" sz="950" dirty="0" smtClean="0">
                <a:latin typeface="e-Ukraine Light" pitchFamily="50" charset="-52"/>
              </a:rPr>
              <a:t> та/</a:t>
            </a:r>
            <a:r>
              <a:rPr lang="ru-RU" sz="950" dirty="0" err="1" smtClean="0">
                <a:latin typeface="e-Ukraine Light" pitchFamily="50" charset="-52"/>
              </a:rPr>
              <a:t>або</a:t>
            </a:r>
            <a:r>
              <a:rPr lang="ru-RU" sz="950" dirty="0" smtClean="0">
                <a:latin typeface="e-Ukraine Light" pitchFamily="50" charset="-52"/>
              </a:rPr>
              <a:t> пеня не </a:t>
            </a:r>
            <a:r>
              <a:rPr lang="ru-RU" sz="950" dirty="0" err="1" smtClean="0">
                <a:latin typeface="e-Ukraine Light" pitchFamily="50" charset="-52"/>
              </a:rPr>
              <a:t>застосовуються</a:t>
            </a:r>
            <a:r>
              <a:rPr lang="ru-RU" sz="95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950" dirty="0" smtClean="0">
                <a:latin typeface="e-Ukraine Light" pitchFamily="50" charset="-52"/>
              </a:rPr>
              <a:t>	До </a:t>
            </a:r>
            <a:r>
              <a:rPr lang="ru-RU" sz="950" dirty="0" err="1" smtClean="0">
                <a:latin typeface="e-Ukraine Light" pitchFamily="50" charset="-52"/>
              </a:rPr>
              <a:t>звіту</a:t>
            </a:r>
            <a:r>
              <a:rPr lang="ru-RU" sz="950" dirty="0" smtClean="0">
                <a:latin typeface="e-Ukraine Light" pitchFamily="50" charset="-52"/>
              </a:rPr>
              <a:t> про КІК в </a:t>
            </a:r>
            <a:r>
              <a:rPr lang="ru-RU" sz="950" dirty="0" err="1" smtClean="0">
                <a:latin typeface="e-Ukraine Light" pitchFamily="50" charset="-52"/>
              </a:rPr>
              <a:t>обов'язковому</a:t>
            </a:r>
            <a:r>
              <a:rPr lang="ru-RU" sz="950" dirty="0" smtClean="0">
                <a:latin typeface="e-Ukraine Light" pitchFamily="50" charset="-52"/>
              </a:rPr>
              <a:t> порядку </a:t>
            </a:r>
            <a:r>
              <a:rPr lang="ru-RU" sz="950" dirty="0" err="1" smtClean="0">
                <a:latin typeface="e-Ukraine Light" pitchFamily="50" charset="-52"/>
              </a:rPr>
              <a:t>додаються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завірені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належним</a:t>
            </a:r>
            <a:r>
              <a:rPr lang="ru-RU" sz="950" dirty="0" smtClean="0">
                <a:latin typeface="e-Ukraine Light" pitchFamily="50" charset="-52"/>
              </a:rPr>
              <a:t> чином </a:t>
            </a:r>
            <a:r>
              <a:rPr lang="ru-RU" sz="950" dirty="0" err="1" smtClean="0">
                <a:latin typeface="e-Ukraine Light" pitchFamily="50" charset="-52"/>
              </a:rPr>
              <a:t>копії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фінансової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звітності</a:t>
            </a:r>
            <a:r>
              <a:rPr lang="ru-RU" sz="950" dirty="0" smtClean="0">
                <a:latin typeface="e-Ukraine Light" pitchFamily="50" charset="-52"/>
              </a:rPr>
              <a:t> КІК, </a:t>
            </a:r>
            <a:r>
              <a:rPr lang="ru-RU" sz="950" dirty="0" err="1" smtClean="0">
                <a:latin typeface="e-Ukraine Light" pitchFamily="50" charset="-52"/>
              </a:rPr>
              <a:t>що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підтверджують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розмір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прибутку</a:t>
            </a:r>
            <a:r>
              <a:rPr lang="ru-RU" sz="950" dirty="0" smtClean="0">
                <a:latin typeface="e-Ukraine Light" pitchFamily="50" charset="-52"/>
              </a:rPr>
              <a:t> КІК за </a:t>
            </a:r>
            <a:r>
              <a:rPr lang="ru-RU" sz="950" dirty="0" err="1" smtClean="0">
                <a:latin typeface="e-Ukraine Light" pitchFamily="50" charset="-52"/>
              </a:rPr>
              <a:t>звітний</a:t>
            </a:r>
            <a:r>
              <a:rPr lang="ru-RU" sz="950" dirty="0" smtClean="0">
                <a:latin typeface="e-Ukraine Light" pitchFamily="50" charset="-52"/>
              </a:rPr>
              <a:t> (</a:t>
            </a:r>
            <a:r>
              <a:rPr lang="ru-RU" sz="950" dirty="0" err="1" smtClean="0">
                <a:latin typeface="e-Ukraine Light" pitchFamily="50" charset="-52"/>
              </a:rPr>
              <a:t>податковий</a:t>
            </a:r>
            <a:r>
              <a:rPr lang="ru-RU" sz="950" dirty="0" smtClean="0">
                <a:latin typeface="e-Ukraine Light" pitchFamily="50" charset="-52"/>
              </a:rPr>
              <a:t>) </a:t>
            </a:r>
            <a:r>
              <a:rPr lang="ru-RU" sz="950" dirty="0" err="1" smtClean="0">
                <a:latin typeface="e-Ukraine Light" pitchFamily="50" charset="-52"/>
              </a:rPr>
              <a:t>рік</a:t>
            </a:r>
            <a:r>
              <a:rPr lang="ru-RU" sz="950" dirty="0" smtClean="0">
                <a:latin typeface="e-Ukraine Light" pitchFamily="50" charset="-52"/>
              </a:rPr>
              <a:t>.  </a:t>
            </a:r>
          </a:p>
          <a:p>
            <a:pPr algn="just"/>
            <a:r>
              <a:rPr lang="ru-RU" sz="950" dirty="0" smtClean="0">
                <a:latin typeface="e-Ukraine Light" pitchFamily="50" charset="-52"/>
              </a:rPr>
              <a:t>	</a:t>
            </a:r>
            <a:r>
              <a:rPr lang="ru-RU" sz="950" dirty="0" err="1" smtClean="0">
                <a:latin typeface="e-Ukraine Light" pitchFamily="50" charset="-52"/>
              </a:rPr>
              <a:t>Відповідно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smtClean="0">
                <a:latin typeface="e-Ukraine Light" pitchFamily="50" charset="-52"/>
              </a:rPr>
              <a:t>до </a:t>
            </a:r>
            <a:r>
              <a:rPr lang="ru-RU" sz="950" dirty="0" err="1" smtClean="0">
                <a:latin typeface="e-Ukraine Light" pitchFamily="50" charset="-52"/>
              </a:rPr>
              <a:t>підпункту</a:t>
            </a:r>
            <a:r>
              <a:rPr lang="ru-RU" sz="950" dirty="0" smtClean="0">
                <a:latin typeface="e-Ukraine Light" pitchFamily="50" charset="-52"/>
              </a:rPr>
              <a:t> 39 прим. 2.5.2 пункту 39 прим. 2.5 </a:t>
            </a:r>
            <a:r>
              <a:rPr lang="ru-RU" sz="950" dirty="0" err="1" smtClean="0">
                <a:latin typeface="e-Ukraine Light" pitchFamily="50" charset="-52"/>
              </a:rPr>
              <a:t>статті</a:t>
            </a:r>
            <a:r>
              <a:rPr lang="ru-RU" sz="950" dirty="0" smtClean="0">
                <a:latin typeface="e-Ukraine Light" pitchFamily="50" charset="-52"/>
              </a:rPr>
              <a:t> 39 прим. 2 Кодексу, </a:t>
            </a:r>
            <a:r>
              <a:rPr lang="ru-RU" sz="950" dirty="0" err="1" smtClean="0">
                <a:latin typeface="e-Ukraine Light" pitchFamily="50" charset="-52"/>
              </a:rPr>
              <a:t>якщо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граничні</a:t>
            </a:r>
            <a:r>
              <a:rPr lang="ru-RU" sz="950" dirty="0" smtClean="0">
                <a:latin typeface="e-Ukraine Light" pitchFamily="50" charset="-52"/>
              </a:rPr>
              <a:t> строки </a:t>
            </a:r>
            <a:r>
              <a:rPr lang="ru-RU" sz="950" dirty="0" err="1" smtClean="0">
                <a:latin typeface="e-Ukraine Light" pitchFamily="50" charset="-52"/>
              </a:rPr>
              <a:t>підготовки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фінансової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звітності</a:t>
            </a:r>
            <a:r>
              <a:rPr lang="ru-RU" sz="950" dirty="0" smtClean="0">
                <a:latin typeface="e-Ukraine Light" pitchFamily="50" charset="-52"/>
              </a:rPr>
              <a:t> у </a:t>
            </a:r>
            <a:r>
              <a:rPr lang="ru-RU" sz="950" dirty="0" err="1" smtClean="0">
                <a:latin typeface="e-Ukraine Light" pitchFamily="50" charset="-52"/>
              </a:rPr>
              <a:t>відповідній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іноземній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юрисдикції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спливають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пізніше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граничних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строків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подання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річної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декларації</a:t>
            </a:r>
            <a:r>
              <a:rPr lang="ru-RU" sz="950" dirty="0" smtClean="0">
                <a:latin typeface="e-Ukraine Light" pitchFamily="50" charset="-52"/>
              </a:rPr>
              <a:t> про </a:t>
            </a:r>
            <a:r>
              <a:rPr lang="ru-RU" sz="950" dirty="0" err="1" smtClean="0">
                <a:latin typeface="e-Ukraine Light" pitchFamily="50" charset="-52"/>
              </a:rPr>
              <a:t>майновий</a:t>
            </a:r>
            <a:r>
              <a:rPr lang="ru-RU" sz="950" dirty="0" smtClean="0">
                <a:latin typeface="e-Ukraine Light" pitchFamily="50" charset="-52"/>
              </a:rPr>
              <a:t> стан </a:t>
            </a:r>
            <a:r>
              <a:rPr lang="ru-RU" sz="950" dirty="0" err="1" smtClean="0">
                <a:latin typeface="e-Ukraine Light" pitchFamily="50" charset="-52"/>
              </a:rPr>
              <a:t>і</a:t>
            </a:r>
            <a:r>
              <a:rPr lang="ru-RU" sz="950" dirty="0" smtClean="0">
                <a:latin typeface="e-Ukraine Light" pitchFamily="50" charset="-52"/>
              </a:rPr>
              <a:t> доходи </a:t>
            </a:r>
            <a:r>
              <a:rPr lang="ru-RU" sz="950" dirty="0" err="1" smtClean="0">
                <a:latin typeface="e-Ukraine Light" pitchFamily="50" charset="-52"/>
              </a:rPr>
              <a:t>або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податкової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декларації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з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податку</a:t>
            </a:r>
            <a:r>
              <a:rPr lang="ru-RU" sz="950" dirty="0" smtClean="0">
                <a:latin typeface="e-Ukraine Light" pitchFamily="50" charset="-52"/>
              </a:rPr>
              <a:t> на </a:t>
            </a:r>
            <a:r>
              <a:rPr lang="ru-RU" sz="950" dirty="0" err="1" smtClean="0">
                <a:latin typeface="e-Ukraine Light" pitchFamily="50" charset="-52"/>
              </a:rPr>
              <a:t>прибуток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підприємств</a:t>
            </a:r>
            <a:r>
              <a:rPr lang="ru-RU" sz="950" dirty="0" smtClean="0">
                <a:latin typeface="e-Ukraine Light" pitchFamily="50" charset="-52"/>
              </a:rPr>
              <a:t>, </a:t>
            </a:r>
            <a:r>
              <a:rPr lang="ru-RU" sz="950" dirty="0" err="1" smtClean="0">
                <a:latin typeface="e-Ukraine Light" pitchFamily="50" charset="-52"/>
              </a:rPr>
              <a:t>такі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копії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фінансової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звітності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контрольованої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іноземної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компанії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подаються</a:t>
            </a:r>
            <a:r>
              <a:rPr lang="ru-RU" sz="950" dirty="0" smtClean="0">
                <a:latin typeface="e-Ukraine Light" pitchFamily="50" charset="-52"/>
              </a:rPr>
              <a:t> разом </a:t>
            </a:r>
            <a:r>
              <a:rPr lang="ru-RU" sz="950" dirty="0" err="1" smtClean="0">
                <a:latin typeface="e-Ukraine Light" pitchFamily="50" charset="-52"/>
              </a:rPr>
              <a:t>із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річною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декларацією</a:t>
            </a:r>
            <a:endParaRPr lang="ru-RU" sz="95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92955" y="153890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40246" y="0"/>
            <a:ext cx="4685767" cy="310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>
                <a:latin typeface="e-Ukraine Light" pitchFamily="50" charset="-52"/>
              </a:rPr>
              <a:t>	</a:t>
            </a: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953663" y="117693"/>
            <a:ext cx="4952337" cy="6378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950" smtClean="0">
              <a:latin typeface="e-Ukraine Light" pitchFamily="50" charset="-52"/>
            </a:endParaRPr>
          </a:p>
          <a:p>
            <a:pPr algn="just"/>
            <a:r>
              <a:rPr lang="ru-RU" sz="950" smtClean="0">
                <a:latin typeface="e-Ukraine Light" pitchFamily="50" charset="-52"/>
              </a:rPr>
              <a:t>про </a:t>
            </a:r>
            <a:r>
              <a:rPr lang="ru-RU" sz="950" dirty="0" err="1" smtClean="0">
                <a:latin typeface="e-Ukraine Light" pitchFamily="50" charset="-52"/>
              </a:rPr>
              <a:t>майновий</a:t>
            </a:r>
            <a:r>
              <a:rPr lang="ru-RU" sz="950" dirty="0" smtClean="0">
                <a:latin typeface="e-Ukraine Light" pitchFamily="50" charset="-52"/>
              </a:rPr>
              <a:t> стан </a:t>
            </a:r>
            <a:r>
              <a:rPr lang="ru-RU" sz="950" dirty="0" err="1" smtClean="0">
                <a:latin typeface="e-Ukraine Light" pitchFamily="50" charset="-52"/>
              </a:rPr>
              <a:t>і</a:t>
            </a:r>
            <a:r>
              <a:rPr lang="ru-RU" sz="950" dirty="0" smtClean="0">
                <a:latin typeface="e-Ukraine Light" pitchFamily="50" charset="-52"/>
              </a:rPr>
              <a:t> доходи </a:t>
            </a:r>
            <a:r>
              <a:rPr lang="ru-RU" sz="950" dirty="0" err="1" smtClean="0">
                <a:latin typeface="e-Ukraine Light" pitchFamily="50" charset="-52"/>
              </a:rPr>
              <a:t>або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податковою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декларацією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з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податку</a:t>
            </a:r>
            <a:r>
              <a:rPr lang="ru-RU" sz="950" dirty="0" smtClean="0">
                <a:latin typeface="e-Ukraine Light" pitchFamily="50" charset="-52"/>
              </a:rPr>
              <a:t> на </a:t>
            </a:r>
            <a:r>
              <a:rPr lang="ru-RU" sz="950" dirty="0" err="1" smtClean="0">
                <a:latin typeface="e-Ukraine Light" pitchFamily="50" charset="-52"/>
              </a:rPr>
              <a:t>прибуток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підприємств</a:t>
            </a:r>
            <a:r>
              <a:rPr lang="ru-RU" sz="950" dirty="0" smtClean="0">
                <a:latin typeface="e-Ukraine Light" pitchFamily="50" charset="-52"/>
              </a:rPr>
              <a:t> за </a:t>
            </a:r>
            <a:r>
              <a:rPr lang="ru-RU" sz="950" dirty="0" err="1" smtClean="0">
                <a:latin typeface="e-Ukraine Light" pitchFamily="50" charset="-52"/>
              </a:rPr>
              <a:t>наступний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звітний</a:t>
            </a:r>
            <a:r>
              <a:rPr lang="ru-RU" sz="950" dirty="0" smtClean="0">
                <a:latin typeface="e-Ukraine Light" pitchFamily="50" charset="-52"/>
              </a:rPr>
              <a:t> (</a:t>
            </a:r>
            <a:r>
              <a:rPr lang="ru-RU" sz="950" dirty="0" err="1" smtClean="0">
                <a:latin typeface="e-Ukraine Light" pitchFamily="50" charset="-52"/>
              </a:rPr>
              <a:t>податковий</a:t>
            </a:r>
            <a:r>
              <a:rPr lang="ru-RU" sz="950" dirty="0" smtClean="0">
                <a:latin typeface="e-Ukraine Light" pitchFamily="50" charset="-52"/>
              </a:rPr>
              <a:t>) </a:t>
            </a:r>
            <a:r>
              <a:rPr lang="ru-RU" sz="950" dirty="0" err="1" smtClean="0">
                <a:latin typeface="e-Ukraine Light" pitchFamily="50" charset="-52"/>
              </a:rPr>
              <a:t>період</a:t>
            </a:r>
            <a:r>
              <a:rPr lang="ru-RU" sz="950" dirty="0" smtClean="0">
                <a:latin typeface="e-Ukraine Light" pitchFamily="50" charset="-52"/>
              </a:rPr>
              <a:t>.  </a:t>
            </a:r>
          </a:p>
          <a:p>
            <a:pPr algn="just"/>
            <a:r>
              <a:rPr lang="en-US" sz="950" dirty="0" smtClean="0">
                <a:latin typeface="e-Ukraine Light" pitchFamily="50" charset="-52"/>
              </a:rPr>
              <a:t>	</a:t>
            </a:r>
            <a:r>
              <a:rPr lang="ru-RU" sz="950" dirty="0" smtClean="0">
                <a:latin typeface="e-Ukraine Light" pitchFamily="50" charset="-52"/>
              </a:rPr>
              <a:t>При </a:t>
            </a:r>
            <a:r>
              <a:rPr lang="ru-RU" sz="950" dirty="0" err="1" smtClean="0">
                <a:latin typeface="e-Ukraine Light" pitchFamily="50" charset="-52"/>
              </a:rPr>
              <a:t>цьому</a:t>
            </a:r>
            <a:r>
              <a:rPr lang="ru-RU" sz="950" dirty="0" smtClean="0">
                <a:latin typeface="e-Ukraine Light" pitchFamily="50" charset="-52"/>
              </a:rPr>
              <a:t> у </a:t>
            </a:r>
            <a:r>
              <a:rPr lang="ru-RU" sz="950" dirty="0" err="1" smtClean="0">
                <a:latin typeface="e-Ukraine Light" pitchFamily="50" charset="-52"/>
              </a:rPr>
              <a:t>Звіті</a:t>
            </a:r>
            <a:r>
              <a:rPr lang="ru-RU" sz="950" dirty="0" smtClean="0">
                <a:latin typeface="e-Ukraine Light" pitchFamily="50" charset="-52"/>
              </a:rPr>
              <a:t> про КІК </a:t>
            </a:r>
            <a:r>
              <a:rPr lang="ru-RU" sz="950" dirty="0" err="1" smtClean="0">
                <a:latin typeface="e-Ukraine Light" pitchFamily="50" charset="-52"/>
              </a:rPr>
              <a:t>зазначається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уся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необхідна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інформація</a:t>
            </a:r>
            <a:r>
              <a:rPr lang="ru-RU" sz="950" dirty="0" smtClean="0">
                <a:latin typeface="e-Ukraine Light" pitchFamily="50" charset="-52"/>
              </a:rPr>
              <a:t> за результатами </a:t>
            </a:r>
            <a:r>
              <a:rPr lang="ru-RU" sz="950" dirty="0" err="1" smtClean="0">
                <a:latin typeface="e-Ukraine Light" pitchFamily="50" charset="-52"/>
              </a:rPr>
              <a:t>діяльності</a:t>
            </a:r>
            <a:r>
              <a:rPr lang="ru-RU" sz="950" dirty="0" smtClean="0">
                <a:latin typeface="e-Ukraine Light" pitchFamily="50" charset="-52"/>
              </a:rPr>
              <a:t> КІК </a:t>
            </a:r>
            <a:r>
              <a:rPr lang="ru-RU" sz="950" dirty="0" err="1" smtClean="0">
                <a:latin typeface="e-Ukraine Light" pitchFamily="50" charset="-52"/>
              </a:rPr>
              <a:t>відповідного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звітного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періоду</a:t>
            </a:r>
            <a:r>
              <a:rPr lang="ru-RU" sz="950" dirty="0" smtClean="0">
                <a:latin typeface="e-Ukraine Light" pitchFamily="50" charset="-52"/>
              </a:rPr>
              <a:t> (за </a:t>
            </a:r>
            <a:r>
              <a:rPr lang="ru-RU" sz="950" dirty="0" err="1" smtClean="0">
                <a:latin typeface="e-Ukraine Light" pitchFamily="50" charset="-52"/>
              </a:rPr>
              <a:t>даними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бухгалтерського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обліку</a:t>
            </a:r>
            <a:r>
              <a:rPr lang="ru-RU" sz="950" dirty="0" smtClean="0">
                <a:latin typeface="e-Ukraine Light" pitchFamily="50" charset="-52"/>
              </a:rPr>
              <a:t> та/</a:t>
            </a:r>
            <a:r>
              <a:rPr lang="ru-RU" sz="950" dirty="0" err="1" smtClean="0">
                <a:latin typeface="e-Ukraine Light" pitchFamily="50" charset="-52"/>
              </a:rPr>
              <a:t>або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проміжної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фінансової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звітності</a:t>
            </a:r>
            <a:r>
              <a:rPr lang="ru-RU" sz="950" dirty="0" smtClean="0">
                <a:latin typeface="e-Ukraine Light" pitchFamily="50" charset="-52"/>
              </a:rPr>
              <a:t>).    </a:t>
            </a:r>
          </a:p>
          <a:p>
            <a:pPr algn="just"/>
            <a:r>
              <a:rPr lang="en-US" sz="950" dirty="0" smtClean="0">
                <a:latin typeface="e-Ukraine Light" pitchFamily="50" charset="-52"/>
              </a:rPr>
              <a:t>	</a:t>
            </a:r>
            <a:r>
              <a:rPr lang="ru-RU" sz="950" dirty="0" err="1" smtClean="0">
                <a:latin typeface="e-Ukraine Light" pitchFamily="50" charset="-52"/>
              </a:rPr>
              <a:t>Також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smtClean="0">
                <a:latin typeface="e-Ukraine Light" pitchFamily="50" charset="-52"/>
              </a:rPr>
              <a:t>у </a:t>
            </a:r>
            <a:r>
              <a:rPr lang="ru-RU" sz="950" dirty="0" err="1" smtClean="0">
                <a:latin typeface="e-Ukraine Light" pitchFamily="50" charset="-52"/>
              </a:rPr>
              <a:t>разі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якщо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така</a:t>
            </a:r>
            <a:r>
              <a:rPr lang="ru-RU" sz="950" dirty="0" smtClean="0">
                <a:latin typeface="e-Ukraine Light" pitchFamily="50" charset="-52"/>
              </a:rPr>
              <a:t> особа не </a:t>
            </a:r>
            <a:r>
              <a:rPr lang="ru-RU" sz="950" dirty="0" err="1" smtClean="0">
                <a:latin typeface="e-Ukraine Light" pitchFamily="50" charset="-52"/>
              </a:rPr>
              <a:t>має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можливості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забезпечити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складання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фінансової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звітності</a:t>
            </a:r>
            <a:r>
              <a:rPr lang="ru-RU" sz="950" dirty="0" smtClean="0">
                <a:latin typeface="e-Ukraine Light" pitchFamily="50" charset="-52"/>
              </a:rPr>
              <a:t> КІК та/</a:t>
            </a:r>
            <a:r>
              <a:rPr lang="ru-RU" sz="950" dirty="0" err="1" smtClean="0">
                <a:latin typeface="e-Ukraine Light" pitchFamily="50" charset="-52"/>
              </a:rPr>
              <a:t>або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здійснення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розрахунку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скоригованого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прибутку</a:t>
            </a:r>
            <a:r>
              <a:rPr lang="ru-RU" sz="950" dirty="0" smtClean="0">
                <a:latin typeface="e-Ukraine Light" pitchFamily="50" charset="-52"/>
              </a:rPr>
              <a:t> КІК до </a:t>
            </a:r>
            <a:r>
              <a:rPr lang="ru-RU" sz="950" dirty="0" err="1" smtClean="0">
                <a:latin typeface="e-Ukraine Light" pitchFamily="50" charset="-52"/>
              </a:rPr>
              <a:t>дати</a:t>
            </a:r>
            <a:r>
              <a:rPr lang="ru-RU" sz="950" dirty="0" smtClean="0">
                <a:latin typeface="e-Ukraine Light" pitchFamily="50" charset="-52"/>
              </a:rPr>
              <a:t> граничного строку </a:t>
            </a:r>
            <a:r>
              <a:rPr lang="ru-RU" sz="950" dirty="0" err="1" smtClean="0">
                <a:latin typeface="e-Ukraine Light" pitchFamily="50" charset="-52"/>
              </a:rPr>
              <a:t>подання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річної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декларації</a:t>
            </a:r>
            <a:r>
              <a:rPr lang="ru-RU" sz="950" dirty="0" smtClean="0">
                <a:latin typeface="e-Ukraine Light" pitchFamily="50" charset="-52"/>
              </a:rPr>
              <a:t> про </a:t>
            </a:r>
            <a:r>
              <a:rPr lang="ru-RU" sz="950" dirty="0" err="1" smtClean="0">
                <a:latin typeface="e-Ukraine Light" pitchFamily="50" charset="-52"/>
              </a:rPr>
              <a:t>майновий</a:t>
            </a:r>
            <a:r>
              <a:rPr lang="ru-RU" sz="950" dirty="0" smtClean="0">
                <a:latin typeface="e-Ukraine Light" pitchFamily="50" charset="-52"/>
              </a:rPr>
              <a:t> стан </a:t>
            </a:r>
            <a:r>
              <a:rPr lang="ru-RU" sz="950" dirty="0" err="1" smtClean="0">
                <a:latin typeface="e-Ukraine Light" pitchFamily="50" charset="-52"/>
              </a:rPr>
              <a:t>і</a:t>
            </a:r>
            <a:r>
              <a:rPr lang="ru-RU" sz="950" dirty="0" smtClean="0">
                <a:latin typeface="e-Ukraine Light" pitchFamily="50" charset="-52"/>
              </a:rPr>
              <a:t> доходи </a:t>
            </a:r>
            <a:r>
              <a:rPr lang="ru-RU" sz="950" dirty="0" err="1" smtClean="0">
                <a:latin typeface="e-Ukraine Light" pitchFamily="50" charset="-52"/>
              </a:rPr>
              <a:t>або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податкової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декларації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з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податку</a:t>
            </a:r>
            <a:r>
              <a:rPr lang="ru-RU" sz="950" dirty="0" smtClean="0">
                <a:latin typeface="e-Ukraine Light" pitchFamily="50" charset="-52"/>
              </a:rPr>
              <a:t> на </a:t>
            </a:r>
            <a:r>
              <a:rPr lang="ru-RU" sz="950" dirty="0" err="1" smtClean="0">
                <a:latin typeface="e-Ukraine Light" pitchFamily="50" charset="-52"/>
              </a:rPr>
              <a:t>прибуток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підприємств</a:t>
            </a:r>
            <a:r>
              <a:rPr lang="ru-RU" sz="950" dirty="0" smtClean="0">
                <a:latin typeface="e-Ukraine Light" pitchFamily="50" charset="-52"/>
              </a:rPr>
              <a:t>, </a:t>
            </a:r>
            <a:r>
              <a:rPr lang="ru-RU" sz="950" dirty="0" err="1" smtClean="0">
                <a:latin typeface="e-Ukraine Light" pitchFamily="50" charset="-52"/>
              </a:rPr>
              <a:t>така</a:t>
            </a:r>
            <a:r>
              <a:rPr lang="ru-RU" sz="950" dirty="0" smtClean="0">
                <a:latin typeface="e-Ukraine Light" pitchFamily="50" charset="-52"/>
              </a:rPr>
              <a:t> особа </a:t>
            </a:r>
            <a:r>
              <a:rPr lang="ru-RU" sz="950" dirty="0" err="1" smtClean="0">
                <a:latin typeface="e-Ukraine Light" pitchFamily="50" charset="-52"/>
              </a:rPr>
              <a:t>подає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звіт</a:t>
            </a:r>
            <a:r>
              <a:rPr lang="ru-RU" sz="950" dirty="0" smtClean="0">
                <a:latin typeface="e-Ukraine Light" pitchFamily="50" charset="-52"/>
              </a:rPr>
              <a:t> про КІК за </a:t>
            </a:r>
            <a:r>
              <a:rPr lang="ru-RU" sz="950" dirty="0" err="1" smtClean="0">
                <a:latin typeface="e-Ukraine Light" pitchFamily="50" charset="-52"/>
              </a:rPr>
              <a:t>скороченою</a:t>
            </a:r>
            <a:r>
              <a:rPr lang="ru-RU" sz="950" dirty="0" smtClean="0">
                <a:latin typeface="e-Ukraine Light" pitchFamily="50" charset="-52"/>
              </a:rPr>
              <a:t> формою, </a:t>
            </a:r>
            <a:r>
              <a:rPr lang="ru-RU" sz="950" dirty="0" err="1" smtClean="0">
                <a:latin typeface="e-Ukraine Light" pitchFamily="50" charset="-52"/>
              </a:rPr>
              <a:t>який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містить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лише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відомості</a:t>
            </a:r>
            <a:r>
              <a:rPr lang="ru-RU" sz="950" dirty="0" smtClean="0">
                <a:latin typeface="e-Ukraine Light" pitchFamily="50" charset="-52"/>
              </a:rPr>
              <a:t>, </a:t>
            </a:r>
            <a:r>
              <a:rPr lang="ru-RU" sz="950" dirty="0" err="1" smtClean="0">
                <a:latin typeface="e-Ukraine Light" pitchFamily="50" charset="-52"/>
              </a:rPr>
              <a:t>передбачені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підпунктами</a:t>
            </a:r>
            <a:r>
              <a:rPr lang="ru-RU" sz="950" dirty="0" smtClean="0">
                <a:latin typeface="e-Ukraine Light" pitchFamily="50" charset="-52"/>
              </a:rPr>
              <a:t> «а» - «в» </a:t>
            </a:r>
            <a:r>
              <a:rPr lang="ru-RU" sz="950" dirty="0" err="1" smtClean="0">
                <a:latin typeface="e-Ukraine Light" pitchFamily="50" charset="-52"/>
              </a:rPr>
              <a:t>підпункту</a:t>
            </a:r>
            <a:r>
              <a:rPr lang="ru-RU" sz="950" dirty="0" smtClean="0">
                <a:latin typeface="e-Ukraine Light" pitchFamily="50" charset="-52"/>
              </a:rPr>
              <a:t> 39 прим. 2.5.3 пункту 39 прим. 2.5. </a:t>
            </a:r>
            <a:r>
              <a:rPr lang="ru-RU" sz="950" dirty="0" err="1" smtClean="0">
                <a:latin typeface="e-Ukraine Light" pitchFamily="50" charset="-52"/>
              </a:rPr>
              <a:t>статті</a:t>
            </a:r>
            <a:r>
              <a:rPr lang="ru-RU" sz="950" dirty="0" smtClean="0">
                <a:latin typeface="e-Ukraine Light" pitchFamily="50" charset="-52"/>
              </a:rPr>
              <a:t> 39 прим. 2 Кодексу.  </a:t>
            </a:r>
          </a:p>
          <a:p>
            <a:pPr algn="just"/>
            <a:r>
              <a:rPr lang="ru-RU" sz="950" dirty="0" smtClean="0">
                <a:latin typeface="e-Ukraine Light" pitchFamily="50" charset="-52"/>
              </a:rPr>
              <a:t>	У </a:t>
            </a:r>
            <a:r>
              <a:rPr lang="ru-RU" sz="950" dirty="0" err="1" smtClean="0">
                <a:latin typeface="e-Ukraine Light" pitchFamily="50" charset="-52"/>
              </a:rPr>
              <a:t>випадку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подання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Звіту</a:t>
            </a:r>
            <a:r>
              <a:rPr lang="ru-RU" sz="950" dirty="0" smtClean="0">
                <a:latin typeface="e-Ukraine Light" pitchFamily="50" charset="-52"/>
              </a:rPr>
              <a:t> про КІК за </a:t>
            </a:r>
            <a:r>
              <a:rPr lang="ru-RU" sz="950" dirty="0" err="1" smtClean="0">
                <a:latin typeface="e-Ukraine Light" pitchFamily="50" charset="-52"/>
              </a:rPr>
              <a:t>скороченою</a:t>
            </a:r>
            <a:r>
              <a:rPr lang="ru-RU" sz="950" dirty="0" smtClean="0">
                <a:latin typeface="e-Ukraine Light" pitchFamily="50" charset="-52"/>
              </a:rPr>
              <a:t> формою </a:t>
            </a:r>
            <a:r>
              <a:rPr lang="ru-RU" sz="950" dirty="0" err="1" smtClean="0">
                <a:latin typeface="e-Ukraine Light" pitchFamily="50" charset="-52"/>
              </a:rPr>
              <a:t>контролююча</a:t>
            </a:r>
            <a:r>
              <a:rPr lang="ru-RU" sz="950" dirty="0" smtClean="0">
                <a:latin typeface="e-Ukraine Light" pitchFamily="50" charset="-52"/>
              </a:rPr>
              <a:t> особа </a:t>
            </a:r>
            <a:r>
              <a:rPr lang="ru-RU" sz="950" dirty="0" err="1" smtClean="0">
                <a:latin typeface="e-Ukraine Light" pitchFamily="50" charset="-52"/>
              </a:rPr>
              <a:t>зобов’язана</a:t>
            </a:r>
            <a:r>
              <a:rPr lang="ru-RU" sz="950" dirty="0" smtClean="0">
                <a:latin typeface="e-Ukraine Light" pitchFamily="50" charset="-52"/>
              </a:rPr>
              <a:t> подати </a:t>
            </a:r>
            <a:r>
              <a:rPr lang="ru-RU" sz="950" dirty="0" err="1" smtClean="0">
                <a:latin typeface="e-Ukraine Light" pitchFamily="50" charset="-52"/>
              </a:rPr>
              <a:t>повний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Звіт</a:t>
            </a:r>
            <a:r>
              <a:rPr lang="ru-RU" sz="950" dirty="0" smtClean="0">
                <a:latin typeface="e-Ukraine Light" pitchFamily="50" charset="-52"/>
              </a:rPr>
              <a:t> про КІК до </a:t>
            </a:r>
            <a:r>
              <a:rPr lang="ru-RU" sz="950" dirty="0" err="1" smtClean="0">
                <a:latin typeface="e-Ukraine Light" pitchFamily="50" charset="-52"/>
              </a:rPr>
              <a:t>кінця</a:t>
            </a:r>
            <a:r>
              <a:rPr lang="ru-RU" sz="950" dirty="0" smtClean="0">
                <a:latin typeface="e-Ukraine Light" pitchFamily="50" charset="-52"/>
              </a:rPr>
              <a:t> календарного року, </a:t>
            </a:r>
            <a:r>
              <a:rPr lang="ru-RU" sz="950" dirty="0" err="1" smtClean="0">
                <a:latin typeface="e-Ukraine Light" pitchFamily="50" charset="-52"/>
              </a:rPr>
              <a:t>наступного</a:t>
            </a:r>
            <a:r>
              <a:rPr lang="ru-RU" sz="950" dirty="0" smtClean="0">
                <a:latin typeface="e-Ukraine Light" pitchFamily="50" charset="-52"/>
              </a:rPr>
              <a:t> за </a:t>
            </a:r>
            <a:r>
              <a:rPr lang="ru-RU" sz="950" dirty="0" err="1" smtClean="0">
                <a:latin typeface="e-Ukraine Light" pitchFamily="50" charset="-52"/>
              </a:rPr>
              <a:t>звітним</a:t>
            </a:r>
            <a:r>
              <a:rPr lang="ru-RU" sz="950" dirty="0" smtClean="0">
                <a:latin typeface="e-Ukraine Light" pitchFamily="50" charset="-52"/>
              </a:rPr>
              <a:t> (</a:t>
            </a:r>
            <a:r>
              <a:rPr lang="ru-RU" sz="950" dirty="0" err="1" smtClean="0">
                <a:latin typeface="e-Ukraine Light" pitchFamily="50" charset="-52"/>
              </a:rPr>
              <a:t>податковим</a:t>
            </a:r>
            <a:r>
              <a:rPr lang="ru-RU" sz="950" dirty="0" smtClean="0">
                <a:latin typeface="e-Ukraine Light" pitchFamily="50" charset="-52"/>
              </a:rPr>
              <a:t>) роком.  </a:t>
            </a:r>
          </a:p>
          <a:p>
            <a:pPr algn="just"/>
            <a:r>
              <a:rPr lang="ru-RU" sz="950" dirty="0" err="1" smtClean="0">
                <a:latin typeface="e-Ukraine Light" pitchFamily="50" charset="-52"/>
              </a:rPr>
              <a:t>Необхідно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пам’ятати</a:t>
            </a:r>
            <a:r>
              <a:rPr lang="ru-RU" sz="950" dirty="0" smtClean="0">
                <a:latin typeface="e-Ukraine Light" pitchFamily="50" charset="-52"/>
              </a:rPr>
              <a:t>, </a:t>
            </a:r>
            <a:r>
              <a:rPr lang="ru-RU" sz="950" dirty="0" err="1" smtClean="0">
                <a:latin typeface="e-Ukraine Light" pitchFamily="50" charset="-52"/>
              </a:rPr>
              <a:t>що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Звіт</a:t>
            </a:r>
            <a:r>
              <a:rPr lang="ru-RU" sz="950" dirty="0" smtClean="0">
                <a:latin typeface="e-Ukraine Light" pitchFamily="50" charset="-52"/>
              </a:rPr>
              <a:t> про КІК </a:t>
            </a:r>
            <a:r>
              <a:rPr lang="ru-RU" sz="950" dirty="0" err="1" smtClean="0">
                <a:latin typeface="e-Ukraine Light" pitchFamily="50" charset="-52"/>
              </a:rPr>
              <a:t>подається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щодо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кожної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контрольованої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іноземної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компанії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окремо</a:t>
            </a:r>
            <a:r>
              <a:rPr lang="ru-RU" sz="950" dirty="0" smtClean="0">
                <a:latin typeface="e-Ukraine Light" pitchFamily="50" charset="-52"/>
              </a:rPr>
              <a:t> та </a:t>
            </a:r>
            <a:r>
              <a:rPr lang="ru-RU" sz="950" dirty="0" err="1" smtClean="0">
                <a:latin typeface="e-Ukraine Light" pitchFamily="50" charset="-52"/>
              </a:rPr>
              <a:t>виключно</a:t>
            </a:r>
            <a:r>
              <a:rPr lang="ru-RU" sz="950" dirty="0" smtClean="0">
                <a:latin typeface="e-Ukraine Light" pitchFamily="50" charset="-52"/>
              </a:rPr>
              <a:t> в </a:t>
            </a:r>
            <a:r>
              <a:rPr lang="ru-RU" sz="950" dirty="0" err="1" smtClean="0">
                <a:latin typeface="e-Ukraine Light" pitchFamily="50" charset="-52"/>
              </a:rPr>
              <a:t>електронній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формі</a:t>
            </a:r>
            <a:r>
              <a:rPr lang="ru-RU" sz="950" dirty="0" smtClean="0">
                <a:latin typeface="e-Ukraine Light" pitchFamily="50" charset="-52"/>
              </a:rPr>
              <a:t>.  </a:t>
            </a:r>
          </a:p>
          <a:p>
            <a:pPr algn="just"/>
            <a:r>
              <a:rPr lang="ru-RU" sz="950" dirty="0" smtClean="0">
                <a:latin typeface="e-Ukraine Light" pitchFamily="50" charset="-52"/>
              </a:rPr>
              <a:t>	У той же час пунктом 120.7 </a:t>
            </a:r>
            <a:r>
              <a:rPr lang="ru-RU" sz="950" dirty="0" err="1" smtClean="0">
                <a:latin typeface="e-Ukraine Light" pitchFamily="50" charset="-52"/>
              </a:rPr>
              <a:t>статті</a:t>
            </a:r>
            <a:r>
              <a:rPr lang="ru-RU" sz="950" dirty="0" smtClean="0">
                <a:latin typeface="e-Ukraine Light" pitchFamily="50" charset="-52"/>
              </a:rPr>
              <a:t> 120 Кодексу </a:t>
            </a:r>
            <a:r>
              <a:rPr lang="ru-RU" sz="950" dirty="0" err="1" smtClean="0">
                <a:latin typeface="e-Ukraine Light" pitchFamily="50" charset="-52"/>
              </a:rPr>
              <a:t>встановлено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фінансову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відповідальність</a:t>
            </a:r>
            <a:r>
              <a:rPr lang="ru-RU" sz="950" dirty="0" smtClean="0">
                <a:latin typeface="e-Ukraine Light" pitchFamily="50" charset="-52"/>
              </a:rPr>
              <a:t> за </a:t>
            </a:r>
            <a:r>
              <a:rPr lang="ru-RU" sz="950" dirty="0" err="1" smtClean="0">
                <a:latin typeface="e-Ukraine Light" pitchFamily="50" charset="-52"/>
              </a:rPr>
              <a:t>податкове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правопорушення</a:t>
            </a:r>
            <a:r>
              <a:rPr lang="ru-RU" sz="950" dirty="0" smtClean="0">
                <a:latin typeface="e-Ukraine Light" pitchFamily="50" charset="-52"/>
              </a:rPr>
              <a:t>, </a:t>
            </a:r>
            <a:r>
              <a:rPr lang="ru-RU" sz="950" dirty="0" err="1" smtClean="0">
                <a:latin typeface="e-Ukraine Light" pitchFamily="50" charset="-52"/>
              </a:rPr>
              <a:t>зокрема</a:t>
            </a:r>
            <a:r>
              <a:rPr lang="ru-RU" sz="950" dirty="0" smtClean="0">
                <a:latin typeface="e-Ukraine Light" pitchFamily="50" charset="-52"/>
              </a:rPr>
              <a:t>:  </a:t>
            </a:r>
          </a:p>
          <a:p>
            <a:pPr algn="just"/>
            <a:r>
              <a:rPr lang="ru-RU" sz="950" dirty="0" err="1" smtClean="0">
                <a:latin typeface="e-Ukraine Light" pitchFamily="50" charset="-52"/>
              </a:rPr>
              <a:t>неподання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звіту</a:t>
            </a:r>
            <a:r>
              <a:rPr lang="ru-RU" sz="950" dirty="0" smtClean="0">
                <a:latin typeface="e-Ukraine Light" pitchFamily="50" charset="-52"/>
              </a:rPr>
              <a:t> про КІК </a:t>
            </a:r>
            <a:r>
              <a:rPr lang="ru-RU" sz="950" dirty="0" err="1" smtClean="0">
                <a:latin typeface="e-Ukraine Light" pitchFamily="50" charset="-52"/>
              </a:rPr>
              <a:t>тягне</a:t>
            </a:r>
            <a:r>
              <a:rPr lang="ru-RU" sz="950" dirty="0" smtClean="0">
                <a:latin typeface="e-Ukraine Light" pitchFamily="50" charset="-52"/>
              </a:rPr>
              <a:t> за собою </a:t>
            </a:r>
            <a:r>
              <a:rPr lang="ru-RU" sz="950" dirty="0" err="1" smtClean="0">
                <a:latin typeface="e-Ukraine Light" pitchFamily="50" charset="-52"/>
              </a:rPr>
              <a:t>накладання</a:t>
            </a:r>
            <a:r>
              <a:rPr lang="ru-RU" sz="950" dirty="0" smtClean="0">
                <a:latin typeface="e-Ukraine Light" pitchFamily="50" charset="-52"/>
              </a:rPr>
              <a:t> штрафу у </a:t>
            </a:r>
            <a:r>
              <a:rPr lang="ru-RU" sz="950" dirty="0" err="1" smtClean="0">
                <a:latin typeface="e-Ukraine Light" pitchFamily="50" charset="-52"/>
              </a:rPr>
              <a:t>розмірі</a:t>
            </a:r>
            <a:r>
              <a:rPr lang="ru-RU" sz="950" dirty="0" smtClean="0">
                <a:latin typeface="e-Ukraine Light" pitchFamily="50" charset="-52"/>
              </a:rPr>
              <a:t> 100 </a:t>
            </a:r>
            <a:r>
              <a:rPr lang="ru-RU" sz="950" dirty="0" err="1" smtClean="0">
                <a:latin typeface="e-Ukraine Light" pitchFamily="50" charset="-52"/>
              </a:rPr>
              <a:t>розмірів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прожиткового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мінімуму</a:t>
            </a:r>
            <a:r>
              <a:rPr lang="ru-RU" sz="950" dirty="0" smtClean="0">
                <a:latin typeface="e-Ukraine Light" pitchFamily="50" charset="-52"/>
              </a:rPr>
              <a:t> для </a:t>
            </a:r>
            <a:r>
              <a:rPr lang="ru-RU" sz="950" dirty="0" err="1" smtClean="0">
                <a:latin typeface="e-Ukraine Light" pitchFamily="50" charset="-52"/>
              </a:rPr>
              <a:t>працездатної</a:t>
            </a:r>
            <a:r>
              <a:rPr lang="ru-RU" sz="950" dirty="0" smtClean="0">
                <a:latin typeface="e-Ukraine Light" pitchFamily="50" charset="-52"/>
              </a:rPr>
              <a:t> особи на 1 </a:t>
            </a:r>
            <a:r>
              <a:rPr lang="ru-RU" sz="950" dirty="0" err="1" smtClean="0">
                <a:latin typeface="e-Ukraine Light" pitchFamily="50" charset="-52"/>
              </a:rPr>
              <a:t>січня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податкового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періоду</a:t>
            </a:r>
            <a:r>
              <a:rPr lang="ru-RU" sz="950" dirty="0" smtClean="0">
                <a:latin typeface="e-Ukraine Light" pitchFamily="50" charset="-52"/>
              </a:rPr>
              <a:t> (у 2024 </a:t>
            </a:r>
            <a:r>
              <a:rPr lang="ru-RU" sz="950" dirty="0" err="1" smtClean="0">
                <a:latin typeface="e-Ukraine Light" pitchFamily="50" charset="-52"/>
              </a:rPr>
              <a:t>році</a:t>
            </a:r>
            <a:r>
              <a:rPr lang="ru-RU" sz="950" dirty="0" smtClean="0">
                <a:latin typeface="e-Ukraine Light" pitchFamily="50" charset="-52"/>
              </a:rPr>
              <a:t> – 302 800 </a:t>
            </a:r>
            <a:r>
              <a:rPr lang="ru-RU" sz="950" dirty="0" err="1" smtClean="0">
                <a:latin typeface="e-Ukraine Light" pitchFamily="50" charset="-52"/>
              </a:rPr>
              <a:t>грн</a:t>
            </a:r>
            <a:r>
              <a:rPr lang="ru-RU" sz="950" dirty="0" smtClean="0">
                <a:latin typeface="e-Ukraine Light" pitchFamily="50" charset="-52"/>
              </a:rPr>
              <a:t>);  </a:t>
            </a:r>
          </a:p>
          <a:p>
            <a:pPr algn="just"/>
            <a:r>
              <a:rPr lang="ru-RU" sz="950" dirty="0" err="1" smtClean="0">
                <a:latin typeface="e-Ukraine Light" pitchFamily="50" charset="-52"/>
              </a:rPr>
              <a:t>несвоєчасне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подання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контролюючою</a:t>
            </a:r>
            <a:r>
              <a:rPr lang="ru-RU" sz="950" dirty="0" smtClean="0">
                <a:latin typeface="e-Ukraine Light" pitchFamily="50" charset="-52"/>
              </a:rPr>
              <a:t> особою </a:t>
            </a:r>
            <a:r>
              <a:rPr lang="ru-RU" sz="950" dirty="0" err="1" smtClean="0">
                <a:latin typeface="e-Ukraine Light" pitchFamily="50" charset="-52"/>
              </a:rPr>
              <a:t>звіту</a:t>
            </a:r>
            <a:r>
              <a:rPr lang="ru-RU" sz="950" dirty="0" smtClean="0">
                <a:latin typeface="e-Ukraine Light" pitchFamily="50" charset="-52"/>
              </a:rPr>
              <a:t> про КІК </a:t>
            </a:r>
            <a:r>
              <a:rPr lang="ru-RU" sz="950" dirty="0" err="1" smtClean="0">
                <a:latin typeface="e-Ukraine Light" pitchFamily="50" charset="-52"/>
              </a:rPr>
              <a:t>тягне</a:t>
            </a:r>
            <a:r>
              <a:rPr lang="ru-RU" sz="950" dirty="0" smtClean="0">
                <a:latin typeface="e-Ukraine Light" pitchFamily="50" charset="-52"/>
              </a:rPr>
              <a:t> за собою </a:t>
            </a:r>
            <a:r>
              <a:rPr lang="ru-RU" sz="950" dirty="0" err="1" smtClean="0">
                <a:latin typeface="e-Ukraine Light" pitchFamily="50" charset="-52"/>
              </a:rPr>
              <a:t>накладання</a:t>
            </a:r>
            <a:r>
              <a:rPr lang="ru-RU" sz="950" dirty="0" smtClean="0">
                <a:latin typeface="e-Ukraine Light" pitchFamily="50" charset="-52"/>
              </a:rPr>
              <a:t> штрафу в </a:t>
            </a:r>
            <a:r>
              <a:rPr lang="ru-RU" sz="950" dirty="0" err="1" smtClean="0">
                <a:latin typeface="e-Ukraine Light" pitchFamily="50" charset="-52"/>
              </a:rPr>
              <a:t>розмірі</a:t>
            </a:r>
            <a:r>
              <a:rPr lang="ru-RU" sz="950" dirty="0" smtClean="0">
                <a:latin typeface="e-Ukraine Light" pitchFamily="50" charset="-52"/>
              </a:rPr>
              <a:t> одного </a:t>
            </a:r>
            <a:r>
              <a:rPr lang="ru-RU" sz="950" dirty="0" err="1" smtClean="0">
                <a:latin typeface="e-Ukraine Light" pitchFamily="50" charset="-52"/>
              </a:rPr>
              <a:t>розміру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прожиткового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мінімуму</a:t>
            </a:r>
            <a:r>
              <a:rPr lang="ru-RU" sz="950" dirty="0" smtClean="0">
                <a:latin typeface="e-Ukraine Light" pitchFamily="50" charset="-52"/>
              </a:rPr>
              <a:t> для </a:t>
            </a:r>
            <a:r>
              <a:rPr lang="ru-RU" sz="950" dirty="0" err="1" smtClean="0">
                <a:latin typeface="e-Ukraine Light" pitchFamily="50" charset="-52"/>
              </a:rPr>
              <a:t>працездатної</a:t>
            </a:r>
            <a:r>
              <a:rPr lang="ru-RU" sz="950" dirty="0" smtClean="0">
                <a:latin typeface="e-Ukraine Light" pitchFamily="50" charset="-52"/>
              </a:rPr>
              <a:t> особи, </a:t>
            </a:r>
            <a:r>
              <a:rPr lang="ru-RU" sz="950" dirty="0" err="1" smtClean="0">
                <a:latin typeface="e-Ukraine Light" pitchFamily="50" charset="-52"/>
              </a:rPr>
              <a:t>встановленого</a:t>
            </a:r>
            <a:r>
              <a:rPr lang="ru-RU" sz="950" dirty="0" smtClean="0">
                <a:latin typeface="e-Ukraine Light" pitchFamily="50" charset="-52"/>
              </a:rPr>
              <a:t> законом на 1 </a:t>
            </a:r>
            <a:r>
              <a:rPr lang="ru-RU" sz="950" dirty="0" err="1" smtClean="0">
                <a:latin typeface="e-Ukraine Light" pitchFamily="50" charset="-52"/>
              </a:rPr>
              <a:t>січня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податкового</a:t>
            </a:r>
            <a:r>
              <a:rPr lang="ru-RU" sz="950" dirty="0" smtClean="0">
                <a:latin typeface="e-Ukraine Light" pitchFamily="50" charset="-52"/>
              </a:rPr>
              <a:t> року, за </a:t>
            </a:r>
            <a:r>
              <a:rPr lang="ru-RU" sz="950" dirty="0" err="1" smtClean="0">
                <a:latin typeface="e-Ukraine Light" pitchFamily="50" charset="-52"/>
              </a:rPr>
              <a:t>кожен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календарний</a:t>
            </a:r>
            <a:r>
              <a:rPr lang="ru-RU" sz="950" dirty="0" smtClean="0">
                <a:latin typeface="e-Ukraine Light" pitchFamily="50" charset="-52"/>
              </a:rPr>
              <a:t> день </a:t>
            </a:r>
            <a:r>
              <a:rPr lang="ru-RU" sz="950" dirty="0" err="1" smtClean="0">
                <a:latin typeface="e-Ukraine Light" pitchFamily="50" charset="-52"/>
              </a:rPr>
              <a:t>неподання</a:t>
            </a:r>
            <a:r>
              <a:rPr lang="ru-RU" sz="950" dirty="0" smtClean="0">
                <a:latin typeface="e-Ukraine Light" pitchFamily="50" charset="-52"/>
              </a:rPr>
              <a:t>, </a:t>
            </a:r>
            <a:r>
              <a:rPr lang="ru-RU" sz="950" dirty="0" err="1" smtClean="0">
                <a:latin typeface="e-Ukraine Light" pitchFamily="50" charset="-52"/>
              </a:rPr>
              <a:t>але</a:t>
            </a:r>
            <a:r>
              <a:rPr lang="ru-RU" sz="950" dirty="0" smtClean="0">
                <a:latin typeface="e-Ukraine Light" pitchFamily="50" charset="-52"/>
              </a:rPr>
              <a:t> не </a:t>
            </a:r>
            <a:r>
              <a:rPr lang="ru-RU" sz="950" dirty="0" err="1" smtClean="0">
                <a:latin typeface="e-Ukraine Light" pitchFamily="50" charset="-52"/>
              </a:rPr>
              <a:t>більше</a:t>
            </a:r>
            <a:r>
              <a:rPr lang="ru-RU" sz="950" dirty="0" smtClean="0">
                <a:latin typeface="e-Ukraine Light" pitchFamily="50" charset="-52"/>
              </a:rPr>
              <a:t> 50 </a:t>
            </a:r>
            <a:r>
              <a:rPr lang="ru-RU" sz="950" dirty="0" err="1" smtClean="0">
                <a:latin typeface="e-Ukraine Light" pitchFamily="50" charset="-52"/>
              </a:rPr>
              <a:t>розмірів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прожиткового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мінімуму</a:t>
            </a:r>
            <a:r>
              <a:rPr lang="ru-RU" sz="950" dirty="0" smtClean="0">
                <a:latin typeface="e-Ukraine Light" pitchFamily="50" charset="-52"/>
              </a:rPr>
              <a:t> для </a:t>
            </a:r>
            <a:r>
              <a:rPr lang="ru-RU" sz="950" dirty="0" err="1" smtClean="0">
                <a:latin typeface="e-Ukraine Light" pitchFamily="50" charset="-52"/>
              </a:rPr>
              <a:t>працездатної</a:t>
            </a:r>
            <a:r>
              <a:rPr lang="ru-RU" sz="950" dirty="0" smtClean="0">
                <a:latin typeface="e-Ukraine Light" pitchFamily="50" charset="-52"/>
              </a:rPr>
              <a:t> особи, </a:t>
            </a:r>
            <a:r>
              <a:rPr lang="ru-RU" sz="950" dirty="0" err="1" smtClean="0">
                <a:latin typeface="e-Ukraine Light" pitchFamily="50" charset="-52"/>
              </a:rPr>
              <a:t>встановленого</a:t>
            </a:r>
            <a:r>
              <a:rPr lang="ru-RU" sz="950" dirty="0" smtClean="0">
                <a:latin typeface="e-Ukraine Light" pitchFamily="50" charset="-52"/>
              </a:rPr>
              <a:t> законом на 1 </a:t>
            </a:r>
            <a:r>
              <a:rPr lang="ru-RU" sz="950" dirty="0" err="1" smtClean="0">
                <a:latin typeface="e-Ukraine Light" pitchFamily="50" charset="-52"/>
              </a:rPr>
              <a:t>січня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податкового</a:t>
            </a:r>
            <a:r>
              <a:rPr lang="ru-RU" sz="950" dirty="0" smtClean="0">
                <a:latin typeface="e-Ukraine Light" pitchFamily="50" charset="-52"/>
              </a:rPr>
              <a:t> року (у 2024 </a:t>
            </a:r>
            <a:r>
              <a:rPr lang="ru-RU" sz="950" dirty="0" err="1" smtClean="0">
                <a:latin typeface="e-Ukraine Light" pitchFamily="50" charset="-52"/>
              </a:rPr>
              <a:t>році</a:t>
            </a:r>
            <a:r>
              <a:rPr lang="ru-RU" sz="950" dirty="0" smtClean="0">
                <a:latin typeface="e-Ukraine Light" pitchFamily="50" charset="-52"/>
              </a:rPr>
              <a:t> – до 151 400 </a:t>
            </a:r>
            <a:r>
              <a:rPr lang="ru-RU" sz="950" dirty="0" err="1" smtClean="0">
                <a:latin typeface="e-Ukraine Light" pitchFamily="50" charset="-52"/>
              </a:rPr>
              <a:t>грн</a:t>
            </a:r>
            <a:r>
              <a:rPr lang="ru-RU" sz="950" dirty="0" smtClean="0">
                <a:latin typeface="e-Ukraine Light" pitchFamily="50" charset="-52"/>
              </a:rPr>
              <a:t>).  </a:t>
            </a:r>
            <a:r>
              <a:rPr lang="ru-RU" sz="950" dirty="0" err="1" smtClean="0">
                <a:latin typeface="e-Ukraine Light" pitchFamily="50" charset="-52"/>
              </a:rPr>
              <a:t>Водночас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підпунктом</a:t>
            </a:r>
            <a:r>
              <a:rPr lang="ru-RU" sz="950" dirty="0" smtClean="0">
                <a:latin typeface="e-Ukraine Light" pitchFamily="50" charset="-52"/>
              </a:rPr>
              <a:t> 54 </a:t>
            </a:r>
            <a:r>
              <a:rPr lang="ru-RU" sz="950" dirty="0" err="1" smtClean="0">
                <a:latin typeface="e-Ukraine Light" pitchFamily="50" charset="-52"/>
              </a:rPr>
              <a:t>підрозділу</a:t>
            </a:r>
            <a:r>
              <a:rPr lang="ru-RU" sz="950" dirty="0" smtClean="0">
                <a:latin typeface="e-Ukraine Light" pitchFamily="50" charset="-52"/>
              </a:rPr>
              <a:t> 10 </a:t>
            </a:r>
            <a:r>
              <a:rPr lang="ru-RU" sz="950" dirty="0" err="1" smtClean="0">
                <a:latin typeface="e-Ukraine Light" pitchFamily="50" charset="-52"/>
              </a:rPr>
              <a:t>розділу</a:t>
            </a:r>
            <a:r>
              <a:rPr lang="ru-RU" sz="950" dirty="0" smtClean="0">
                <a:latin typeface="e-Ukraine Light" pitchFamily="50" charset="-52"/>
              </a:rPr>
              <a:t> ХХ Кодексу </a:t>
            </a:r>
            <a:r>
              <a:rPr lang="ru-RU" sz="950" dirty="0" err="1" smtClean="0">
                <a:latin typeface="e-Ukraine Light" pitchFamily="50" charset="-52"/>
              </a:rPr>
              <a:t>встановлено</a:t>
            </a:r>
            <a:r>
              <a:rPr lang="ru-RU" sz="950" dirty="0" smtClean="0">
                <a:latin typeface="e-Ukraine Light" pitchFamily="50" charset="-52"/>
              </a:rPr>
              <a:t>, </a:t>
            </a:r>
            <a:r>
              <a:rPr lang="ru-RU" sz="950" dirty="0" err="1" smtClean="0">
                <a:latin typeface="e-Ukraine Light" pitchFamily="50" charset="-52"/>
              </a:rPr>
              <a:t>що</a:t>
            </a:r>
            <a:r>
              <a:rPr lang="ru-RU" sz="950" dirty="0" smtClean="0">
                <a:latin typeface="e-Ukraine Light" pitchFamily="50" charset="-52"/>
              </a:rPr>
              <a:t>:  </a:t>
            </a:r>
          </a:p>
          <a:p>
            <a:pPr algn="just"/>
            <a:r>
              <a:rPr lang="ru-RU" sz="950" dirty="0" err="1" smtClean="0">
                <a:latin typeface="e-Ukraine Light" pitchFamily="50" charset="-52"/>
              </a:rPr>
              <a:t>штрафні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санкції</a:t>
            </a:r>
            <a:r>
              <a:rPr lang="ru-RU" sz="950" dirty="0" smtClean="0">
                <a:latin typeface="e-Ukraine Light" pitchFamily="50" charset="-52"/>
              </a:rPr>
              <a:t> та пеня за </a:t>
            </a:r>
            <a:r>
              <a:rPr lang="ru-RU" sz="950" dirty="0" err="1" smtClean="0">
                <a:latin typeface="e-Ukraine Light" pitchFamily="50" charset="-52"/>
              </a:rPr>
              <a:t>порушення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вимог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статті</a:t>
            </a:r>
            <a:r>
              <a:rPr lang="ru-RU" sz="950" dirty="0" smtClean="0">
                <a:latin typeface="e-Ukraine Light" pitchFamily="50" charset="-52"/>
              </a:rPr>
              <a:t> 39 прим. 2 Кодексу </a:t>
            </a:r>
            <a:r>
              <a:rPr lang="ru-RU" sz="950" dirty="0" err="1" smtClean="0">
                <a:latin typeface="e-Ukraine Light" pitchFamily="50" charset="-52"/>
              </a:rPr>
              <a:t>під</a:t>
            </a:r>
            <a:r>
              <a:rPr lang="ru-RU" sz="950" dirty="0" smtClean="0">
                <a:latin typeface="e-Ukraine Light" pitchFamily="50" charset="-52"/>
              </a:rPr>
              <a:t> час </a:t>
            </a:r>
            <a:r>
              <a:rPr lang="ru-RU" sz="950" dirty="0" err="1" smtClean="0">
                <a:latin typeface="e-Ukraine Light" pitchFamily="50" charset="-52"/>
              </a:rPr>
              <a:t>визначення</a:t>
            </a:r>
            <a:r>
              <a:rPr lang="ru-RU" sz="950" dirty="0" smtClean="0">
                <a:latin typeface="e-Ukraine Light" pitchFamily="50" charset="-52"/>
              </a:rPr>
              <a:t> та </a:t>
            </a:r>
            <a:r>
              <a:rPr lang="ru-RU" sz="950" dirty="0" err="1" smtClean="0">
                <a:latin typeface="e-Ukraine Light" pitchFamily="50" charset="-52"/>
              </a:rPr>
              <a:t>обчислення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прибутку</a:t>
            </a:r>
            <a:r>
              <a:rPr lang="ru-RU" sz="950" dirty="0" smtClean="0">
                <a:latin typeface="e-Ukraine Light" pitchFamily="50" charset="-52"/>
              </a:rPr>
              <a:t> КІК не </a:t>
            </a:r>
            <a:r>
              <a:rPr lang="ru-RU" sz="950" dirty="0" err="1" smtClean="0">
                <a:latin typeface="e-Ukraine Light" pitchFamily="50" charset="-52"/>
              </a:rPr>
              <a:t>застосовуються</a:t>
            </a:r>
            <a:r>
              <a:rPr lang="ru-RU" sz="950" dirty="0" smtClean="0">
                <a:latin typeface="e-Ukraine Light" pitchFamily="50" charset="-52"/>
              </a:rPr>
              <a:t> за результатами 2022 – 2023 </a:t>
            </a:r>
            <a:r>
              <a:rPr lang="ru-RU" sz="950" dirty="0" err="1" smtClean="0">
                <a:latin typeface="e-Ukraine Light" pitchFamily="50" charset="-52"/>
              </a:rPr>
              <a:t>звітних</a:t>
            </a:r>
            <a:r>
              <a:rPr lang="ru-RU" sz="950" dirty="0" smtClean="0">
                <a:latin typeface="e-Ukraine Light" pitchFamily="50" charset="-52"/>
              </a:rPr>
              <a:t> (</a:t>
            </a:r>
            <a:r>
              <a:rPr lang="ru-RU" sz="950" dirty="0" err="1" smtClean="0">
                <a:latin typeface="e-Ukraine Light" pitchFamily="50" charset="-52"/>
              </a:rPr>
              <a:t>податкових</a:t>
            </a:r>
            <a:r>
              <a:rPr lang="ru-RU" sz="950" dirty="0" smtClean="0">
                <a:latin typeface="e-Ukraine Light" pitchFamily="50" charset="-52"/>
              </a:rPr>
              <a:t>) </a:t>
            </a:r>
            <a:r>
              <a:rPr lang="ru-RU" sz="950" dirty="0" err="1" smtClean="0">
                <a:latin typeface="e-Ukraine Light" pitchFamily="50" charset="-52"/>
              </a:rPr>
              <a:t>років</a:t>
            </a:r>
            <a:r>
              <a:rPr lang="ru-RU" sz="950" dirty="0" smtClean="0">
                <a:latin typeface="e-Ukraine Light" pitchFamily="50" charset="-52"/>
              </a:rPr>
              <a:t>;  </a:t>
            </a:r>
          </a:p>
          <a:p>
            <a:pPr algn="just"/>
            <a:r>
              <a:rPr lang="ru-RU" sz="950" dirty="0" smtClean="0">
                <a:latin typeface="e-Ukraine Light" pitchFamily="50" charset="-52"/>
              </a:rPr>
              <a:t>до </a:t>
            </a:r>
            <a:r>
              <a:rPr lang="ru-RU" sz="950" dirty="0" err="1" smtClean="0">
                <a:latin typeface="e-Ukraine Light" pitchFamily="50" charset="-52"/>
              </a:rPr>
              <a:t>платника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податків</a:t>
            </a:r>
            <a:r>
              <a:rPr lang="ru-RU" sz="950" dirty="0" smtClean="0">
                <a:latin typeface="e-Ukraine Light" pitchFamily="50" charset="-52"/>
              </a:rPr>
              <a:t>, </a:t>
            </a:r>
            <a:r>
              <a:rPr lang="ru-RU" sz="950" dirty="0" err="1" smtClean="0">
                <a:latin typeface="e-Ukraine Light" pitchFamily="50" charset="-52"/>
              </a:rPr>
              <a:t>його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посадових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осіб</a:t>
            </a:r>
            <a:r>
              <a:rPr lang="ru-RU" sz="950" dirty="0" smtClean="0">
                <a:latin typeface="e-Ukraine Light" pitchFamily="50" charset="-52"/>
              </a:rPr>
              <a:t> не </a:t>
            </a:r>
            <a:r>
              <a:rPr lang="ru-RU" sz="950" dirty="0" err="1" smtClean="0">
                <a:latin typeface="e-Ukraine Light" pitchFamily="50" charset="-52"/>
              </a:rPr>
              <a:t>застосовується</a:t>
            </a:r>
            <a:r>
              <a:rPr lang="ru-RU" sz="950" dirty="0" smtClean="0">
                <a:latin typeface="e-Ukraine Light" pitchFamily="50" charset="-52"/>
              </a:rPr>
              <a:t> за результатами 2022 – 2023 </a:t>
            </a:r>
            <a:r>
              <a:rPr lang="ru-RU" sz="950" dirty="0" err="1" smtClean="0">
                <a:latin typeface="e-Ukraine Light" pitchFamily="50" charset="-52"/>
              </a:rPr>
              <a:t>звітних</a:t>
            </a:r>
            <a:r>
              <a:rPr lang="ru-RU" sz="950" dirty="0" smtClean="0">
                <a:latin typeface="e-Ukraine Light" pitchFamily="50" charset="-52"/>
              </a:rPr>
              <a:t> (</a:t>
            </a:r>
            <a:r>
              <a:rPr lang="ru-RU" sz="950" dirty="0" err="1" smtClean="0">
                <a:latin typeface="e-Ukraine Light" pitchFamily="50" charset="-52"/>
              </a:rPr>
              <a:t>податкових</a:t>
            </a:r>
            <a:r>
              <a:rPr lang="ru-RU" sz="950" dirty="0" smtClean="0">
                <a:latin typeface="e-Ukraine Light" pitchFamily="50" charset="-52"/>
              </a:rPr>
              <a:t>) </a:t>
            </a:r>
            <a:r>
              <a:rPr lang="ru-RU" sz="950" dirty="0" err="1" smtClean="0">
                <a:latin typeface="e-Ukraine Light" pitchFamily="50" charset="-52"/>
              </a:rPr>
              <a:t>років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адміністративна</a:t>
            </a:r>
            <a:r>
              <a:rPr lang="ru-RU" sz="950" dirty="0" smtClean="0">
                <a:latin typeface="e-Ukraine Light" pitchFamily="50" charset="-52"/>
              </a:rPr>
              <a:t> та </a:t>
            </a:r>
            <a:r>
              <a:rPr lang="ru-RU" sz="950" dirty="0" err="1" smtClean="0">
                <a:latin typeface="e-Ukraine Light" pitchFamily="50" charset="-52"/>
              </a:rPr>
              <a:t>кримінальна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відповідальність</a:t>
            </a:r>
            <a:r>
              <a:rPr lang="ru-RU" sz="950" dirty="0" smtClean="0">
                <a:latin typeface="e-Ukraine Light" pitchFamily="50" charset="-52"/>
              </a:rPr>
              <a:t> за </a:t>
            </a:r>
            <a:r>
              <a:rPr lang="ru-RU" sz="950" dirty="0" err="1" smtClean="0">
                <a:latin typeface="e-Ukraine Light" pitchFamily="50" charset="-52"/>
              </a:rPr>
              <a:t>будь-які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порушення</a:t>
            </a:r>
            <a:r>
              <a:rPr lang="ru-RU" sz="950" dirty="0" smtClean="0">
                <a:latin typeface="e-Ukraine Light" pitchFamily="50" charset="-52"/>
              </a:rPr>
              <a:t>, </a:t>
            </a:r>
            <a:r>
              <a:rPr lang="ru-RU" sz="950" dirty="0" err="1" smtClean="0">
                <a:latin typeface="e-Ukraine Light" pitchFamily="50" charset="-52"/>
              </a:rPr>
              <a:t>пов’язані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із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застосуванням</a:t>
            </a:r>
            <a:r>
              <a:rPr lang="ru-RU" sz="950" dirty="0" smtClean="0">
                <a:latin typeface="e-Ukraine Light" pitchFamily="50" charset="-52"/>
              </a:rPr>
              <a:t> норм </a:t>
            </a:r>
            <a:r>
              <a:rPr lang="ru-RU" sz="950" dirty="0" err="1" smtClean="0">
                <a:latin typeface="e-Ukraine Light" pitchFamily="50" charset="-52"/>
              </a:rPr>
              <a:t>статті</a:t>
            </a:r>
            <a:r>
              <a:rPr lang="ru-RU" sz="950" dirty="0" smtClean="0">
                <a:latin typeface="e-Ukraine Light" pitchFamily="50" charset="-52"/>
              </a:rPr>
              <a:t> 39 прим. 2 Кодексу. </a:t>
            </a:r>
            <a:endParaRPr lang="ru-RU" sz="95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1538</TotalTime>
  <Words>132</Words>
  <Application>Microsoft Office PowerPoint</Application>
  <PresentationFormat>Лист A4 (210x297 мм)</PresentationFormat>
  <Paragraphs>37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194</cp:revision>
  <dcterms:created xsi:type="dcterms:W3CDTF">2021-05-27T05:23:05Z</dcterms:created>
  <dcterms:modified xsi:type="dcterms:W3CDTF">2024-04-25T08:47:59Z</dcterms:modified>
</cp:coreProperties>
</file>