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490133"/>
            <a:ext cx="3600000" cy="1015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b="1" dirty="0" err="1">
                <a:latin typeface="e-Ukraine Light" pitchFamily="50" charset="-52"/>
              </a:rPr>
              <a:t>Чи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потрібно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застосовувати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>
                <a:latin typeface="e-Ukraine Light" pitchFamily="50" charset="-52"/>
              </a:rPr>
              <a:t>РРО та/</a:t>
            </a:r>
            <a:r>
              <a:rPr lang="ru-RU" sz="1200" b="1" dirty="0" err="1">
                <a:latin typeface="e-Ukraine Light" pitchFamily="50" charset="-52"/>
              </a:rPr>
              <a:t>або</a:t>
            </a:r>
            <a:r>
              <a:rPr lang="ru-RU" sz="1200" b="1" dirty="0">
                <a:latin typeface="e-Ukraine Light" pitchFamily="50" charset="-52"/>
              </a:rPr>
              <a:t> ПРРО при </a:t>
            </a:r>
            <a:r>
              <a:rPr lang="ru-RU" sz="1200" b="1" dirty="0" err="1">
                <a:latin typeface="e-Ukraine Light" pitchFamily="50" charset="-52"/>
              </a:rPr>
              <a:t>отриманні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безготівкових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коштів</a:t>
            </a:r>
            <a:r>
              <a:rPr lang="ru-RU" sz="1200" b="1" dirty="0">
                <a:latin typeface="e-Ukraine Light" pitchFamily="50" charset="-52"/>
              </a:rPr>
              <a:t>, </a:t>
            </a:r>
            <a:r>
              <a:rPr lang="ru-RU" sz="1200" b="1" dirty="0" err="1">
                <a:latin typeface="e-Ukraine Light" pitchFamily="50" charset="-52"/>
              </a:rPr>
              <a:t>перерахованих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</a:t>
            </a:r>
            <a:r>
              <a:rPr lang="en-US" sz="1200" b="1" dirty="0" smtClean="0">
                <a:latin typeface="e-Ukraine Light" pitchFamily="50" charset="-52"/>
              </a:rPr>
              <a:t> </a:t>
            </a:r>
            <a:r>
              <a:rPr lang="uk-UA" sz="1200" b="1" dirty="0" smtClean="0">
                <a:latin typeface="e-Ukraine Light" pitchFamily="50" charset="-52"/>
              </a:rPr>
              <a:t>одного </a:t>
            </a:r>
            <a:r>
              <a:rPr lang="ru-RU" sz="1200" b="1" dirty="0" smtClean="0">
                <a:latin typeface="e-Ukraine Light" pitchFamily="50" charset="-52"/>
              </a:rPr>
              <a:t>поточного </a:t>
            </a:r>
            <a:r>
              <a:rPr lang="ru-RU" sz="1200" b="1" dirty="0" err="1">
                <a:latin typeface="e-Ukraine Light" pitchFamily="50" charset="-52"/>
              </a:rPr>
              <a:t>рахунку</a:t>
            </a:r>
            <a:r>
              <a:rPr lang="ru-RU" sz="1200" b="1" dirty="0">
                <a:latin typeface="e-Ukraine Light" pitchFamily="50" charset="-52"/>
              </a:rPr>
              <a:t> на </a:t>
            </a:r>
            <a:r>
              <a:rPr lang="ru-RU" sz="1200" b="1" dirty="0" err="1" smtClean="0">
                <a:latin typeface="e-Ukraine Light" pitchFamily="50" charset="-52"/>
              </a:rPr>
              <a:t>інший</a:t>
            </a:r>
            <a:endParaRPr lang="ru-RU" sz="12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Квітень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948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100" dirty="0">
                <a:latin typeface="e-Ukraine Light" pitchFamily="50" charset="-52"/>
              </a:rPr>
              <a:t> </a:t>
            </a:r>
            <a:r>
              <a:rPr lang="uk-UA" sz="1100" dirty="0" smtClean="0">
                <a:latin typeface="e-Ukraine Light" pitchFamily="50" charset="-52"/>
              </a:rPr>
              <a:t>	Головне  </a:t>
            </a:r>
            <a:r>
              <a:rPr lang="uk-UA" sz="1100" dirty="0">
                <a:latin typeface="e-Ukraine Light" pitchFamily="50" charset="-52"/>
              </a:rPr>
              <a:t>управління ДПС у м. Києві повідомляє, що правовідносини у сфері застосування реєстраторів розрахункових операцій (далі – РРО) та/або програмних  реєстраторів  розрахункових операцій (далі – ПРРО) регулюються Податковим кодексом України, Законом України від 06 липня 1995 року </a:t>
            </a:r>
            <a:r>
              <a:rPr lang="en-US" sz="1100" dirty="0" smtClean="0">
                <a:latin typeface="e-Ukraine Light" pitchFamily="50" charset="-52"/>
              </a:rPr>
              <a:t/>
            </a:r>
            <a:br>
              <a:rPr lang="en-US" sz="1100" dirty="0" smtClean="0">
                <a:latin typeface="e-Ukraine Light" pitchFamily="50" charset="-52"/>
              </a:rPr>
            </a:br>
            <a:r>
              <a:rPr lang="uk-UA" sz="1100" dirty="0" smtClean="0">
                <a:latin typeface="e-Ukraine Light" pitchFamily="50" charset="-52"/>
              </a:rPr>
              <a:t>№ </a:t>
            </a:r>
            <a:r>
              <a:rPr lang="uk-UA" sz="1100" dirty="0">
                <a:latin typeface="e-Ukraine Light" pitchFamily="50" charset="-52"/>
              </a:rPr>
              <a:t>265/95-ВР «Про застосування реєстраторів розрахункових операцій у сфері торгівлі, громадського харчування та послуг» (із змінами та доповненнями) (далі – Закон № 265) та нормативно-правовими актами, прийнятими на його виконання</a:t>
            </a:r>
            <a:r>
              <a:rPr lang="uk-UA" sz="1100" dirty="0" smtClean="0">
                <a:latin typeface="e-Ukraine Light" pitchFamily="50" charset="-52"/>
              </a:rPr>
              <a:t>.</a:t>
            </a:r>
            <a:endParaRPr lang="uk-UA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uk-UA" sz="1100" dirty="0" smtClean="0">
                <a:latin typeface="e-Ukraine Light" pitchFamily="50" charset="-52"/>
              </a:rPr>
              <a:t>	Встановлення </a:t>
            </a:r>
            <a:r>
              <a:rPr lang="uk-UA" sz="1100" dirty="0">
                <a:latin typeface="e-Ukraine Light" pitchFamily="50" charset="-52"/>
              </a:rPr>
              <a:t>норм щодо незастосування РРО у інших законах, крім ПКУ, не допускається</a:t>
            </a:r>
            <a:r>
              <a:rPr lang="uk-UA" sz="1100" dirty="0" smtClean="0">
                <a:latin typeface="e-Ukraine Light" pitchFamily="50" charset="-52"/>
              </a:rPr>
              <a:t>.</a:t>
            </a:r>
            <a:endParaRPr lang="uk-UA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uk-UA" sz="1100" dirty="0" smtClean="0">
                <a:latin typeface="e-Ukraine Light" pitchFamily="50" charset="-52"/>
              </a:rPr>
              <a:t>	Обов’язок </a:t>
            </a:r>
            <a:r>
              <a:rPr lang="uk-UA" sz="1100" dirty="0">
                <a:latin typeface="e-Ukraine Light" pitchFamily="50" charset="-52"/>
              </a:rPr>
              <a:t>застосування РРО та/або ПРРО залежить не від форми розрахункових операцій та/або наявності того чи іншого зареєстрованого КВЕД, а виникає виключно за наявності обставин, що супроводжують господарські операції суб’єкта господарювання, які чітко визначені законодавством, в тому числі нормами його прямої дії Закону № 265, якими встановлено загальні правила здійснення розрахункових операцій</a:t>
            </a:r>
            <a:r>
              <a:rPr lang="uk-UA" sz="1100" dirty="0" smtClean="0">
                <a:latin typeface="e-Ukraine Light" pitchFamily="50" charset="-52"/>
              </a:rPr>
              <a:t>.</a:t>
            </a:r>
            <a:endParaRPr lang="uk-UA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uk-UA" sz="1100" dirty="0" smtClean="0">
                <a:latin typeface="e-Ukraine Light" pitchFamily="50" charset="-52"/>
              </a:rPr>
              <a:t>	Порядок </a:t>
            </a:r>
            <a:r>
              <a:rPr lang="uk-UA" sz="1100" dirty="0">
                <a:latin typeface="e-Ukraine Light" pitchFamily="50" charset="-52"/>
              </a:rPr>
              <a:t>проведення розрахунків у сфері торгівлі, громадського харчування та послуг встановлено статтею 3 Закону № 265. 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Статтею</a:t>
            </a:r>
            <a:r>
              <a:rPr lang="ru-RU" sz="1100" dirty="0">
                <a:latin typeface="e-Ukraine Light" pitchFamily="50" charset="-52"/>
              </a:rPr>
              <a:t> 9 Закону № 265 </a:t>
            </a:r>
            <a:r>
              <a:rPr lang="ru-RU" sz="1100" dirty="0" err="1">
                <a:latin typeface="e-Ukraine Light" pitchFamily="50" charset="-52"/>
              </a:rPr>
              <a:t>визначено</a:t>
            </a:r>
            <a:r>
              <a:rPr lang="ru-RU" sz="1100" dirty="0">
                <a:latin typeface="e-Ukraine Light" pitchFamily="50" charset="-52"/>
              </a:rPr>
              <a:t> при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умовах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суб’єкти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 РРО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ПРРО, та </a:t>
            </a:r>
            <a:r>
              <a:rPr lang="ru-RU" sz="1100" dirty="0" err="1">
                <a:latin typeface="e-Ukraine Light" pitchFamily="50" charset="-52"/>
              </a:rPr>
              <a:t>розрахункові</a:t>
            </a:r>
            <a:r>
              <a:rPr lang="ru-RU" sz="1100" dirty="0">
                <a:latin typeface="e-Ukraine Light" pitchFamily="50" charset="-52"/>
              </a:rPr>
              <a:t> книжки </a:t>
            </a:r>
            <a:r>
              <a:rPr lang="ru-RU" sz="1100" dirty="0" err="1">
                <a:latin typeface="e-Ukraine Light" pitchFamily="50" charset="-52"/>
              </a:rPr>
              <a:t>можуть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застосовувати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Водночас</a:t>
            </a:r>
            <a:r>
              <a:rPr lang="ru-RU" sz="1100" dirty="0">
                <a:latin typeface="e-Ukraine Light" pitchFamily="50" charset="-52"/>
              </a:rPr>
              <a:t>, п. 2 ст. 9 Закону № 265 </a:t>
            </a:r>
            <a:r>
              <a:rPr lang="ru-RU" sz="1100" dirty="0" err="1">
                <a:latin typeface="e-Ukraine Light" pitchFamily="50" charset="-52"/>
              </a:rPr>
              <a:t>встановлено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пільгу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якої</a:t>
            </a:r>
            <a:r>
              <a:rPr lang="ru-RU" sz="1100" dirty="0">
                <a:latin typeface="e-Ukraine Light" pitchFamily="50" charset="-52"/>
              </a:rPr>
              <a:t> РРО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ПРРО, та </a:t>
            </a:r>
            <a:r>
              <a:rPr lang="ru-RU" sz="1100" dirty="0" err="1">
                <a:latin typeface="e-Ukraine Light" pitchFamily="50" charset="-52"/>
              </a:rPr>
              <a:t>розрахункові</a:t>
            </a:r>
            <a:r>
              <a:rPr lang="ru-RU" sz="1100" dirty="0">
                <a:latin typeface="e-Ukraine Light" pitchFamily="50" charset="-52"/>
              </a:rPr>
              <a:t> книжки не </a:t>
            </a:r>
            <a:r>
              <a:rPr lang="ru-RU" sz="1100" dirty="0" err="1">
                <a:latin typeface="e-Ukraine Light" pitchFamily="50" charset="-52"/>
              </a:rPr>
              <a:t>застосовуються</a:t>
            </a:r>
            <a:r>
              <a:rPr lang="ru-RU" sz="1100" dirty="0">
                <a:latin typeface="e-Ukraine Light" pitchFamily="50" charset="-52"/>
              </a:rPr>
              <a:t> при </a:t>
            </a:r>
            <a:r>
              <a:rPr lang="ru-RU" sz="1100" dirty="0" err="1">
                <a:latin typeface="e-Ukraine Light" pitchFamily="50" charset="-52"/>
              </a:rPr>
              <a:t>виконанні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банківських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:</a:t>
            </a:r>
            <a:endParaRPr lang="en-US" sz="11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торгівлі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валютними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цінностями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готівковій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такі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виконуються</a:t>
            </a:r>
            <a:r>
              <a:rPr lang="ru-RU" sz="1100" dirty="0">
                <a:latin typeface="e-Ukraine Light" pitchFamily="50" charset="-52"/>
              </a:rPr>
              <a:t> не в </a:t>
            </a:r>
            <a:r>
              <a:rPr lang="ru-RU" sz="1100" dirty="0" err="1">
                <a:latin typeface="e-Ukraine Light" pitchFamily="50" charset="-52"/>
              </a:rPr>
              <a:t>касах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банків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en-US" sz="1100" dirty="0" smtClean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комерційних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агентів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банків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небанківських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надавачів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комерційних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агентів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приймання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готівки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виконання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використанням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програмно-технічних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комплексів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самообслуговування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програмно-технічних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комплексів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самообслуговування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дають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користувачеві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змогу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здійснювати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виключно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операції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отримання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Враховуючи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викладене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повідомляємо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переказ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коштів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з поточного </a:t>
            </a:r>
            <a:r>
              <a:rPr lang="ru-RU" sz="1100" dirty="0" err="1">
                <a:latin typeface="e-Ukraine Light" pitchFamily="50" charset="-52"/>
              </a:rPr>
              <a:t>рахунку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поточний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рахунок</a:t>
            </a:r>
            <a:r>
              <a:rPr lang="ru-RU" sz="1100" dirty="0">
                <a:latin typeface="e-Ukraine Light" pitchFamily="50" charset="-52"/>
              </a:rPr>
              <a:t> є </a:t>
            </a:r>
            <a:r>
              <a:rPr lang="ru-RU" sz="1100" dirty="0" err="1">
                <a:latin typeface="e-Ukraine Light" pitchFamily="50" charset="-52"/>
              </a:rPr>
              <a:t>різновидом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банківської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операції</a:t>
            </a:r>
            <a:r>
              <a:rPr lang="ru-RU" sz="1100" dirty="0">
                <a:latin typeface="e-Ukraine Light" pitchFamily="50" charset="-52"/>
              </a:rPr>
              <a:t> і тому не </a:t>
            </a:r>
            <a:r>
              <a:rPr lang="ru-RU" sz="1100" dirty="0" err="1">
                <a:latin typeface="e-Ukraine Light" pitchFamily="50" charset="-52"/>
              </a:rPr>
              <a:t>потребує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застосування</a:t>
            </a:r>
            <a:r>
              <a:rPr lang="ru-RU" sz="1100" dirty="0">
                <a:latin typeface="e-Ukraine Light" pitchFamily="50" charset="-52"/>
              </a:rPr>
              <a:t> РРО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ПРРО. </a:t>
            </a: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1659</TotalTime>
  <Words>122</Words>
  <Application>Microsoft Office PowerPoint</Application>
  <PresentationFormat>Лист A4 (210x297 мм)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194</cp:revision>
  <dcterms:created xsi:type="dcterms:W3CDTF">2021-05-27T05:23:05Z</dcterms:created>
  <dcterms:modified xsi:type="dcterms:W3CDTF">2024-04-25T10:36:24Z</dcterms:modified>
</cp:coreProperties>
</file>