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97746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Щодо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застосування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пунктів</a:t>
            </a:r>
            <a:r>
              <a:rPr lang="ru-RU" sz="1400" b="1" dirty="0" smtClean="0">
                <a:latin typeface="e-Ukraine Light" pitchFamily="50" charset="-52"/>
              </a:rPr>
              <a:t> 164.5 та 164.6 </a:t>
            </a:r>
            <a:r>
              <a:rPr lang="ru-RU" sz="1400" b="1" dirty="0" err="1" smtClean="0">
                <a:latin typeface="e-Ukraine Light" pitchFamily="50" charset="-52"/>
              </a:rPr>
              <a:t>статті</a:t>
            </a:r>
            <a:r>
              <a:rPr lang="ru-RU" sz="1400" b="1" dirty="0" smtClean="0">
                <a:latin typeface="e-Ukraine Light" pitchFamily="50" charset="-52"/>
              </a:rPr>
              <a:t> 164 </a:t>
            </a:r>
            <a:r>
              <a:rPr lang="ru-RU" sz="1400" b="1" dirty="0" err="1" smtClean="0">
                <a:latin typeface="e-Ukraine Light" pitchFamily="50" charset="-52"/>
              </a:rPr>
              <a:t>Податкового</a:t>
            </a:r>
            <a:r>
              <a:rPr lang="ru-RU" sz="1400" b="1" dirty="0" smtClean="0">
                <a:latin typeface="e-Ukraine Light" pitchFamily="50" charset="-52"/>
              </a:rPr>
              <a:t> кодексу </a:t>
            </a:r>
            <a:r>
              <a:rPr lang="ru-RU" sz="1400" b="1" dirty="0" err="1" smtClean="0">
                <a:latin typeface="e-Ukraine Light" pitchFamily="50" charset="-52"/>
              </a:rPr>
              <a:t>України</a:t>
            </a:r>
            <a:r>
              <a:rPr lang="ru-RU" sz="1400" b="1" dirty="0" smtClean="0">
                <a:latin typeface="e-Ukraine Light" pitchFamily="50" charset="-52"/>
              </a:rPr>
              <a:t> (</a:t>
            </a:r>
            <a:r>
              <a:rPr lang="ru-RU" sz="1400" b="1" dirty="0" err="1" smtClean="0">
                <a:latin typeface="e-Ukraine Light" pitchFamily="50" charset="-52"/>
              </a:rPr>
              <a:t>далі</a:t>
            </a:r>
            <a:r>
              <a:rPr lang="ru-RU" sz="1400" b="1" dirty="0" smtClean="0">
                <a:latin typeface="e-Ukraine Light" pitchFamily="50" charset="-52"/>
              </a:rPr>
              <a:t> – Кодекс) </a:t>
            </a:r>
            <a:r>
              <a:rPr lang="ru-RU" sz="1400" b="1" dirty="0" err="1" smtClean="0">
                <a:latin typeface="e-Ukraine Light" pitchFamily="50" charset="-52"/>
              </a:rPr>
              <a:t>під</a:t>
            </a:r>
            <a:r>
              <a:rPr lang="ru-RU" sz="1400" b="1" dirty="0" smtClean="0">
                <a:latin typeface="e-Ukraine Light" pitchFamily="50" charset="-52"/>
              </a:rPr>
              <a:t> час </a:t>
            </a:r>
            <a:r>
              <a:rPr lang="ru-RU" sz="1400" b="1" dirty="0" err="1" smtClean="0">
                <a:latin typeface="e-Ukraine Light" pitchFamily="50" charset="-52"/>
              </a:rPr>
              <a:t>обчислення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військового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збору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доходів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зазначених</a:t>
            </a:r>
            <a:r>
              <a:rPr lang="ru-RU" sz="1400" b="1" dirty="0" smtClean="0">
                <a:latin typeface="e-Ukraine Light" pitchFamily="50" charset="-52"/>
              </a:rPr>
              <a:t> у </a:t>
            </a:r>
            <a:r>
              <a:rPr lang="ru-RU" sz="1400" b="1" dirty="0" err="1" smtClean="0">
                <a:latin typeface="e-Ukraine Light" pitchFamily="50" charset="-52"/>
              </a:rPr>
              <a:t>пункті</a:t>
            </a:r>
            <a:r>
              <a:rPr lang="ru-RU" sz="1400" b="1" dirty="0" smtClean="0">
                <a:latin typeface="e-Ukraine Light" pitchFamily="50" charset="-52"/>
              </a:rPr>
              <a:t> 164.2 </a:t>
            </a:r>
            <a:r>
              <a:rPr lang="ru-RU" sz="1400" b="1" dirty="0" err="1" smtClean="0">
                <a:latin typeface="e-Ukraine Light" pitchFamily="50" charset="-52"/>
              </a:rPr>
              <a:t>статті</a:t>
            </a:r>
            <a:r>
              <a:rPr lang="ru-RU" sz="1400" b="1" dirty="0" smtClean="0">
                <a:latin typeface="e-Ukraine Light" pitchFamily="50" charset="-52"/>
              </a:rPr>
              <a:t> 164 Кодексу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095206" y="161842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163 Кодексу </a:t>
            </a:r>
            <a:r>
              <a:rPr lang="ru-RU" sz="1100" dirty="0" err="1" smtClean="0">
                <a:latin typeface="e-Ukraine Light" pitchFamily="50" charset="-52"/>
              </a:rPr>
              <a:t>об’єктом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військовим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– резидента (нерезидента)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загальний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місячний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річний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оподатковуваний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дохід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При </a:t>
            </a:r>
            <a:r>
              <a:rPr lang="ru-RU" sz="1100" dirty="0" err="1" smtClean="0">
                <a:latin typeface="e-Ukraine Light" pitchFamily="50" charset="-52"/>
              </a:rPr>
              <a:t>цьому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23 Кодексу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базою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конкретні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фізичні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інші</a:t>
            </a:r>
            <a:r>
              <a:rPr lang="ru-RU" sz="1100" dirty="0" smtClean="0">
                <a:latin typeface="e-Ukraine Light" pitchFamily="50" charset="-52"/>
              </a:rPr>
              <a:t> характеристики </a:t>
            </a:r>
            <a:r>
              <a:rPr lang="ru-RU" sz="1100" dirty="0" err="1" smtClean="0">
                <a:latin typeface="e-Ukraine Light" pitchFamily="50" charset="-52"/>
              </a:rPr>
              <a:t>певного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База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це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фізичний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вартісний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характерний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вираз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об'єкта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, до </a:t>
            </a:r>
            <a:r>
              <a:rPr lang="ru-RU" sz="1100" dirty="0" err="1" smtClean="0">
                <a:latin typeface="e-Ukraine Light" pitchFamily="50" charset="-52"/>
              </a:rPr>
              <a:t>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ставка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використовується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База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порядок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встановлюються</a:t>
            </a:r>
            <a:r>
              <a:rPr lang="ru-RU" sz="1100" dirty="0" smtClean="0">
                <a:latin typeface="e-Ukraine Light" pitchFamily="50" charset="-52"/>
              </a:rPr>
              <a:t> Кодексом для кожного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окремо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При </a:t>
            </a:r>
            <a:r>
              <a:rPr lang="ru-RU" sz="1100" dirty="0" err="1" smtClean="0">
                <a:latin typeface="e-Ukraine Light" pitchFamily="50" charset="-52"/>
              </a:rPr>
              <a:t>цьому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Кодексом, один </a:t>
            </a:r>
            <a:r>
              <a:rPr lang="ru-RU" sz="1100" dirty="0" err="1" smtClean="0">
                <a:latin typeface="e-Ukraine Light" pitchFamily="50" charset="-52"/>
              </a:rPr>
              <a:t>об’єкт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утворювати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кілька</a:t>
            </a:r>
            <a:r>
              <a:rPr lang="ru-RU" sz="1100" dirty="0" smtClean="0">
                <a:latin typeface="e-Ukraine Light" pitchFamily="50" charset="-52"/>
              </a:rPr>
              <a:t> баз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різних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Кодексом, конкретна </a:t>
            </a:r>
            <a:r>
              <a:rPr lang="ru-RU" sz="1100" dirty="0" err="1" smtClean="0">
                <a:latin typeface="e-Ukraine Light" pitchFamily="50" charset="-52"/>
              </a:rPr>
              <a:t>вартісна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фізична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інша</a:t>
            </a:r>
            <a:r>
              <a:rPr lang="ru-RU" sz="1100" dirty="0" smtClean="0">
                <a:latin typeface="e-Ukraine Light" pitchFamily="50" charset="-52"/>
              </a:rPr>
              <a:t> характеристика </a:t>
            </a:r>
            <a:r>
              <a:rPr lang="ru-RU" sz="1100" dirty="0" err="1" smtClean="0">
                <a:latin typeface="e-Ukraine Light" pitchFamily="50" charset="-52"/>
              </a:rPr>
              <a:t>певного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бути базою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різних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зауважуємо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164 Кодексу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бази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податком</a:t>
            </a:r>
            <a:r>
              <a:rPr lang="ru-RU" sz="1100" dirty="0" smtClean="0">
                <a:latin typeface="e-Ukraine Light" pitchFamily="50" charset="-52"/>
              </a:rPr>
              <a:t> на доходи </a:t>
            </a:r>
            <a:r>
              <a:rPr lang="ru-RU" sz="1100" dirty="0" err="1" smtClean="0">
                <a:latin typeface="e-Ukraine Light" pitchFamily="50" charset="-52"/>
              </a:rPr>
              <a:t>фізичних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негрошовій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саме</a:t>
            </a:r>
            <a:r>
              <a:rPr lang="ru-RU" sz="1100" dirty="0" smtClean="0">
                <a:latin typeface="e-Ukraine Light" pitchFamily="50" charset="-52"/>
              </a:rPr>
              <a:t>: базою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 такого доходу, </a:t>
            </a:r>
            <a:r>
              <a:rPr lang="ru-RU" sz="1100" dirty="0" err="1" smtClean="0">
                <a:latin typeface="e-Ukraine Light" pitchFamily="50" charset="-52"/>
              </a:rPr>
              <a:t>розрахована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звичайними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цінами</a:t>
            </a:r>
            <a:r>
              <a:rPr lang="ru-RU" sz="1100" dirty="0" smtClean="0">
                <a:latin typeface="e-Ukraine Light" pitchFamily="50" charset="-52"/>
              </a:rPr>
              <a:t>, правила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Кодексом, помножена на </a:t>
            </a:r>
            <a:r>
              <a:rPr lang="ru-RU" sz="1100" dirty="0" err="1" smtClean="0">
                <a:latin typeface="e-Ukraine Light" pitchFamily="50" charset="-52"/>
              </a:rPr>
              <a:t>коефіцієнт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обчислюється</a:t>
            </a:r>
            <a:r>
              <a:rPr lang="ru-RU" sz="1100" dirty="0" smtClean="0">
                <a:latin typeface="e-Ukraine Light" pitchFamily="50" charset="-52"/>
              </a:rPr>
              <a:t> за формулою, </a:t>
            </a:r>
            <a:r>
              <a:rPr lang="ru-RU" sz="1100" dirty="0" err="1" smtClean="0">
                <a:latin typeface="e-Ukraine Light" pitchFamily="50" charset="-52"/>
              </a:rPr>
              <a:t>визначеною</a:t>
            </a:r>
            <a:r>
              <a:rPr lang="ru-RU" sz="1100" dirty="0" smtClean="0">
                <a:latin typeface="e-Ukraine Light" pitchFamily="50" charset="-52"/>
              </a:rPr>
              <a:t> пунктом 164.5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164 Кодексу, а </a:t>
            </a:r>
            <a:r>
              <a:rPr lang="ru-RU" sz="1100" dirty="0" err="1" smtClean="0">
                <a:latin typeface="e-Ukraine Light" pitchFamily="50" charset="-52"/>
              </a:rPr>
              <a:t>саме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К = 100 : (100 - </a:t>
            </a:r>
            <a:r>
              <a:rPr lang="ru-RU" sz="1100" dirty="0" err="1" smtClean="0">
                <a:latin typeface="e-Ukraine Light" pitchFamily="50" charset="-52"/>
              </a:rPr>
              <a:t>Сп</a:t>
            </a:r>
            <a:r>
              <a:rPr lang="ru-RU" sz="1100" dirty="0" smtClean="0">
                <a:latin typeface="e-Ukraine Light" pitchFamily="50" charset="-52"/>
              </a:rPr>
              <a:t>), де К – </a:t>
            </a:r>
            <a:r>
              <a:rPr lang="ru-RU" sz="1100" dirty="0" err="1" smtClean="0">
                <a:latin typeface="e-Ukraine Light" pitchFamily="50" charset="-52"/>
              </a:rPr>
              <a:t>коефіцієнт</a:t>
            </a:r>
            <a:r>
              <a:rPr lang="ru-RU" sz="1100" dirty="0" smtClean="0">
                <a:latin typeface="e-Ukraine Light" pitchFamily="50" charset="-52"/>
              </a:rPr>
              <a:t>; </a:t>
            </a:r>
            <a:r>
              <a:rPr lang="ru-RU" sz="1100" dirty="0" err="1" smtClean="0">
                <a:latin typeface="e-Ukraine Light" pitchFamily="50" charset="-52"/>
              </a:rPr>
              <a:t>Сп</a:t>
            </a:r>
            <a:r>
              <a:rPr lang="ru-RU" sz="1100" dirty="0" smtClean="0">
                <a:latin typeface="e-Ukraine Light" pitchFamily="50" charset="-52"/>
              </a:rPr>
              <a:t> – ставка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встановлена</a:t>
            </a:r>
            <a:r>
              <a:rPr lang="ru-RU" sz="1100" dirty="0" smtClean="0">
                <a:latin typeface="e-Ukraine Light" pitchFamily="50" charset="-52"/>
              </a:rPr>
              <a:t> для таких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 на момент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3" y="58848"/>
            <a:ext cx="46276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Тобто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обчислення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коефіцієнту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виключно</a:t>
            </a:r>
            <a:r>
              <a:rPr lang="ru-RU" sz="1100" dirty="0" smtClean="0">
                <a:latin typeface="e-Ukraine Light" pitchFamily="50" charset="-52"/>
              </a:rPr>
              <a:t> ставка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а не 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підстави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коефіцієнту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нарахуванні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військового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 на доходи у </a:t>
            </a:r>
            <a:r>
              <a:rPr lang="ru-RU" sz="1100" dirty="0" err="1" smtClean="0">
                <a:latin typeface="e-Ukraine Light" pitchFamily="50" charset="-52"/>
              </a:rPr>
              <a:t>негрошовій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того,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164.6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164 Кодексу </a:t>
            </a:r>
            <a:r>
              <a:rPr lang="ru-RU" sz="1100" dirty="0" err="1" smtClean="0">
                <a:latin typeface="e-Ukraine Light" pitchFamily="50" charset="-52"/>
              </a:rPr>
              <a:t>під</a:t>
            </a:r>
            <a:r>
              <a:rPr lang="ru-RU" sz="1100" dirty="0" smtClean="0">
                <a:latin typeface="e-Ukraine Light" pitchFamily="50" charset="-52"/>
              </a:rPr>
              <a:t> час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заробітної</a:t>
            </a:r>
            <a:r>
              <a:rPr lang="ru-RU" sz="1100" dirty="0" smtClean="0">
                <a:latin typeface="e-Ukraine Light" pitchFamily="50" charset="-52"/>
              </a:rPr>
              <a:t> плати база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податком</a:t>
            </a:r>
            <a:r>
              <a:rPr lang="ru-RU" sz="1100" dirty="0" smtClean="0">
                <a:latin typeface="e-Ukraine Light" pitchFamily="50" charset="-52"/>
              </a:rPr>
              <a:t> на доходи </a:t>
            </a:r>
            <a:r>
              <a:rPr lang="ru-RU" sz="1100" dirty="0" err="1" smtClean="0">
                <a:latin typeface="e-Ukraine Light" pitchFamily="50" charset="-52"/>
              </a:rPr>
              <a:t>фізичних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нарахована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заробітна</a:t>
            </a:r>
            <a:r>
              <a:rPr lang="ru-RU" sz="1100" dirty="0" smtClean="0">
                <a:latin typeface="e-Ukraine Light" pitchFamily="50" charset="-52"/>
              </a:rPr>
              <a:t> плата, </a:t>
            </a:r>
            <a:r>
              <a:rPr lang="ru-RU" sz="1100" dirty="0" err="1" smtClean="0">
                <a:latin typeface="e-Ukraine Light" pitchFamily="50" charset="-52"/>
              </a:rPr>
              <a:t>зменшена</a:t>
            </a:r>
            <a:r>
              <a:rPr lang="ru-RU" sz="1100" dirty="0" smtClean="0">
                <a:latin typeface="e-Ukraine Light" pitchFamily="50" charset="-52"/>
              </a:rPr>
              <a:t> на суму </a:t>
            </a:r>
            <a:r>
              <a:rPr lang="ru-RU" sz="1100" dirty="0" err="1" smtClean="0">
                <a:latin typeface="e-Ukraine Light" pitchFamily="50" charset="-52"/>
              </a:rPr>
              <a:t>страхових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внесків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Накопичувального</a:t>
            </a:r>
            <a:r>
              <a:rPr lang="ru-RU" sz="1100" dirty="0" smtClean="0">
                <a:latin typeface="e-Ukraine Light" pitchFamily="50" charset="-52"/>
              </a:rPr>
              <a:t> фонду, а 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законом, – </a:t>
            </a:r>
            <a:r>
              <a:rPr lang="ru-RU" sz="1100" dirty="0" err="1" smtClean="0">
                <a:latin typeface="e-Ukraine Light" pitchFamily="50" charset="-52"/>
              </a:rPr>
              <a:t>обов’язкових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страхових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внесків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недержавного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пенсійного</a:t>
            </a:r>
            <a:r>
              <a:rPr lang="ru-RU" sz="1100" dirty="0" smtClean="0">
                <a:latin typeface="e-Ukraine Light" pitchFamily="50" charset="-52"/>
              </a:rPr>
              <a:t> фонду,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закону </a:t>
            </a:r>
            <a:r>
              <a:rPr lang="ru-RU" sz="1100" dirty="0" err="1" smtClean="0">
                <a:latin typeface="e-Ukraine Light" pitchFamily="50" charset="-52"/>
              </a:rPr>
              <a:t>сплачуються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заробітної</a:t>
            </a:r>
            <a:r>
              <a:rPr lang="ru-RU" sz="1100" dirty="0" smtClean="0">
                <a:latin typeface="e-Ukraine Light" pitchFamily="50" charset="-52"/>
              </a:rPr>
              <a:t> плати </a:t>
            </a:r>
            <a:r>
              <a:rPr lang="ru-RU" sz="1100" dirty="0" err="1" smtClean="0">
                <a:latin typeface="e-Ukraine Light" pitchFamily="50" charset="-52"/>
              </a:rPr>
              <a:t>працівника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на суму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соціальної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пільги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наявності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викладене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зважаючи</a:t>
            </a:r>
            <a:r>
              <a:rPr lang="ru-RU" sz="1100" dirty="0" smtClean="0">
                <a:latin typeface="e-Ukraine Light" pitchFamily="50" charset="-52"/>
              </a:rPr>
              <a:t> на те,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положеннями</a:t>
            </a:r>
            <a:r>
              <a:rPr lang="ru-RU" sz="1100" dirty="0" smtClean="0">
                <a:latin typeface="e-Ukraine Light" pitchFamily="50" charset="-52"/>
              </a:rPr>
              <a:t> пункту 16¹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Кодексу прямо не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порядок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бази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військового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у пунктах 164.5 та 164.6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164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IV Кодексу для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доходи </a:t>
            </a:r>
            <a:r>
              <a:rPr lang="ru-RU" sz="1100" dirty="0" err="1" smtClean="0">
                <a:latin typeface="e-Ukraine Light" pitchFamily="50" charset="-52"/>
              </a:rPr>
              <a:t>фізичних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, то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податковими</a:t>
            </a:r>
            <a:r>
              <a:rPr lang="ru-RU" sz="1100" dirty="0" smtClean="0">
                <a:latin typeface="e-Ukraine Light" pitchFamily="50" charset="-52"/>
              </a:rPr>
              <a:t> агентами </a:t>
            </a:r>
            <a:r>
              <a:rPr lang="ru-RU" sz="1100" dirty="0" err="1" smtClean="0">
                <a:latin typeface="e-Ukraine Light" pitchFamily="50" charset="-52"/>
              </a:rPr>
              <a:t>бази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військовим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без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пунктів</a:t>
            </a:r>
            <a:r>
              <a:rPr lang="ru-RU" sz="1100" dirty="0" smtClean="0">
                <a:latin typeface="e-Ukraine Light" pitchFamily="50" charset="-52"/>
              </a:rPr>
              <a:t> 164.5 та 164.6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164 Кодексу.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134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191</cp:revision>
  <dcterms:created xsi:type="dcterms:W3CDTF">2021-05-27T05:23:05Z</dcterms:created>
  <dcterms:modified xsi:type="dcterms:W3CDTF">2024-04-10T11:40:25Z</dcterms:modified>
</cp:coreProperties>
</file>