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509854"/>
            <a:ext cx="3829050" cy="10772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Оподаткування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доходів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нерезидентів</a:t>
            </a:r>
            <a:r>
              <a:rPr lang="ru-RU" sz="1600" b="1" dirty="0" smtClean="0">
                <a:latin typeface="e-Ukraine Light" pitchFamily="50" charset="-52"/>
              </a:rPr>
              <a:t>: </a:t>
            </a:r>
            <a:r>
              <a:rPr lang="ru-RU" sz="1600" b="1" dirty="0" err="1" smtClean="0">
                <a:latin typeface="e-Ukraine Light" pitchFamily="50" charset="-52"/>
              </a:rPr>
              <a:t>лізингова</a:t>
            </a:r>
            <a:r>
              <a:rPr lang="ru-RU" sz="1600" b="1" dirty="0" smtClean="0">
                <a:latin typeface="e-Ukraine Light" pitchFamily="50" charset="-52"/>
              </a:rPr>
              <a:t>/</a:t>
            </a:r>
            <a:r>
              <a:rPr lang="ru-RU" sz="1600" b="1" dirty="0" err="1" smtClean="0">
                <a:latin typeface="e-Ukraine Light" pitchFamily="50" charset="-52"/>
              </a:rPr>
              <a:t>орендна</a:t>
            </a:r>
            <a:r>
              <a:rPr lang="ru-RU" sz="1600" b="1" dirty="0" smtClean="0">
                <a:latin typeface="e-Ukraine Light" pitchFamily="50" charset="-52"/>
              </a:rPr>
              <a:t> плата </a:t>
            </a:r>
            <a:r>
              <a:rPr lang="ru-RU" sz="1600" b="1" dirty="0" err="1" smtClean="0">
                <a:latin typeface="e-Ukraine Light" pitchFamily="50" charset="-52"/>
              </a:rPr>
              <a:t>чи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роялті</a:t>
            </a:r>
            <a:r>
              <a:rPr lang="ru-RU" sz="1600" b="1" dirty="0" smtClean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Травень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55076" y="503872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90176"/>
            <a:ext cx="48905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 </a:t>
            </a:r>
            <a:r>
              <a:rPr lang="uk-UA" sz="1200" dirty="0">
                <a:latin typeface="e-Ukraine Light" pitchFamily="50" charset="-52"/>
              </a:rPr>
              <a:t>  </a:t>
            </a:r>
            <a:r>
              <a:rPr lang="ru-RU" sz="1200" dirty="0" err="1" smtClean="0">
                <a:latin typeface="e-Ukraine Light" pitchFamily="50" charset="-52"/>
              </a:rPr>
              <a:t>Державна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податкова</a:t>
            </a:r>
            <a:r>
              <a:rPr lang="ru-RU" sz="1200" dirty="0" smtClean="0">
                <a:latin typeface="e-Ukraine Light" pitchFamily="50" charset="-52"/>
              </a:rPr>
              <a:t> служба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повідомляє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підпунктом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ґ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141.4.1 пункту 141.4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141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Кодекс) </a:t>
            </a:r>
            <a:r>
              <a:rPr lang="ru-RU" sz="1200" dirty="0" err="1" smtClean="0">
                <a:latin typeface="e-Ukraine Light" pitchFamily="50" charset="-52"/>
              </a:rPr>
              <a:t>лізингова</a:t>
            </a:r>
            <a:r>
              <a:rPr lang="ru-RU" sz="1200" dirty="0" smtClean="0">
                <a:latin typeface="e-Ukraine Light" pitchFamily="50" charset="-52"/>
              </a:rPr>
              <a:t>/</a:t>
            </a:r>
            <a:r>
              <a:rPr lang="ru-RU" sz="1200" dirty="0" err="1" smtClean="0">
                <a:latin typeface="e-Ukraine Light" pitchFamily="50" charset="-52"/>
              </a:rPr>
              <a:t>орендна</a:t>
            </a:r>
            <a:r>
              <a:rPr lang="ru-RU" sz="1200" dirty="0" smtClean="0">
                <a:latin typeface="e-Ukraine Light" pitchFamily="50" charset="-52"/>
              </a:rPr>
              <a:t> плата –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дохід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отриманий</a:t>
            </a:r>
            <a:r>
              <a:rPr lang="ru-RU" sz="1200" dirty="0" smtClean="0">
                <a:latin typeface="e-Ukraine Light" pitchFamily="50" charset="-52"/>
              </a:rPr>
              <a:t> нерезидентом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джерелом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його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походження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оподатковується</a:t>
            </a:r>
            <a:r>
              <a:rPr lang="ru-RU" sz="1200" dirty="0" smtClean="0">
                <a:latin typeface="e-Ukraine Light" pitchFamily="50" charset="-52"/>
              </a:rPr>
              <a:t> в порядку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за ставками, </a:t>
            </a:r>
            <a:r>
              <a:rPr lang="ru-RU" sz="1200" dirty="0" err="1" smtClean="0">
                <a:latin typeface="e-Ukraine Light" pitchFamily="50" charset="-52"/>
              </a:rPr>
              <a:t>визначеними</a:t>
            </a:r>
            <a:r>
              <a:rPr lang="ru-RU" sz="1200" dirty="0" smtClean="0">
                <a:latin typeface="e-Ukraine Light" pitchFamily="50" charset="-52"/>
              </a:rPr>
              <a:t> Кодексом.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 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141.4.2 пункту 141.4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141 Кодексу резидент,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фізична</a:t>
            </a:r>
            <a:r>
              <a:rPr lang="ru-RU" sz="1200" dirty="0" smtClean="0">
                <a:latin typeface="e-Ukraine Light" pitchFamily="50" charset="-52"/>
              </a:rPr>
              <a:t> особа – </a:t>
            </a:r>
            <a:r>
              <a:rPr lang="ru-RU" sz="1200" dirty="0" err="1" smtClean="0">
                <a:latin typeface="e-Ukraine Light" pitchFamily="50" charset="-52"/>
              </a:rPr>
              <a:t>підприємець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фізична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особа</a:t>
            </a:r>
            <a:r>
              <a:rPr lang="ru-RU" sz="1200" dirty="0" smtClean="0">
                <a:latin typeface="e-Ukraine Light" pitchFamily="50" charset="-52"/>
              </a:rPr>
              <a:t>, яка </a:t>
            </a:r>
            <a:r>
              <a:rPr lang="ru-RU" sz="1200" dirty="0" err="1" smtClean="0">
                <a:latin typeface="e-Ukraine Light" pitchFamily="50" charset="-52"/>
              </a:rPr>
              <a:t>провадить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незалежну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професійну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діяльність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суб'єкт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юридична</a:t>
            </a:r>
            <a:r>
              <a:rPr lang="ru-RU" sz="1200" dirty="0" smtClean="0">
                <a:latin typeface="e-Ukraine Light" pitchFamily="50" charset="-52"/>
              </a:rPr>
              <a:t> особа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фізична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особа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підприємець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який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обрав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спрощену</a:t>
            </a:r>
            <a:r>
              <a:rPr lang="ru-RU" sz="1200" dirty="0" smtClean="0">
                <a:latin typeface="e-Ukraine Light" pitchFamily="50" charset="-52"/>
              </a:rPr>
              <a:t> систему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інший</a:t>
            </a:r>
            <a:r>
              <a:rPr lang="ru-RU" sz="1200" dirty="0" smtClean="0">
                <a:latin typeface="e-Ukraine Light" pitchFamily="50" charset="-52"/>
              </a:rPr>
              <a:t> нерезидент, </a:t>
            </a:r>
            <a:r>
              <a:rPr lang="ru-RU" sz="1200" dirty="0" err="1" smtClean="0">
                <a:latin typeface="e-Ukraine Light" pitchFamily="50" charset="-52"/>
              </a:rPr>
              <a:t>який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провадить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господарську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діяльність</a:t>
            </a:r>
            <a:r>
              <a:rPr lang="ru-RU" sz="1200" dirty="0" smtClean="0">
                <a:latin typeface="e-Ukraine Light" pitchFamily="50" charset="-52"/>
              </a:rPr>
              <a:t> через </a:t>
            </a:r>
            <a:r>
              <a:rPr lang="ru-RU" sz="1200" dirty="0" err="1" smtClean="0">
                <a:latin typeface="e-Ukraine Light" pitchFamily="50" charset="-52"/>
              </a:rPr>
              <a:t>постійне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представництво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користь</a:t>
            </a:r>
            <a:r>
              <a:rPr lang="ru-RU" sz="1200" dirty="0" smtClean="0">
                <a:latin typeface="e-Ukraine Light" pitchFamily="50" charset="-52"/>
              </a:rPr>
              <a:t> нерезидента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уповноваженої</a:t>
            </a:r>
            <a:r>
              <a:rPr lang="ru-RU" sz="1200" dirty="0" smtClean="0">
                <a:latin typeface="e-Ukraine Light" pitchFamily="50" charset="-52"/>
              </a:rPr>
              <a:t> ним особи </a:t>
            </a:r>
            <a:r>
              <a:rPr lang="ru-RU" sz="1200" dirty="0" err="1" smtClean="0">
                <a:latin typeface="e-Ukraine Light" pitchFamily="50" charset="-52"/>
              </a:rPr>
              <a:t>будь-яку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виплату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доходу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джерелом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його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походження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отриманого</a:t>
            </a:r>
            <a:r>
              <a:rPr lang="ru-RU" sz="1200" dirty="0" smtClean="0">
                <a:latin typeface="e-Ukraine Light" pitchFamily="50" charset="-52"/>
              </a:rPr>
              <a:t> таким нерезидентом (у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рахунки</a:t>
            </a:r>
            <a:r>
              <a:rPr lang="ru-RU" sz="1200" dirty="0" smtClean="0">
                <a:latin typeface="e-Ukraine Light" pitchFamily="50" charset="-52"/>
              </a:rPr>
              <a:t> нерезидента,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ведуться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національній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валюті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утримують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таких </a:t>
            </a:r>
            <a:r>
              <a:rPr lang="ru-RU" sz="1200" dirty="0" err="1" smtClean="0">
                <a:latin typeface="e-Ukraine Light" pitchFamily="50" charset="-52"/>
              </a:rPr>
              <a:t>доходів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зазначених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підпункті</a:t>
            </a:r>
            <a:r>
              <a:rPr lang="ru-RU" sz="1200" dirty="0" smtClean="0">
                <a:latin typeface="e-Ukraine Light" pitchFamily="50" charset="-52"/>
              </a:rPr>
              <a:t> 141.4.1 </a:t>
            </a:r>
            <a:r>
              <a:rPr lang="ru-RU" sz="1200" dirty="0" err="1" smtClean="0">
                <a:latin typeface="e-Ukraine Light" pitchFamily="50" charset="-52"/>
              </a:rPr>
              <a:t>цього</a:t>
            </a:r>
            <a:r>
              <a:rPr lang="ru-RU" sz="1200" dirty="0" smtClean="0">
                <a:latin typeface="e-Ukraine Light" pitchFamily="50" charset="-52"/>
              </a:rPr>
              <a:t> пункту, за ставкою в </a:t>
            </a:r>
            <a:r>
              <a:rPr lang="ru-RU" sz="1200" dirty="0" err="1" smtClean="0">
                <a:latin typeface="e-Ukraine Light" pitchFamily="50" charset="-52"/>
              </a:rPr>
              <a:t>розмірі</a:t>
            </a:r>
            <a:r>
              <a:rPr lang="ru-RU" sz="1200" dirty="0" smtClean="0">
                <a:latin typeface="e-Ukraine Light" pitchFamily="50" charset="-52"/>
              </a:rPr>
              <a:t> 15 </a:t>
            </a:r>
            <a:r>
              <a:rPr lang="ru-RU" sz="1200" dirty="0" err="1" smtClean="0">
                <a:latin typeface="e-Ukraine Light" pitchFamily="50" charset="-52"/>
              </a:rPr>
              <a:t>відсотків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крім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доходів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зазначених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підпунктах</a:t>
            </a:r>
            <a:r>
              <a:rPr lang="ru-RU" sz="1200" dirty="0" smtClean="0">
                <a:latin typeface="e-Ukraine Light" pitchFamily="50" charset="-52"/>
              </a:rPr>
              <a:t> 141.4.4 – 141.4.5 та 141.4.11 </a:t>
            </a:r>
            <a:r>
              <a:rPr lang="ru-RU" sz="1200" dirty="0" err="1" smtClean="0">
                <a:latin typeface="e-Ukraine Light" pitchFamily="50" charset="-52"/>
              </a:rPr>
              <a:t>цього</a:t>
            </a:r>
            <a:r>
              <a:rPr lang="ru-RU" sz="1200" dirty="0" smtClean="0">
                <a:latin typeface="e-Ukraine Light" pitchFamily="50" charset="-52"/>
              </a:rPr>
              <a:t> пункту)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та за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рахунок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сплачується</a:t>
            </a:r>
            <a:r>
              <a:rPr lang="ru-RU" sz="1200" dirty="0" smtClean="0">
                <a:latin typeface="e-Ukraine Light" pitchFamily="50" charset="-52"/>
              </a:rPr>
              <a:t> до бюджету </a:t>
            </a:r>
            <a:r>
              <a:rPr lang="ru-RU" sz="1200" dirty="0" err="1" smtClean="0">
                <a:latin typeface="e-Ukraine Light" pitchFamily="50" charset="-52"/>
              </a:rPr>
              <a:t>під</a:t>
            </a:r>
            <a:r>
              <a:rPr lang="ru-RU" sz="1200" dirty="0" smtClean="0">
                <a:latin typeface="e-Ukraine Light" pitchFamily="50" charset="-52"/>
              </a:rPr>
              <a:t> час </a:t>
            </a:r>
            <a:r>
              <a:rPr lang="ru-RU" sz="1200" dirty="0" err="1" smtClean="0">
                <a:latin typeface="e-Ukraine Light" pitchFamily="50" charset="-52"/>
              </a:rPr>
              <a:t>такої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виплати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інше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передбачено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міжнародних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договорів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країнами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резиденції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, на </a:t>
            </a:r>
            <a:r>
              <a:rPr lang="ru-RU" sz="1200" dirty="0" err="1" smtClean="0">
                <a:latin typeface="e-Ukraine Light" pitchFamily="50" charset="-52"/>
              </a:rPr>
              <a:t>користь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здійснюються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виплати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набрали </a:t>
            </a:r>
            <a:r>
              <a:rPr lang="ru-RU" sz="1200" dirty="0" err="1" smtClean="0">
                <a:latin typeface="e-Ukraine Light" pitchFamily="50" charset="-52"/>
              </a:rPr>
              <a:t>чинності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пунктом 3.2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3 Кодексу,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міжнародним</a:t>
            </a:r>
            <a:r>
              <a:rPr lang="ru-RU" sz="1200" dirty="0" smtClean="0">
                <a:latin typeface="e-Ukraine Light" pitchFamily="50" charset="-52"/>
              </a:rPr>
              <a:t> договором, </a:t>
            </a:r>
            <a:r>
              <a:rPr lang="ru-RU" sz="1200" dirty="0" err="1" smtClean="0">
                <a:latin typeface="e-Ukraine Light" pitchFamily="50" charset="-52"/>
              </a:rPr>
              <a:t>згода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обов’язковість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надана</a:t>
            </a:r>
            <a:r>
              <a:rPr lang="ru-RU" sz="1200" dirty="0" smtClean="0">
                <a:latin typeface="e-Ukraine Light" pitchFamily="50" charset="-52"/>
              </a:rPr>
              <a:t> Верховною Радою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встановлено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інші</a:t>
            </a:r>
            <a:r>
              <a:rPr lang="ru-RU" sz="1200" dirty="0" smtClean="0">
                <a:latin typeface="e-Ukraine Light" pitchFamily="50" charset="-52"/>
              </a:rPr>
              <a:t> правила, </a:t>
            </a:r>
            <a:r>
              <a:rPr lang="ru-RU" sz="1200" dirty="0" err="1" smtClean="0">
                <a:latin typeface="e-Ukraine Light" pitchFamily="50" charset="-52"/>
              </a:rPr>
              <a:t>ніж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передбачені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цим</a:t>
            </a:r>
            <a:r>
              <a:rPr lang="ru-RU" sz="1200" dirty="0" smtClean="0">
                <a:latin typeface="e-Ukraine Light" pitchFamily="50" charset="-52"/>
              </a:rPr>
              <a:t> Кодексом, </a:t>
            </a:r>
            <a:r>
              <a:rPr lang="ru-RU" sz="1200" dirty="0" err="1" smtClean="0">
                <a:latin typeface="e-Ukraine Light" pitchFamily="50" charset="-52"/>
              </a:rPr>
              <a:t>застосовуються</a:t>
            </a:r>
            <a:r>
              <a:rPr lang="ru-RU" sz="1200" dirty="0" smtClean="0">
                <a:latin typeface="e-Ukraine Light" pitchFamily="50" charset="-52"/>
              </a:rPr>
              <a:t> правила </a:t>
            </a:r>
            <a:r>
              <a:rPr lang="ru-RU" sz="1200" dirty="0" err="1" smtClean="0">
                <a:latin typeface="e-Ukraine Light" pitchFamily="50" charset="-52"/>
              </a:rPr>
              <a:t>міжнародного</a:t>
            </a:r>
            <a:r>
              <a:rPr lang="ru-RU" sz="1200" dirty="0" smtClean="0">
                <a:latin typeface="e-Ukraine Light" pitchFamily="50" charset="-52"/>
              </a:rPr>
              <a:t> договору.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74667"/>
            <a:ext cx="476794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Конвенцій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вимагатиме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Україні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джерела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виплати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платежі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компанії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резиденти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користь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резидентів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країн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оренду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промисловим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комерційним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науковим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обладнанням</a:t>
            </a:r>
            <a:r>
              <a:rPr lang="ru-RU" sz="1200" dirty="0" smtClean="0">
                <a:latin typeface="e-Ukraine Light" pitchFamily="50" charset="-52"/>
              </a:rPr>
              <a:t>, у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кораблями, </a:t>
            </a:r>
            <a:r>
              <a:rPr lang="ru-RU" sz="1200" dirty="0" err="1" smtClean="0">
                <a:latin typeface="e-Ukraine Light" pitchFamily="50" charset="-52"/>
              </a:rPr>
              <a:t>літаками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автомобілями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транспортними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засобами</a:t>
            </a:r>
            <a:r>
              <a:rPr lang="ru-RU" sz="1200" dirty="0" smtClean="0">
                <a:latin typeface="e-Ukraine Light" pitchFamily="50" charset="-52"/>
              </a:rPr>
              <a:t>, кранами, контейнерами, </a:t>
            </a:r>
            <a:r>
              <a:rPr lang="ru-RU" sz="1200" dirty="0" err="1" smtClean="0">
                <a:latin typeface="e-Ukraine Light" pitchFamily="50" charset="-52"/>
              </a:rPr>
              <a:t>супутниками</a:t>
            </a:r>
            <a:r>
              <a:rPr lang="ru-RU" sz="1200" dirty="0" smtClean="0">
                <a:latin typeface="e-Ukraine Light" pitchFamily="50" charset="-52"/>
              </a:rPr>
              <a:t>, трубопроводами та кабелями (</a:t>
            </a:r>
            <a:r>
              <a:rPr lang="ru-RU" sz="1200" dirty="0" err="1" smtClean="0">
                <a:latin typeface="e-Ukraine Light" pitchFamily="50" charset="-52"/>
              </a:rPr>
              <a:t>перелік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вичерпним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оскільки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платежі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розглядаються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роялті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пункту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12 </a:t>
            </a:r>
            <a:r>
              <a:rPr lang="ru-RU" sz="1200" dirty="0" err="1" smtClean="0">
                <a:latin typeface="e-Ukraine Light" pitchFamily="50" charset="-52"/>
              </a:rPr>
              <a:t>конвенцій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Разом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тим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зауважуємо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підпункту</a:t>
            </a:r>
            <a:r>
              <a:rPr lang="ru-RU" sz="1200" dirty="0" smtClean="0">
                <a:latin typeface="e-Ukraine Light" pitchFamily="50" charset="-52"/>
              </a:rPr>
              <a:t> 69.38 пункту 69 </a:t>
            </a:r>
            <a:r>
              <a:rPr lang="ru-RU" sz="1200" dirty="0" err="1" smtClean="0">
                <a:latin typeface="e-Ukraine Light" pitchFamily="50" charset="-52"/>
              </a:rPr>
              <a:t>підрозділу</a:t>
            </a:r>
            <a:r>
              <a:rPr lang="ru-RU" sz="1200" dirty="0" smtClean="0">
                <a:latin typeface="e-Ukraine Light" pitchFamily="50" charset="-52"/>
              </a:rPr>
              <a:t> 10 </a:t>
            </a:r>
            <a:r>
              <a:rPr lang="ru-RU" sz="1200" dirty="0" err="1" smtClean="0">
                <a:latin typeface="e-Ukraine Light" pitchFamily="50" charset="-52"/>
              </a:rPr>
              <a:t>розділу</a:t>
            </a:r>
            <a:r>
              <a:rPr lang="ru-RU" sz="1200" dirty="0" smtClean="0">
                <a:latin typeface="e-Ukraine Light" pitchFamily="50" charset="-52"/>
              </a:rPr>
              <a:t> ХХ «</a:t>
            </a:r>
            <a:r>
              <a:rPr lang="ru-RU" sz="1200" dirty="0" err="1" smtClean="0">
                <a:latin typeface="e-Ukraine Light" pitchFamily="50" charset="-52"/>
              </a:rPr>
              <a:t>Перехідні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» Кодексу </a:t>
            </a:r>
            <a:r>
              <a:rPr lang="ru-RU" sz="1200" dirty="0" err="1" smtClean="0">
                <a:latin typeface="e-Ukraine Light" pitchFamily="50" charset="-52"/>
              </a:rPr>
              <a:t>тимчасово</a:t>
            </a:r>
            <a:r>
              <a:rPr lang="ru-RU" sz="1200" dirty="0" smtClean="0">
                <a:latin typeface="e-Ukraine Light" pitchFamily="50" charset="-52"/>
              </a:rPr>
              <a:t>, на </a:t>
            </a:r>
            <a:r>
              <a:rPr lang="ru-RU" sz="1200" dirty="0" err="1" smtClean="0">
                <a:latin typeface="e-Ukraine Light" pitchFamily="50" charset="-52"/>
              </a:rPr>
              <a:t>період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1 </a:t>
            </a:r>
            <a:r>
              <a:rPr lang="ru-RU" sz="1200" dirty="0" err="1" smtClean="0">
                <a:latin typeface="e-Ukraine Light" pitchFamily="50" charset="-52"/>
              </a:rPr>
              <a:t>серпня</a:t>
            </a:r>
            <a:r>
              <a:rPr lang="ru-RU" sz="1200" dirty="0" smtClean="0">
                <a:latin typeface="e-Ukraine Light" pitchFamily="50" charset="-52"/>
              </a:rPr>
              <a:t> 2023 року до </a:t>
            </a:r>
            <a:r>
              <a:rPr lang="ru-RU" sz="1200" dirty="0" err="1" smtClean="0">
                <a:latin typeface="e-Ukraine Light" pitchFamily="50" charset="-52"/>
              </a:rPr>
              <a:t>припинення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скасування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воєнного</a:t>
            </a:r>
            <a:r>
              <a:rPr lang="ru-RU" sz="1200" dirty="0" smtClean="0">
                <a:latin typeface="e-Ukraine Light" pitchFamily="50" charset="-52"/>
              </a:rPr>
              <a:t> стану на </a:t>
            </a:r>
            <a:r>
              <a:rPr lang="ru-RU" sz="1200" dirty="0" err="1" smtClean="0">
                <a:latin typeface="e-Ukraine Light" pitchFamily="50" charset="-52"/>
              </a:rPr>
              <a:t>території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введеного</a:t>
            </a:r>
            <a:r>
              <a:rPr lang="ru-RU" sz="1200" dirty="0" smtClean="0">
                <a:latin typeface="e-Ukraine Light" pitchFamily="50" charset="-52"/>
              </a:rPr>
              <a:t> Указом Президента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«Про </a:t>
            </a:r>
            <a:r>
              <a:rPr lang="ru-RU" sz="1200" dirty="0" err="1" smtClean="0">
                <a:latin typeface="e-Ukraine Light" pitchFamily="50" charset="-52"/>
              </a:rPr>
              <a:t>введення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воєнного</a:t>
            </a:r>
            <a:r>
              <a:rPr lang="ru-RU" sz="1200" dirty="0" smtClean="0">
                <a:latin typeface="e-Ukraine Light" pitchFamily="50" charset="-52"/>
              </a:rPr>
              <a:t> стану в </a:t>
            </a:r>
            <a:r>
              <a:rPr lang="ru-RU" sz="1200" dirty="0" err="1" smtClean="0">
                <a:latin typeface="e-Ukraine Light" pitchFamily="50" charset="-52"/>
              </a:rPr>
              <a:t>Україні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24 лютого 2022 року № 64/2022, </a:t>
            </a:r>
            <a:r>
              <a:rPr lang="ru-RU" sz="1200" dirty="0" err="1" smtClean="0">
                <a:latin typeface="e-Ukraine Light" pitchFamily="50" charset="-52"/>
              </a:rPr>
              <a:t>затвердженим</a:t>
            </a:r>
            <a:r>
              <a:rPr lang="ru-RU" sz="1200" dirty="0" smtClean="0">
                <a:latin typeface="e-Ukraine Light" pitchFamily="50" charset="-52"/>
              </a:rPr>
              <a:t> Законом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«Про </a:t>
            </a:r>
            <a:r>
              <a:rPr lang="ru-RU" sz="1200" dirty="0" err="1" smtClean="0">
                <a:latin typeface="e-Ukraine Light" pitchFamily="50" charset="-52"/>
              </a:rPr>
              <a:t>затвердження</a:t>
            </a:r>
            <a:r>
              <a:rPr lang="ru-RU" sz="1200" dirty="0" smtClean="0">
                <a:latin typeface="e-Ukraine Light" pitchFamily="50" charset="-52"/>
              </a:rPr>
              <a:t> Указу Президента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«Про </a:t>
            </a:r>
            <a:r>
              <a:rPr lang="ru-RU" sz="1200" dirty="0" err="1" smtClean="0">
                <a:latin typeface="e-Ukraine Light" pitchFamily="50" charset="-52"/>
              </a:rPr>
              <a:t>введення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воєнного</a:t>
            </a:r>
            <a:r>
              <a:rPr lang="ru-RU" sz="1200" dirty="0" smtClean="0">
                <a:latin typeface="e-Ukraine Light" pitchFamily="50" charset="-52"/>
              </a:rPr>
              <a:t> стану в </a:t>
            </a:r>
            <a:r>
              <a:rPr lang="ru-RU" sz="1200" dirty="0" err="1" smtClean="0">
                <a:latin typeface="e-Ukraine Light" pitchFamily="50" charset="-52"/>
              </a:rPr>
              <a:t>Україні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24 лютого 2022 року № 2102-</a:t>
            </a:r>
            <a:r>
              <a:rPr lang="en-US" sz="1200" dirty="0" smtClean="0">
                <a:latin typeface="e-Ukraine Light" pitchFamily="50" charset="-52"/>
              </a:rPr>
              <a:t>IX, </a:t>
            </a:r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самостійного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виправлення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дотриманням</a:t>
            </a:r>
            <a:r>
              <a:rPr lang="ru-RU" sz="1200" dirty="0" smtClean="0">
                <a:latin typeface="e-Ukraine Light" pitchFamily="50" charset="-52"/>
              </a:rPr>
              <a:t> порядку,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обмежень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визначених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статтею</a:t>
            </a:r>
            <a:r>
              <a:rPr lang="ru-RU" sz="1200" dirty="0" smtClean="0">
                <a:latin typeface="e-Ukraine Light" pitchFamily="50" charset="-52"/>
              </a:rPr>
              <a:t> 50 Кодексу, </a:t>
            </a:r>
            <a:r>
              <a:rPr lang="ru-RU" sz="1200" dirty="0" err="1" smtClean="0">
                <a:latin typeface="e-Ukraine Light" pitchFamily="50" charset="-52"/>
              </a:rPr>
              <a:t>помилок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призвели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заниження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такий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звільняється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штрафних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санкцій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передбачених</a:t>
            </a:r>
            <a:r>
              <a:rPr lang="ru-RU" sz="1200" dirty="0" smtClean="0">
                <a:latin typeface="e-Ukraine Light" pitchFamily="50" charset="-52"/>
              </a:rPr>
              <a:t> пунктом 50.1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50 Кодексу, та </a:t>
            </a:r>
            <a:r>
              <a:rPr lang="ru-RU" sz="1200" dirty="0" err="1" smtClean="0">
                <a:latin typeface="e-Ukraine Light" pitchFamily="50" charset="-52"/>
              </a:rPr>
              <a:t>пені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Отже</a:t>
            </a:r>
            <a:r>
              <a:rPr lang="ru-RU" sz="1200" dirty="0" smtClean="0">
                <a:latin typeface="e-Ukraine Light" pitchFamily="50" charset="-52"/>
              </a:rPr>
              <a:t>, ДПС </a:t>
            </a:r>
            <a:r>
              <a:rPr lang="ru-RU" sz="1200" dirty="0" err="1" smtClean="0">
                <a:latin typeface="e-Ukraine Light" pitchFamily="50" charset="-52"/>
              </a:rPr>
              <a:t>звертає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увагу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добровільне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уточнення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податку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прибуток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доходів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нерезидентів</a:t>
            </a:r>
            <a:r>
              <a:rPr lang="ru-RU" sz="1200" dirty="0" smtClean="0">
                <a:latin typeface="e-Ukraine Light" pitchFamily="50" charset="-52"/>
              </a:rPr>
              <a:t> дозволить </a:t>
            </a:r>
            <a:r>
              <a:rPr lang="ru-RU" sz="1200" dirty="0" err="1" smtClean="0">
                <a:latin typeface="e-Ukraine Light" pitchFamily="50" charset="-52"/>
              </a:rPr>
              <a:t>бізнесу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зменшити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тягар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штрафних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санкцій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пені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нараховуються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проведенні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контрольно-перевірочної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роботи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200" dirty="0" smtClean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цілей</a:t>
            </a:r>
            <a:r>
              <a:rPr lang="ru-RU" sz="1200" dirty="0" smtClean="0">
                <a:latin typeface="e-Ukraine Light" pitchFamily="50" charset="-52"/>
              </a:rPr>
              <a:t> договору. </a:t>
            </a:r>
            <a:r>
              <a:rPr lang="ru-RU" sz="1200" dirty="0" err="1" smtClean="0">
                <a:latin typeface="e-Ukraine Light" pitchFamily="50" charset="-52"/>
              </a:rPr>
              <a:t>Стаття</a:t>
            </a:r>
            <a:r>
              <a:rPr lang="ru-RU" sz="1200" dirty="0" smtClean="0">
                <a:latin typeface="e-Ukraine Light" pitchFamily="50" charset="-52"/>
              </a:rPr>
              <a:t> 32 </a:t>
            </a:r>
            <a:r>
              <a:rPr lang="ru-RU" sz="1200" dirty="0" err="1" smtClean="0">
                <a:latin typeface="e-Ukraine Light" pitchFamily="50" charset="-52"/>
              </a:rPr>
              <a:t>Віденської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дозволяє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звертатися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додаткових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засобів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тлумачення</a:t>
            </a:r>
            <a:r>
              <a:rPr lang="ru-RU" sz="1200" dirty="0" smtClean="0">
                <a:latin typeface="e-Ukraine Light" pitchFamily="50" charset="-52"/>
              </a:rPr>
              <a:t>, в тому </a:t>
            </a:r>
            <a:r>
              <a:rPr lang="ru-RU" sz="1200" dirty="0" err="1" smtClean="0">
                <a:latin typeface="e-Ukraine Light" pitchFamily="50" charset="-52"/>
              </a:rPr>
              <a:t>числі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підготовчих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матеріалів</a:t>
            </a:r>
            <a:r>
              <a:rPr lang="ru-RU" sz="1200" dirty="0" smtClean="0">
                <a:latin typeface="e-Ukraine Light" pitchFamily="50" charset="-52"/>
              </a:rPr>
              <a:t> та до </a:t>
            </a:r>
            <a:r>
              <a:rPr lang="ru-RU" sz="1200" dirty="0" err="1" smtClean="0">
                <a:latin typeface="e-Ukraine Light" pitchFamily="50" charset="-52"/>
              </a:rPr>
              <a:t>обставин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укладення</a:t>
            </a:r>
            <a:r>
              <a:rPr lang="ru-RU" sz="1200" dirty="0" smtClean="0">
                <a:latin typeface="e-Ukraine Light" pitchFamily="50" charset="-52"/>
              </a:rPr>
              <a:t> договору, </a:t>
            </a:r>
            <a:r>
              <a:rPr lang="ru-RU" sz="1200" dirty="0" err="1" smtClean="0">
                <a:latin typeface="e-Ukraine Light" pitchFamily="50" charset="-52"/>
              </a:rPr>
              <a:t>якими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цілей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конвенцій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уникнення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подвійного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Коментарі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Модельної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ОЕСР та </a:t>
            </a:r>
            <a:r>
              <a:rPr lang="ru-RU" sz="1200" dirty="0" err="1" smtClean="0">
                <a:latin typeface="e-Ukraine Light" pitchFamily="50" charset="-52"/>
              </a:rPr>
              <a:t>Коментарі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Типової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ООН про </a:t>
            </a:r>
            <a:r>
              <a:rPr lang="ru-RU" sz="1200" dirty="0" err="1" smtClean="0">
                <a:latin typeface="e-Ukraine Light" pitchFamily="50" charset="-52"/>
              </a:rPr>
              <a:t>уникнення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подвійного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відносинах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між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розвинутими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країнами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країнами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розвиваються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Типова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конвенція</a:t>
            </a:r>
            <a:r>
              <a:rPr lang="ru-RU" sz="1200" dirty="0" smtClean="0">
                <a:latin typeface="e-Ukraine Light" pitchFamily="50" charset="-52"/>
              </a:rPr>
              <a:t> ООН).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Враховуючи</a:t>
            </a:r>
            <a:r>
              <a:rPr lang="ru-RU" sz="1200" dirty="0" smtClean="0">
                <a:latin typeface="e-Ukraine Light" pitchFamily="50" charset="-52"/>
              </a:rPr>
              <a:t> те,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визначення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роялті</a:t>
            </a:r>
            <a:r>
              <a:rPr lang="ru-RU" sz="1200" dirty="0" smtClean="0">
                <a:latin typeface="e-Ukraine Light" pitchFamily="50" charset="-52"/>
              </a:rPr>
              <a:t>», </a:t>
            </a:r>
            <a:r>
              <a:rPr lang="ru-RU" sz="1200" dirty="0" err="1" smtClean="0">
                <a:latin typeface="e-Ukraine Light" pitchFamily="50" charset="-52"/>
              </a:rPr>
              <a:t>викладене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12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відповідає</a:t>
            </a:r>
            <a:r>
              <a:rPr lang="ru-RU" sz="1200" dirty="0" smtClean="0">
                <a:latin typeface="e-Ukraine Light" pitchFamily="50" charset="-52"/>
              </a:rPr>
              <a:t> пункту 3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12 </a:t>
            </a:r>
            <a:r>
              <a:rPr lang="ru-RU" sz="1200" dirty="0" err="1" smtClean="0">
                <a:latin typeface="e-Ukraine Light" pitchFamily="50" charset="-52"/>
              </a:rPr>
              <a:t>Типової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ООН, </a:t>
            </a:r>
            <a:r>
              <a:rPr lang="ru-RU" sz="1200" dirty="0" err="1" smtClean="0">
                <a:latin typeface="e-Ukraine Light" pitchFamily="50" charset="-52"/>
              </a:rPr>
              <a:t>необхідно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звертатися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Коментарів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неї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до пункту 13.2 </a:t>
            </a:r>
            <a:r>
              <a:rPr lang="ru-RU" sz="1200" dirty="0" err="1" smtClean="0">
                <a:latin typeface="e-Ukraine Light" pitchFamily="50" charset="-52"/>
              </a:rPr>
              <a:t>Коментарів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12 </a:t>
            </a:r>
            <a:r>
              <a:rPr lang="ru-RU" sz="1200" dirty="0" err="1" smtClean="0">
                <a:latin typeface="e-Ukraine Light" pitchFamily="50" charset="-52"/>
              </a:rPr>
              <a:t>Типової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ООН, </a:t>
            </a:r>
            <a:r>
              <a:rPr lang="ru-RU" sz="1200" dirty="0" err="1" smtClean="0">
                <a:latin typeface="e-Ukraine Light" pitchFamily="50" charset="-52"/>
              </a:rPr>
              <a:t>промислове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комерційне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наукове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обладнання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може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включати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перелік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вичерпним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кораблі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літаки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автомобілі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інші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транспортні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засоби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крани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контейнери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супутники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трубопроводи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кабелі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тощо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Враховуючи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вказане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вище</a:t>
            </a:r>
            <a:r>
              <a:rPr lang="ru-RU" sz="1200" dirty="0" smtClean="0">
                <a:latin typeface="e-Ukraine Light" pitchFamily="50" charset="-52"/>
              </a:rPr>
              <a:t>, при </a:t>
            </a:r>
            <a:r>
              <a:rPr lang="ru-RU" sz="1200" dirty="0" err="1" smtClean="0">
                <a:latin typeface="e-Ukraine Light" pitchFamily="50" charset="-52"/>
              </a:rPr>
              <a:t>застосуванні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Україні</a:t>
            </a:r>
            <a:r>
              <a:rPr lang="ru-RU" sz="1200" dirty="0" smtClean="0">
                <a:latin typeface="e-Ukraine Light" pitchFamily="50" charset="-52"/>
              </a:rPr>
              <a:t> для </a:t>
            </a:r>
            <a:r>
              <a:rPr lang="ru-RU" sz="1200" dirty="0" err="1" smtClean="0">
                <a:latin typeface="e-Ukraine Light" pitchFamily="50" charset="-52"/>
              </a:rPr>
              <a:t>цілей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класифікації</a:t>
            </a:r>
            <a:r>
              <a:rPr lang="ru-RU" sz="1200" dirty="0" smtClean="0">
                <a:latin typeface="e-Ukraine Light" pitchFamily="50" charset="-52"/>
              </a:rPr>
              <a:t> платежу (</a:t>
            </a:r>
            <a:r>
              <a:rPr lang="ru-RU" sz="1200" dirty="0" err="1" smtClean="0">
                <a:latin typeface="e-Ukraine Light" pitchFamily="50" charset="-52"/>
              </a:rPr>
              <a:t>винагороди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компенсації</a:t>
            </a:r>
            <a:r>
              <a:rPr lang="ru-RU" sz="1200" dirty="0" smtClean="0">
                <a:latin typeface="e-Ukraine Light" pitchFamily="50" charset="-52"/>
              </a:rPr>
              <a:t>) як платежу за «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права 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промисловим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комерційним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науковим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обладнанням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термін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промислове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комерційне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наукове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обладнання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необхідно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тлумачити</a:t>
            </a:r>
            <a:r>
              <a:rPr lang="ru-RU" sz="1200" dirty="0" smtClean="0">
                <a:latin typeface="e-Ukraine Light" pitchFamily="50" charset="-52"/>
              </a:rPr>
              <a:t> в широкому </a:t>
            </a:r>
            <a:r>
              <a:rPr lang="ru-RU" sz="1200" dirty="0" err="1" smtClean="0">
                <a:latin typeface="e-Ukraine Light" pitchFamily="50" charset="-52"/>
              </a:rPr>
              <a:t>сенсі</a:t>
            </a:r>
            <a:r>
              <a:rPr lang="ru-RU" sz="1200" dirty="0" smtClean="0">
                <a:latin typeface="e-Ukraine Light" pitchFamily="50" charset="-52"/>
              </a:rPr>
              <a:t>, таким чином, </a:t>
            </a:r>
            <a:r>
              <a:rPr lang="ru-RU" sz="1200" dirty="0" err="1" smtClean="0">
                <a:latin typeface="e-Ukraine Light" pitchFamily="50" charset="-52"/>
              </a:rPr>
              <a:t>щоб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він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охоплював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будь-яку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комбінацію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механізмів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приладів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інструментів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Відтак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реалізація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свого</a:t>
            </a:r>
            <a:r>
              <a:rPr lang="ru-RU" sz="1200" dirty="0" smtClean="0">
                <a:latin typeface="e-Ukraine Light" pitchFamily="50" charset="-52"/>
              </a:rPr>
              <a:t> права на</a:t>
            </a: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2017 – 2023 </a:t>
            </a:r>
            <a:r>
              <a:rPr lang="ru-RU" sz="1200" dirty="0" err="1" smtClean="0">
                <a:latin typeface="e-Ukraine Light" pitchFamily="50" charset="-52"/>
              </a:rPr>
              <a:t>років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користь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нерезидентів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зареєстровані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юрисдикціях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термін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роялті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включає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собі</a:t>
            </a:r>
            <a:r>
              <a:rPr lang="ru-RU" sz="1200" dirty="0" smtClean="0">
                <a:latin typeface="e-Ukraine Light" pitchFamily="50" charset="-52"/>
              </a:rPr>
              <a:t> плату за 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обладнанням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здійснено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доходів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вигляді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лізингу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загальну</a:t>
            </a:r>
            <a:r>
              <a:rPr lang="ru-RU" sz="1200" dirty="0" smtClean="0">
                <a:latin typeface="e-Ukraine Light" pitchFamily="50" charset="-52"/>
              </a:rPr>
              <a:t> суму 13 100 </a:t>
            </a:r>
            <a:r>
              <a:rPr lang="ru-RU" sz="1200" dirty="0" err="1" smtClean="0">
                <a:latin typeface="e-Ukraine Light" pitchFamily="50" charset="-52"/>
              </a:rPr>
              <a:t>млн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грн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звільнені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Значні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виплати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здійснюються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користь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компаній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зареєстровані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Республіці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Кіпр</a:t>
            </a:r>
            <a:r>
              <a:rPr lang="ru-RU" sz="1200" dirty="0" smtClean="0">
                <a:latin typeface="e-Ukraine Light" pitchFamily="50" charset="-52"/>
              </a:rPr>
              <a:t> (64 %), </a:t>
            </a:r>
            <a:r>
              <a:rPr lang="ru-RU" sz="1200" dirty="0" err="1" smtClean="0">
                <a:latin typeface="e-Ukraine Light" pitchFamily="50" charset="-52"/>
              </a:rPr>
              <a:t>Туреччині</a:t>
            </a:r>
            <a:r>
              <a:rPr lang="ru-RU" sz="1200" dirty="0" smtClean="0">
                <a:latin typeface="e-Ukraine Light" pitchFamily="50" charset="-52"/>
              </a:rPr>
              <a:t> (11 %), </a:t>
            </a:r>
            <a:r>
              <a:rPr lang="ru-RU" sz="1200" dirty="0" err="1" smtClean="0">
                <a:latin typeface="e-Ukraine Light" pitchFamily="50" charset="-52"/>
              </a:rPr>
              <a:t>Португалії</a:t>
            </a:r>
            <a:r>
              <a:rPr lang="ru-RU" sz="1200" dirty="0" smtClean="0">
                <a:latin typeface="e-Ukraine Light" pitchFamily="50" charset="-52"/>
              </a:rPr>
              <a:t> (11 %), </a:t>
            </a:r>
            <a:r>
              <a:rPr lang="ru-RU" sz="1200" dirty="0" err="1" smtClean="0">
                <a:latin typeface="e-Ukraine Light" pitchFamily="50" charset="-52"/>
              </a:rPr>
              <a:t>Естонії</a:t>
            </a:r>
            <a:r>
              <a:rPr lang="ru-RU" sz="1200" dirty="0" smtClean="0">
                <a:latin typeface="e-Ukraine Light" pitchFamily="50" charset="-52"/>
              </a:rPr>
              <a:t> (3 %), </a:t>
            </a:r>
            <a:r>
              <a:rPr lang="ru-RU" sz="1200" dirty="0" err="1" smtClean="0">
                <a:latin typeface="e-Ukraine Light" pitchFamily="50" charset="-52"/>
              </a:rPr>
              <a:t>Польщі</a:t>
            </a:r>
            <a:r>
              <a:rPr lang="ru-RU" sz="1200" dirty="0" smtClean="0">
                <a:latin typeface="e-Ukraine Light" pitchFamily="50" charset="-52"/>
              </a:rPr>
              <a:t> (3 %) та </a:t>
            </a:r>
            <a:r>
              <a:rPr lang="ru-RU" sz="1200" dirty="0" err="1" smtClean="0">
                <a:latin typeface="e-Ukraine Light" pitchFamily="50" charset="-52"/>
              </a:rPr>
              <a:t>інші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у 27 </a:t>
            </a:r>
            <a:r>
              <a:rPr lang="ru-RU" sz="1200" dirty="0" err="1" smtClean="0">
                <a:latin typeface="e-Ukraine Light" pitchFamily="50" charset="-52"/>
              </a:rPr>
              <a:t>конвенціях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уникнення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подвійного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Естонія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Польща</a:t>
            </a:r>
            <a:r>
              <a:rPr lang="ru-RU" sz="1200" dirty="0" smtClean="0">
                <a:latin typeface="e-Ukraine Light" pitchFamily="50" charset="-52"/>
              </a:rPr>
              <a:t>, Литва, </a:t>
            </a:r>
            <a:r>
              <a:rPr lang="ru-RU" sz="1200" dirty="0" err="1" smtClean="0">
                <a:latin typeface="e-Ukraine Light" pitchFamily="50" charset="-52"/>
              </a:rPr>
              <a:t>Латвія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Болгарія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Бразилія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Чехія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Кіпр</a:t>
            </a:r>
            <a:r>
              <a:rPr lang="ru-RU" sz="1200" dirty="0" smtClean="0">
                <a:latin typeface="e-Ukraine Light" pitchFamily="50" charset="-52"/>
              </a:rPr>
              <a:t>, Азербайджан, Алжир, </a:t>
            </a:r>
            <a:r>
              <a:rPr lang="ru-RU" sz="1200" dirty="0" err="1" smtClean="0">
                <a:latin typeface="e-Ukraine Light" pitchFamily="50" charset="-52"/>
              </a:rPr>
              <a:t>В’єтнам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Єгипет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Йорданія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Ісландія</a:t>
            </a:r>
            <a:r>
              <a:rPr lang="ru-RU" sz="1200" dirty="0" smtClean="0">
                <a:latin typeface="e-Ukraine Light" pitchFamily="50" charset="-52"/>
              </a:rPr>
              <a:t>, Казахстан, </a:t>
            </a:r>
            <a:r>
              <a:rPr lang="ru-RU" sz="1200" dirty="0" err="1" smtClean="0">
                <a:latin typeface="e-Ukraine Light" pitchFamily="50" charset="-52"/>
              </a:rPr>
              <a:t>Саудівська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Аравія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Лівія</a:t>
            </a:r>
            <a:r>
              <a:rPr lang="ru-RU" sz="1200" dirty="0" smtClean="0">
                <a:latin typeface="e-Ukraine Light" pitchFamily="50" charset="-52"/>
              </a:rPr>
              <a:t>, Марокко, Мексика, </a:t>
            </a:r>
            <a:r>
              <a:rPr lang="ru-RU" sz="1200" dirty="0" err="1" smtClean="0">
                <a:latin typeface="e-Ukraine Light" pitchFamily="50" charset="-52"/>
              </a:rPr>
              <a:t>Монголія</a:t>
            </a:r>
            <a:r>
              <a:rPr lang="ru-RU" sz="1200" dirty="0" smtClean="0">
                <a:latin typeface="e-Ukraine Light" pitchFamily="50" charset="-52"/>
              </a:rPr>
              <a:t>, Пакистан, </a:t>
            </a:r>
            <a:r>
              <a:rPr lang="ru-RU" sz="1200" dirty="0" err="1" smtClean="0">
                <a:latin typeface="e-Ukraine Light" pitchFamily="50" charset="-52"/>
              </a:rPr>
              <a:t>Сінгапур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Словенія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Таїланд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Туреччина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Туркменістан</a:t>
            </a:r>
            <a:r>
              <a:rPr lang="ru-RU" sz="1200" dirty="0" smtClean="0">
                <a:latin typeface="e-Ukraine Light" pitchFamily="50" charset="-52"/>
              </a:rPr>
              <a:t>, Узбекистан)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Конвенцій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12 </a:t>
            </a:r>
            <a:r>
              <a:rPr lang="ru-RU" sz="1200" dirty="0" err="1" smtClean="0">
                <a:latin typeface="e-Ukraine Light" pitchFamily="50" charset="-52"/>
              </a:rPr>
              <a:t>термін</a:t>
            </a:r>
            <a:r>
              <a:rPr lang="ru-RU" sz="1200" dirty="0" smtClean="0">
                <a:latin typeface="e-Ukraine Light" pitchFamily="50" charset="-52"/>
              </a:rPr>
              <a:t> «</a:t>
            </a:r>
            <a:r>
              <a:rPr lang="ru-RU" sz="1200" dirty="0" err="1" smtClean="0">
                <a:latin typeface="e-Ukraine Light" pitchFamily="50" charset="-52"/>
              </a:rPr>
              <a:t>роялті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означає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платіж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за 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права 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промисловим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комерційним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науковим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обладнанням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пунктом 2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3 </a:t>
            </a:r>
            <a:r>
              <a:rPr lang="ru-RU" sz="1200" dirty="0" err="1" smtClean="0">
                <a:latin typeface="e-Ukraine Light" pitchFamily="50" charset="-52"/>
              </a:rPr>
              <a:t>Конвенцій</a:t>
            </a:r>
            <a:r>
              <a:rPr lang="ru-RU" sz="1200" dirty="0" smtClean="0">
                <a:latin typeface="e-Ukraine Light" pitchFamily="50" charset="-52"/>
              </a:rPr>
              <a:t>, при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застосуванні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Договірною</a:t>
            </a:r>
            <a:r>
              <a:rPr lang="ru-RU" sz="1200" dirty="0" smtClean="0">
                <a:latin typeface="e-Ukraine Light" pitchFamily="50" charset="-52"/>
              </a:rPr>
              <a:t> Державою </a:t>
            </a:r>
            <a:r>
              <a:rPr lang="ru-RU" sz="1200" dirty="0" err="1" smtClean="0">
                <a:latin typeface="e-Ukraine Light" pitchFamily="50" charset="-52"/>
              </a:rPr>
              <a:t>будь-який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термін</a:t>
            </a:r>
            <a:r>
              <a:rPr lang="ru-RU" sz="1200" dirty="0" smtClean="0">
                <a:latin typeface="e-Ukraine Light" pitchFamily="50" charset="-52"/>
              </a:rPr>
              <a:t>, не </a:t>
            </a:r>
            <a:r>
              <a:rPr lang="ru-RU" sz="1200" dirty="0" err="1" smtClean="0">
                <a:latin typeface="e-Ukraine Light" pitchFamily="50" charset="-52"/>
              </a:rPr>
              <a:t>визначений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конвенціях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те </a:t>
            </a:r>
            <a:r>
              <a:rPr lang="ru-RU" sz="1200" dirty="0" err="1" smtClean="0">
                <a:latin typeface="e-Ukraine Light" pitchFamily="50" charset="-52"/>
              </a:rPr>
              <a:t>значення</a:t>
            </a:r>
            <a:r>
              <a:rPr lang="ru-RU" sz="1200" dirty="0" smtClean="0">
                <a:latin typeface="e-Ukraine Light" pitchFamily="50" charset="-52"/>
              </a:rPr>
              <a:t>, яке </a:t>
            </a:r>
            <a:r>
              <a:rPr lang="ru-RU" sz="1200" dirty="0" err="1" smtClean="0">
                <a:latin typeface="e-Ukraine Light" pitchFamily="50" charset="-52"/>
              </a:rPr>
              <a:t>надається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йому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законодавством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цієї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, на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вони </a:t>
            </a:r>
            <a:r>
              <a:rPr lang="ru-RU" sz="1200" dirty="0" err="1" smtClean="0">
                <a:latin typeface="e-Ukraine Light" pitchFamily="50" charset="-52"/>
              </a:rPr>
              <a:t>поширюються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контексту не </a:t>
            </a:r>
            <a:r>
              <a:rPr lang="ru-RU" sz="1200" dirty="0" err="1" smtClean="0">
                <a:latin typeface="e-Ukraine Light" pitchFamily="50" charset="-52"/>
              </a:rPr>
              <a:t>випливає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інше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пункту 1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31 </a:t>
            </a:r>
            <a:r>
              <a:rPr lang="ru-RU" sz="1200" dirty="0" err="1" smtClean="0">
                <a:latin typeface="e-Ukraine Light" pitchFamily="50" charset="-52"/>
              </a:rPr>
              <a:t>Віденської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конвенції</a:t>
            </a:r>
            <a:r>
              <a:rPr lang="ru-RU" sz="1200" dirty="0" smtClean="0">
                <a:latin typeface="e-Ukraine Light" pitchFamily="50" charset="-52"/>
              </a:rPr>
              <a:t> про право </a:t>
            </a:r>
            <a:r>
              <a:rPr lang="ru-RU" sz="1200" dirty="0" err="1" smtClean="0">
                <a:latin typeface="e-Ukraine Light" pitchFamily="50" charset="-52"/>
              </a:rPr>
              <a:t>міжнародних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договорів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23.05.1969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Віденська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конвенція</a:t>
            </a:r>
            <a:r>
              <a:rPr lang="ru-RU" sz="1200" dirty="0" smtClean="0">
                <a:latin typeface="e-Ukraine Light" pitchFamily="50" charset="-52"/>
              </a:rPr>
              <a:t>), </a:t>
            </a:r>
            <a:r>
              <a:rPr lang="ru-RU" sz="1200" dirty="0" err="1" smtClean="0">
                <a:latin typeface="e-Ukraine Light" pitchFamily="50" charset="-52"/>
              </a:rPr>
              <a:t>договір</a:t>
            </a:r>
            <a:r>
              <a:rPr lang="ru-RU" sz="1200" dirty="0" smtClean="0">
                <a:latin typeface="e-Ukraine Light" pitchFamily="50" charset="-52"/>
              </a:rPr>
              <a:t> повинен </a:t>
            </a:r>
            <a:r>
              <a:rPr lang="ru-RU" sz="1200" dirty="0" err="1" smtClean="0">
                <a:latin typeface="e-Ukraine Light" pitchFamily="50" charset="-52"/>
              </a:rPr>
              <a:t>тлумачитись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добросовісно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звичайного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значення</a:t>
            </a:r>
            <a:r>
              <a:rPr lang="ru-RU" sz="1200" dirty="0" smtClean="0">
                <a:latin typeface="e-Ukraine Light" pitchFamily="50" charset="-52"/>
              </a:rPr>
              <a:t>, яке </a:t>
            </a:r>
            <a:r>
              <a:rPr lang="ru-RU" sz="1200" dirty="0" err="1" smtClean="0">
                <a:latin typeface="e-Ukraine Light" pitchFamily="50" charset="-52"/>
              </a:rPr>
              <a:t>слід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термінам</a:t>
            </a:r>
            <a:r>
              <a:rPr lang="ru-RU" sz="1200" dirty="0" smtClean="0">
                <a:latin typeface="e-Ukraine Light" pitchFamily="50" charset="-52"/>
              </a:rPr>
              <a:t> договору в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контексті</a:t>
            </a:r>
            <a:r>
              <a:rPr lang="ru-RU" sz="1200" dirty="0" smtClean="0">
                <a:latin typeface="e-Ukraine Light" pitchFamily="50" charset="-52"/>
              </a:rPr>
              <a:t>, а </a:t>
            </a:r>
            <a:r>
              <a:rPr lang="ru-RU" sz="1200" dirty="0" err="1" smtClean="0">
                <a:latin typeface="e-Ukraine Light" pitchFamily="50" charset="-52"/>
              </a:rPr>
              <a:t>також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світлі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об’єкта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9161" y="2343150"/>
            <a:ext cx="1730339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57176" y="409574"/>
            <a:ext cx="45339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1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1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1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100" dirty="0" smtClean="0">
              <a:latin typeface="e-Ukraine Light" panose="000004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1522</TotalTime>
  <Words>194</Words>
  <Application>Microsoft Office PowerPoint</Application>
  <PresentationFormat>Лист A4 (210x297 мм)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152</cp:revision>
  <cp:lastPrinted>2022-12-13T10:52:00Z</cp:lastPrinted>
  <dcterms:created xsi:type="dcterms:W3CDTF">2021-05-27T05:23:05Z</dcterms:created>
  <dcterms:modified xsi:type="dcterms:W3CDTF">2024-05-29T05:32:30Z</dcterms:modified>
</cp:coreProperties>
</file>