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04" y="-3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6" y="142339"/>
            <a:ext cx="4877753" cy="673417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0" y="142339"/>
            <a:ext cx="4881163" cy="6723423"/>
            <a:chOff x="82316" y="0"/>
            <a:chExt cx="4881163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169545" y="0"/>
              <a:ext cx="4793934" cy="6850381"/>
              <a:chOff x="169545" y="0"/>
              <a:chExt cx="4793934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169545" y="0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17" y="436388"/>
              <a:ext cx="842883" cy="87806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2143126"/>
              <a:ext cx="833358" cy="90487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92" y="4107580"/>
              <a:ext cx="880983" cy="89304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470454"/>
              <a:ext cx="2114550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канал ДПС «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240025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2357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76899" y="1500329"/>
            <a:ext cx="3829050" cy="10772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smtClean="0">
                <a:latin typeface="e-Ukraine Light" pitchFamily="50" charset="-52"/>
              </a:rPr>
              <a:t>До </a:t>
            </a:r>
            <a:r>
              <a:rPr lang="ru-RU" sz="1600" b="1" dirty="0" err="1" smtClean="0">
                <a:latin typeface="e-Ukraine Light" pitchFamily="50" charset="-52"/>
              </a:rPr>
              <a:t>уваги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платників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єдиного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податку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третьої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групи</a:t>
            </a:r>
            <a:r>
              <a:rPr lang="ru-RU" sz="1600" b="1" dirty="0" smtClean="0">
                <a:latin typeface="e-Ukraine Light" pitchFamily="50" charset="-52"/>
              </a:rPr>
              <a:t> – </a:t>
            </a:r>
            <a:r>
              <a:rPr lang="ru-RU" sz="1600" b="1" dirty="0" err="1" smtClean="0">
                <a:latin typeface="e-Ukraine Light" pitchFamily="50" charset="-52"/>
              </a:rPr>
              <a:t>юридичних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осіб</a:t>
            </a:r>
            <a:r>
              <a:rPr lang="ru-RU" sz="1600" b="1" dirty="0" smtClean="0">
                <a:latin typeface="e-Ukraine Light" pitchFamily="50" charset="-52"/>
              </a:rPr>
              <a:t>!</a:t>
            </a:r>
          </a:p>
          <a:p>
            <a:pPr algn="ctr"/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Травень  2024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49" y="250783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="" xmlns:p14="http://schemas.microsoft.com/office/powerpoint/2010/main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24901" y="90176"/>
            <a:ext cx="4890591" cy="67246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229225" y="165734"/>
            <a:ext cx="4605996" cy="67246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5231276" y="3538909"/>
            <a:ext cx="1562100" cy="16573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6486525" y="5048250"/>
            <a:ext cx="1685925" cy="15621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155076" y="5038725"/>
            <a:ext cx="1657350" cy="165735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476999" y="3552825"/>
            <a:ext cx="1724026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24900" y="90176"/>
            <a:ext cx="4890591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 smtClean="0">
                <a:latin typeface="e-Ukraine Light" pitchFamily="50" charset="-52"/>
              </a:rPr>
              <a:t> </a:t>
            </a:r>
            <a:r>
              <a:rPr lang="uk-UA" sz="1050" dirty="0" smtClean="0">
                <a:latin typeface="e-Ukraine Light" pitchFamily="50" charset="-52"/>
              </a:rPr>
              <a:t>	</a:t>
            </a:r>
            <a:r>
              <a:rPr lang="ru-RU" sz="1400" dirty="0" smtClean="0">
                <a:latin typeface="e-Ukraine Light" pitchFamily="50" charset="-52"/>
              </a:rPr>
              <a:t>З </a:t>
            </a:r>
            <a:r>
              <a:rPr lang="ru-RU" sz="1400" dirty="0" err="1" smtClean="0">
                <a:latin typeface="e-Ukraine Light" pitchFamily="50" charset="-52"/>
              </a:rPr>
              <a:t>набранням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чинності</a:t>
            </a:r>
            <a:r>
              <a:rPr lang="ru-RU" sz="1400" dirty="0" smtClean="0">
                <a:latin typeface="e-Ukraine Light" pitchFamily="50" charset="-52"/>
              </a:rPr>
              <a:t> 01.01.2022 Закону </a:t>
            </a:r>
            <a:r>
              <a:rPr lang="ru-RU" sz="1400" dirty="0" err="1" smtClean="0">
                <a:latin typeface="e-Ukraine Light" pitchFamily="50" charset="-52"/>
              </a:rPr>
              <a:t>України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</a:t>
            </a:r>
            <a:r>
              <a:rPr lang="ru-RU" sz="1400" dirty="0" smtClean="0">
                <a:latin typeface="e-Ukraine Light" pitchFamily="50" charset="-52"/>
              </a:rPr>
              <a:t> 16 </a:t>
            </a:r>
            <a:r>
              <a:rPr lang="ru-RU" sz="1400" dirty="0" err="1" smtClean="0">
                <a:latin typeface="e-Ukraine Light" pitchFamily="50" charset="-52"/>
              </a:rPr>
              <a:t>грудня</a:t>
            </a:r>
            <a:r>
              <a:rPr lang="ru-RU" sz="1400" dirty="0" smtClean="0">
                <a:latin typeface="e-Ukraine Light" pitchFamily="50" charset="-52"/>
              </a:rPr>
              <a:t> 2020 року № 1089-</a:t>
            </a:r>
            <a:r>
              <a:rPr lang="en-US" sz="1400" dirty="0" smtClean="0">
                <a:latin typeface="e-Ukraine Light" pitchFamily="50" charset="-52"/>
              </a:rPr>
              <a:t>IX «</a:t>
            </a:r>
            <a:r>
              <a:rPr lang="ru-RU" sz="1400" dirty="0" smtClean="0">
                <a:latin typeface="e-Ukraine Light" pitchFamily="50" charset="-52"/>
              </a:rPr>
              <a:t>Про </a:t>
            </a:r>
            <a:r>
              <a:rPr lang="ru-RU" sz="1400" dirty="0" err="1" smtClean="0">
                <a:latin typeface="e-Ukraine Light" pitchFamily="50" charset="-52"/>
              </a:rPr>
              <a:t>електронні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комунікації</a:t>
            </a:r>
            <a:r>
              <a:rPr lang="ru-RU" sz="1400" dirty="0" smtClean="0">
                <a:latin typeface="e-Ukraine Light" pitchFamily="50" charset="-52"/>
              </a:rPr>
              <a:t>» (</a:t>
            </a:r>
            <a:r>
              <a:rPr lang="ru-RU" sz="1400" dirty="0" err="1" smtClean="0">
                <a:latin typeface="e-Ukraine Light" pitchFamily="50" charset="-52"/>
              </a:rPr>
              <a:t>далі</a:t>
            </a:r>
            <a:r>
              <a:rPr lang="ru-RU" sz="1400" dirty="0" smtClean="0">
                <a:latin typeface="e-Ukraine Light" pitchFamily="50" charset="-52"/>
              </a:rPr>
              <a:t> – Закон № 1089) </a:t>
            </a:r>
            <a:r>
              <a:rPr lang="ru-RU" sz="1400" dirty="0" err="1" smtClean="0">
                <a:latin typeface="e-Ukraine Light" pitchFamily="50" charset="-52"/>
              </a:rPr>
              <a:t>платники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податків</a:t>
            </a:r>
            <a:r>
              <a:rPr lang="ru-RU" sz="1400" dirty="0" smtClean="0">
                <a:latin typeface="e-Ukraine Light" pitchFamily="50" charset="-52"/>
              </a:rPr>
              <a:t> – </a:t>
            </a:r>
            <a:r>
              <a:rPr lang="ru-RU" sz="1400" dirty="0" err="1" smtClean="0">
                <a:latin typeface="e-Ukraine Light" pitchFamily="50" charset="-52"/>
              </a:rPr>
              <a:t>юридичні</a:t>
            </a:r>
            <a:r>
              <a:rPr lang="ru-RU" sz="1400" dirty="0" smtClean="0">
                <a:latin typeface="e-Ukraine Light" pitchFamily="50" charset="-52"/>
              </a:rPr>
              <a:t> особи при </a:t>
            </a:r>
            <a:r>
              <a:rPr lang="ru-RU" sz="1400" dirty="0" err="1" smtClean="0">
                <a:latin typeface="e-Ukraine Light" pitchFamily="50" charset="-52"/>
              </a:rPr>
              <a:t>постачанні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електронних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комунікаційних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послуг</a:t>
            </a:r>
            <a:r>
              <a:rPr lang="ru-RU" sz="1400" dirty="0" smtClean="0">
                <a:latin typeface="e-Ukraine Light" pitchFamily="50" charset="-52"/>
              </a:rPr>
              <a:t> не </a:t>
            </a:r>
            <a:r>
              <a:rPr lang="ru-RU" sz="1400" dirty="0" err="1" smtClean="0">
                <a:latin typeface="e-Ukraine Light" pitchFamily="50" charset="-52"/>
              </a:rPr>
              <a:t>мають</a:t>
            </a:r>
            <a:r>
              <a:rPr lang="ru-RU" sz="1400" dirty="0" smtClean="0">
                <a:latin typeface="e-Ukraine Light" pitchFamily="50" charset="-52"/>
              </a:rPr>
              <a:t> права </a:t>
            </a:r>
            <a:r>
              <a:rPr lang="ru-RU" sz="1400" dirty="0" err="1" smtClean="0">
                <a:latin typeface="e-Ukraine Light" pitchFamily="50" charset="-52"/>
              </a:rPr>
              <a:t>застосовувати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спрощену</a:t>
            </a:r>
            <a:r>
              <a:rPr lang="ru-RU" sz="1400" dirty="0" smtClean="0">
                <a:latin typeface="e-Ukraine Light" pitchFamily="50" charset="-52"/>
              </a:rPr>
              <a:t> систему </a:t>
            </a:r>
            <a:r>
              <a:rPr lang="ru-RU" sz="1400" dirty="0" err="1" smtClean="0">
                <a:latin typeface="e-Ukraine Light" pitchFamily="50" charset="-52"/>
              </a:rPr>
              <a:t>оподаткування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обліку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звітності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Так, пунктом 291.5 </a:t>
            </a:r>
            <a:r>
              <a:rPr lang="ru-RU" sz="1400" dirty="0" err="1" smtClean="0">
                <a:latin typeface="e-Ukraine Light" pitchFamily="50" charset="-52"/>
              </a:rPr>
              <a:t>статті</a:t>
            </a:r>
            <a:r>
              <a:rPr lang="ru-RU" sz="1400" dirty="0" smtClean="0">
                <a:latin typeface="e-Ukraine Light" pitchFamily="50" charset="-52"/>
              </a:rPr>
              <a:t> 291 </a:t>
            </a:r>
            <a:r>
              <a:rPr lang="ru-RU" sz="1400" dirty="0" err="1" smtClean="0">
                <a:latin typeface="e-Ukraine Light" pitchFamily="50" charset="-52"/>
              </a:rPr>
              <a:t>Податкового</a:t>
            </a:r>
            <a:r>
              <a:rPr lang="ru-RU" sz="1400" dirty="0" smtClean="0">
                <a:latin typeface="e-Ukraine Light" pitchFamily="50" charset="-52"/>
              </a:rPr>
              <a:t> кодексу </a:t>
            </a:r>
            <a:r>
              <a:rPr lang="ru-RU" sz="1400" dirty="0" err="1" smtClean="0">
                <a:latin typeface="e-Ukraine Light" pitchFamily="50" charset="-52"/>
              </a:rPr>
              <a:t>України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далі</a:t>
            </a:r>
            <a:r>
              <a:rPr lang="ru-RU" sz="1400" dirty="0" smtClean="0">
                <a:latin typeface="e-Ukraine Light" pitchFamily="50" charset="-52"/>
              </a:rPr>
              <a:t> ‒ Кодекс) </a:t>
            </a:r>
            <a:r>
              <a:rPr lang="ru-RU" sz="1400" dirty="0" err="1" smtClean="0">
                <a:latin typeface="e-Ukraine Light" pitchFamily="50" charset="-52"/>
              </a:rPr>
              <a:t>визначено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перелік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видів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діяльності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здійснення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яких</a:t>
            </a:r>
            <a:r>
              <a:rPr lang="ru-RU" sz="1400" dirty="0" smtClean="0">
                <a:latin typeface="e-Ukraine Light" pitchFamily="50" charset="-52"/>
              </a:rPr>
              <a:t> не </a:t>
            </a:r>
            <a:r>
              <a:rPr lang="ru-RU" sz="1400" dirty="0" err="1" smtClean="0">
                <a:latin typeface="e-Ukraine Light" pitchFamily="50" charset="-52"/>
              </a:rPr>
              <a:t>дає</a:t>
            </a:r>
            <a:r>
              <a:rPr lang="ru-RU" sz="1400" dirty="0" smtClean="0">
                <a:latin typeface="e-Ukraine Light" pitchFamily="50" charset="-52"/>
              </a:rPr>
              <a:t> права на </a:t>
            </a:r>
            <a:r>
              <a:rPr lang="ru-RU" sz="1400" dirty="0" err="1" smtClean="0">
                <a:latin typeface="e-Ukraine Light" pitchFamily="50" charset="-52"/>
              </a:rPr>
              <a:t>застосування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спрощеної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системи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оподаткування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обліку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звітності</a:t>
            </a:r>
            <a:r>
              <a:rPr lang="ru-RU" sz="1400" dirty="0" smtClean="0">
                <a:latin typeface="e-Ukraine Light" pitchFamily="50" charset="-52"/>
              </a:rPr>
              <a:t>. </a:t>
            </a:r>
            <a:r>
              <a:rPr lang="ru-RU" sz="1400" dirty="0" err="1" smtClean="0">
                <a:latin typeface="e-Ukraine Light" pitchFamily="50" charset="-52"/>
              </a:rPr>
              <a:t>Відповідно</a:t>
            </a:r>
            <a:r>
              <a:rPr lang="ru-RU" sz="1400" dirty="0" smtClean="0">
                <a:latin typeface="e-Ukraine Light" pitchFamily="50" charset="-52"/>
              </a:rPr>
              <a:t> до </a:t>
            </a:r>
            <a:r>
              <a:rPr lang="ru-RU" sz="1400" dirty="0" err="1" smtClean="0">
                <a:latin typeface="e-Ukraine Light" pitchFamily="50" charset="-52"/>
              </a:rPr>
              <a:t>підпункту</a:t>
            </a:r>
            <a:r>
              <a:rPr lang="ru-RU" sz="1400" dirty="0" smtClean="0">
                <a:latin typeface="e-Ukraine Light" pitchFamily="50" charset="-52"/>
              </a:rPr>
              <a:t> 8 </a:t>
            </a:r>
            <a:r>
              <a:rPr lang="ru-RU" sz="1400" dirty="0" err="1" smtClean="0">
                <a:latin typeface="e-Ukraine Light" pitchFamily="50" charset="-52"/>
              </a:rPr>
              <a:t>підпункту</a:t>
            </a:r>
            <a:r>
              <a:rPr lang="ru-RU" sz="1400" dirty="0" smtClean="0">
                <a:latin typeface="e-Ukraine Light" pitchFamily="50" charset="-52"/>
              </a:rPr>
              <a:t> 291.5.1 пункту 291.5 </a:t>
            </a:r>
            <a:r>
              <a:rPr lang="ru-RU" sz="1400" dirty="0" err="1" smtClean="0">
                <a:latin typeface="e-Ukraine Light" pitchFamily="50" charset="-52"/>
              </a:rPr>
              <a:t>статті</a:t>
            </a:r>
            <a:r>
              <a:rPr lang="ru-RU" sz="1400" dirty="0" smtClean="0">
                <a:latin typeface="e-Ukraine Light" pitchFamily="50" charset="-52"/>
              </a:rPr>
              <a:t> 291 Кодексу не </a:t>
            </a:r>
            <a:r>
              <a:rPr lang="ru-RU" sz="1400" dirty="0" err="1" smtClean="0">
                <a:latin typeface="e-Ukraine Light" pitchFamily="50" charset="-52"/>
              </a:rPr>
              <a:t>можуть</a:t>
            </a:r>
            <a:r>
              <a:rPr lang="ru-RU" sz="1400" dirty="0" smtClean="0">
                <a:latin typeface="e-Ukraine Light" pitchFamily="50" charset="-52"/>
              </a:rPr>
              <a:t> бути </a:t>
            </a:r>
            <a:r>
              <a:rPr lang="ru-RU" sz="1400" dirty="0" err="1" smtClean="0">
                <a:latin typeface="e-Ukraine Light" pitchFamily="50" charset="-52"/>
              </a:rPr>
              <a:t>платниками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першої</a:t>
            </a:r>
            <a:r>
              <a:rPr lang="ru-RU" sz="1400" dirty="0" smtClean="0">
                <a:latin typeface="e-Ukraine Light" pitchFamily="50" charset="-52"/>
              </a:rPr>
              <a:t> ‒ </a:t>
            </a:r>
            <a:r>
              <a:rPr lang="ru-RU" sz="1400" dirty="0" err="1" smtClean="0">
                <a:latin typeface="e-Ukraine Light" pitchFamily="50" charset="-52"/>
              </a:rPr>
              <a:t>третьої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групи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суб’єкти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господарювання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зокрема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юридичні</a:t>
            </a:r>
            <a:r>
              <a:rPr lang="ru-RU" sz="1400" dirty="0" smtClean="0">
                <a:latin typeface="e-Ukraine Light" pitchFamily="50" charset="-52"/>
              </a:rPr>
              <a:t> особи, </a:t>
            </a:r>
            <a:r>
              <a:rPr lang="ru-RU" sz="1400" dirty="0" err="1" smtClean="0">
                <a:latin typeface="e-Ukraine Light" pitchFamily="50" charset="-52"/>
              </a:rPr>
              <a:t>які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здійснюють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діяльність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надання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послуг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пошти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крім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кур’єрської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діяльності</a:t>
            </a:r>
            <a:r>
              <a:rPr lang="ru-RU" sz="1400" dirty="0" smtClean="0">
                <a:latin typeface="e-Ukraine Light" pitchFamily="50" charset="-52"/>
              </a:rPr>
              <a:t>), </a:t>
            </a:r>
            <a:r>
              <a:rPr lang="ru-RU" sz="1400" dirty="0" err="1" smtClean="0">
                <a:latin typeface="e-Ukraine Light" pitchFamily="50" charset="-52"/>
              </a:rPr>
              <a:t>діяльність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надання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послуг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фіксованого</a:t>
            </a:r>
            <a:r>
              <a:rPr lang="ru-RU" sz="1400" dirty="0" smtClean="0">
                <a:latin typeface="e-Ukraine Light" pitchFamily="50" charset="-52"/>
              </a:rPr>
              <a:t> телефонного </a:t>
            </a:r>
            <a:r>
              <a:rPr lang="ru-RU" sz="1400" dirty="0" err="1" smtClean="0">
                <a:latin typeface="e-Ukraine Light" pitchFamily="50" charset="-52"/>
              </a:rPr>
              <a:t>зв’язку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правом </a:t>
            </a:r>
            <a:r>
              <a:rPr lang="ru-RU" sz="1400" dirty="0" err="1" smtClean="0">
                <a:latin typeface="e-Ukraine Light" pitchFamily="50" charset="-52"/>
              </a:rPr>
              <a:t>технічного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обслуговування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експлуатації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телекомунікаційних</a:t>
            </a:r>
            <a:r>
              <a:rPr lang="ru-RU" sz="1400" dirty="0" smtClean="0">
                <a:latin typeface="e-Ukraine Light" pitchFamily="50" charset="-52"/>
              </a:rPr>
              <a:t> мереж </a:t>
            </a:r>
            <a:r>
              <a:rPr lang="ru-RU" sz="1400" dirty="0" err="1" smtClean="0">
                <a:latin typeface="e-Ukraine Light" pitchFamily="50" charset="-52"/>
              </a:rPr>
              <a:t>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надання</a:t>
            </a:r>
            <a:r>
              <a:rPr lang="ru-RU" sz="1400" dirty="0" smtClean="0">
                <a:latin typeface="e-Ukraine Light" pitchFamily="50" charset="-52"/>
              </a:rPr>
              <a:t> в </a:t>
            </a:r>
            <a:r>
              <a:rPr lang="ru-RU" sz="1400" dirty="0" err="1" smtClean="0">
                <a:latin typeface="e-Ukraine Light" pitchFamily="50" charset="-52"/>
              </a:rPr>
              <a:t>користування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каналів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електрозв’язку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місцевого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міжміського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міжнародного</a:t>
            </a:r>
            <a:r>
              <a:rPr lang="ru-RU" sz="1400" dirty="0" smtClean="0">
                <a:latin typeface="e-Ukraine Light" pitchFamily="50" charset="-52"/>
              </a:rPr>
              <a:t>), </a:t>
            </a:r>
            <a:r>
              <a:rPr lang="ru-RU" sz="1400" dirty="0" err="1" smtClean="0">
                <a:latin typeface="e-Ukraine Light" pitchFamily="50" charset="-52"/>
              </a:rPr>
              <a:t>діяльність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надання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послуг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фіксованого</a:t>
            </a:r>
            <a:r>
              <a:rPr lang="ru-RU" sz="1400" dirty="0" smtClean="0">
                <a:latin typeface="e-Ukraine Light" pitchFamily="50" charset="-52"/>
              </a:rPr>
              <a:t> телефонного </a:t>
            </a:r>
            <a:r>
              <a:rPr lang="ru-RU" sz="1400" dirty="0" err="1" smtClean="0">
                <a:latin typeface="e-Ukraine Light" pitchFamily="50" charset="-52"/>
              </a:rPr>
              <a:t>зв’язку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використанням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безпроводового</a:t>
            </a:r>
            <a:r>
              <a:rPr lang="ru-RU" sz="1400" dirty="0" smtClean="0">
                <a:latin typeface="e-Ukraine Light" pitchFamily="50" charset="-52"/>
              </a:rPr>
              <a:t> доступу до </a:t>
            </a:r>
            <a:r>
              <a:rPr lang="ru-RU" sz="1400" dirty="0" err="1" smtClean="0">
                <a:latin typeface="e-Ukraine Light" pitchFamily="50" charset="-52"/>
              </a:rPr>
              <a:t>телекомунікаційної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мережі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правом</a:t>
            </a:r>
            <a:endParaRPr lang="ru-RU" sz="1400" dirty="0">
              <a:latin typeface="e-Ukraine Light" pitchFamily="50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53050" y="276225"/>
            <a:ext cx="4314824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1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</a:t>
            </a:r>
            <a:r>
              <a:rPr lang="uk-UA" altLang="ru-RU" sz="11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інфографіки</a:t>
            </a:r>
            <a:r>
              <a:rPr lang="uk-UA" altLang="ru-RU" sz="11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та коментарі керівництва, фахівців служби! Буде корисно та цікаво!</a:t>
            </a:r>
            <a:endParaRPr lang="ru-RU" altLang="ru-RU" sz="1100" dirty="0" smtClean="0">
              <a:latin typeface="e-Ukraine Light" panose="00000400000000000000" pitchFamily="50" charset="-52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1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Спілкуйтеся з Податковою службою дистанційно за допомогою сервісу  «</a:t>
            </a:r>
            <a:r>
              <a:rPr lang="uk-UA" altLang="ru-RU" sz="11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InfoTAX</a:t>
            </a:r>
            <a:r>
              <a:rPr lang="uk-UA" altLang="ru-RU" sz="11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100" dirty="0" smtClean="0">
              <a:latin typeface="e-Ukraine Light" panose="00000400000000000000" pitchFamily="50" charset="-52"/>
            </a:endParaRPr>
          </a:p>
        </p:txBody>
      </p:sp>
      <p:pic>
        <p:nvPicPr>
          <p:cNvPr id="16" name="Рисунок 10" descr="https://chart.googleapis.com/chart?cht=qr&amp;chl=https%3A%2F%2Ft.me%2FinfoTAXbot&amp;chld=L|0&amp;chs=150">
            <a:extLst>
              <a:ext uri="{FF2B5EF4-FFF2-40B4-BE49-F238E27FC236}">
                <a16:creationId xmlns="" xmlns:a16="http://schemas.microsoft.com/office/drawing/2014/main" id="{C10BBAFE-2D79-49E5-868B-A0FDCC9F8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561" y="1771650"/>
            <a:ext cx="1730339" cy="1647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53707" y="118444"/>
            <a:ext cx="4788839" cy="6739556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28878" y="138485"/>
            <a:ext cx="4787316" cy="6704352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138056" y="113848"/>
            <a:ext cx="4529819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400" dirty="0" smtClean="0">
                <a:latin typeface="e-Ukraine Light" pitchFamily="50" charset="-52"/>
              </a:rPr>
              <a:t>Державного </a:t>
            </a:r>
            <a:r>
              <a:rPr lang="ru-RU" sz="1400" dirty="0" err="1" smtClean="0">
                <a:latin typeface="e-Ukraine Light" pitchFamily="50" charset="-52"/>
              </a:rPr>
              <a:t>комітету</a:t>
            </a:r>
            <a:r>
              <a:rPr lang="ru-RU" sz="1400" dirty="0" smtClean="0">
                <a:latin typeface="e-Ukraine Light" pitchFamily="50" charset="-52"/>
              </a:rPr>
              <a:t> статистики </a:t>
            </a:r>
            <a:r>
              <a:rPr lang="ru-RU" sz="1400" dirty="0" err="1" smtClean="0">
                <a:latin typeface="e-Ukraine Light" pitchFamily="50" charset="-52"/>
              </a:rPr>
              <a:t>України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</a:t>
            </a:r>
            <a:r>
              <a:rPr lang="ru-RU" sz="1400" dirty="0" smtClean="0">
                <a:latin typeface="e-Ukraine Light" pitchFamily="50" charset="-52"/>
              </a:rPr>
              <a:t> 23.12.2011 № 396. Цей наказ </a:t>
            </a:r>
            <a:r>
              <a:rPr lang="ru-RU" sz="1400" dirty="0" err="1" smtClean="0">
                <a:latin typeface="e-Ukraine Light" pitchFamily="50" charset="-52"/>
              </a:rPr>
              <a:t>визначає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методологічні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основи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пояснення</a:t>
            </a:r>
            <a:r>
              <a:rPr lang="ru-RU" sz="1400" dirty="0" smtClean="0">
                <a:latin typeface="e-Ukraine Light" pitchFamily="50" charset="-52"/>
              </a:rPr>
              <a:t> до </a:t>
            </a:r>
            <a:r>
              <a:rPr lang="ru-RU" sz="1400" dirty="0" err="1" smtClean="0">
                <a:latin typeface="e-Ukraine Light" pitchFamily="50" charset="-52"/>
              </a:rPr>
              <a:t>позицій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національного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класифікатора</a:t>
            </a:r>
            <a:r>
              <a:rPr lang="ru-RU" sz="1400" dirty="0" smtClean="0">
                <a:latin typeface="e-Ukraine Light" pitchFamily="50" charset="-52"/>
              </a:rPr>
              <a:t> КВЕД-2010. </a:t>
            </a:r>
            <a:r>
              <a:rPr lang="ru-RU" sz="1400" dirty="0" err="1" smtClean="0">
                <a:latin typeface="e-Ukraine Light" pitchFamily="50" charset="-52"/>
              </a:rPr>
              <a:t>Згідно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КВЕД-2010 </a:t>
            </a:r>
            <a:r>
              <a:rPr lang="ru-RU" sz="1400" dirty="0" err="1" smtClean="0">
                <a:latin typeface="e-Ukraine Light" pitchFamily="50" charset="-52"/>
              </a:rPr>
              <a:t>діяльність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надання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послуг</a:t>
            </a:r>
            <a:r>
              <a:rPr lang="ru-RU" sz="1400" dirty="0" smtClean="0">
                <a:latin typeface="e-Ukraine Light" pitchFamily="50" charset="-52"/>
              </a:rPr>
              <a:t> доступу до </a:t>
            </a:r>
            <a:r>
              <a:rPr lang="ru-RU" sz="1400" dirty="0" err="1" smtClean="0">
                <a:latin typeface="e-Ukraine Light" pitchFamily="50" charset="-52"/>
              </a:rPr>
              <a:t>мережі</a:t>
            </a:r>
            <a:r>
              <a:rPr lang="ru-RU" sz="1400" dirty="0" smtClean="0">
                <a:latin typeface="e-Ukraine Light" pitchFamily="50" charset="-52"/>
              </a:rPr>
              <a:t> «</a:t>
            </a:r>
            <a:r>
              <a:rPr lang="ru-RU" sz="1400" dirty="0" err="1" smtClean="0">
                <a:latin typeface="e-Ukraine Light" pitchFamily="50" charset="-52"/>
              </a:rPr>
              <a:t>Інтернет</a:t>
            </a:r>
            <a:r>
              <a:rPr lang="ru-RU" sz="1400" dirty="0" smtClean="0">
                <a:latin typeface="e-Ukraine Light" pitchFamily="50" charset="-52"/>
              </a:rPr>
              <a:t>» не </a:t>
            </a:r>
            <a:r>
              <a:rPr lang="ru-RU" sz="1400" dirty="0" err="1" smtClean="0">
                <a:latin typeface="e-Ukraine Light" pitchFamily="50" charset="-52"/>
              </a:rPr>
              <a:t>належить</a:t>
            </a:r>
            <a:r>
              <a:rPr lang="ru-RU" sz="1400" dirty="0" smtClean="0">
                <a:latin typeface="e-Ukraine Light" pitchFamily="50" charset="-52"/>
              </a:rPr>
              <a:t> до </a:t>
            </a:r>
            <a:r>
              <a:rPr lang="ru-RU" sz="1400" dirty="0" err="1" smtClean="0">
                <a:latin typeface="e-Ukraine Light" pitchFamily="50" charset="-52"/>
              </a:rPr>
              <a:t>окремого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класу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або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підкласу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видів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економічної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діяльності</a:t>
            </a:r>
            <a:r>
              <a:rPr lang="ru-RU" sz="1400" dirty="0" smtClean="0">
                <a:latin typeface="e-Ukraine Light" pitchFamily="50" charset="-52"/>
              </a:rPr>
              <a:t>, а </a:t>
            </a:r>
            <a:r>
              <a:rPr lang="ru-RU" sz="1400" dirty="0" err="1" smtClean="0">
                <a:latin typeface="e-Ukraine Light" pitchFamily="50" charset="-52"/>
              </a:rPr>
              <a:t>є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складовою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класу</a:t>
            </a:r>
            <a:r>
              <a:rPr lang="ru-RU" sz="1400" dirty="0" smtClean="0">
                <a:latin typeface="e-Ukraine Light" pitchFamily="50" charset="-52"/>
              </a:rPr>
              <a:t> 61.10 «</a:t>
            </a:r>
            <a:r>
              <a:rPr lang="ru-RU" sz="1400" dirty="0" err="1" smtClean="0">
                <a:latin typeface="e-Ukraine Light" pitchFamily="50" charset="-52"/>
              </a:rPr>
              <a:t>Діяльність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сфері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проводового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електрозв’язку</a:t>
            </a:r>
            <a:r>
              <a:rPr lang="ru-RU" sz="1400" dirty="0" smtClean="0">
                <a:latin typeface="e-Ukraine Light" pitchFamily="50" charset="-52"/>
              </a:rPr>
              <a:t>» та </a:t>
            </a:r>
            <a:r>
              <a:rPr lang="ru-RU" sz="1400" dirty="0" err="1" smtClean="0">
                <a:latin typeface="e-Ukraine Light" pitchFamily="50" charset="-52"/>
              </a:rPr>
              <a:t>класу</a:t>
            </a:r>
            <a:r>
              <a:rPr lang="ru-RU" sz="1400" dirty="0" smtClean="0">
                <a:latin typeface="e-Ukraine Light" pitchFamily="50" charset="-52"/>
              </a:rPr>
              <a:t> 61.90 «</a:t>
            </a:r>
            <a:r>
              <a:rPr lang="ru-RU" sz="1400" dirty="0" err="1" smtClean="0">
                <a:latin typeface="e-Ukraine Light" pitchFamily="50" charset="-52"/>
              </a:rPr>
              <a:t>Інша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діяльність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сфері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електрозв’язку</a:t>
            </a:r>
            <a:r>
              <a:rPr lang="ru-RU" sz="1400" dirty="0" smtClean="0">
                <a:latin typeface="e-Ukraine Light" pitchFamily="50" charset="-52"/>
              </a:rPr>
              <a:t>».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Отже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юридичні</a:t>
            </a:r>
            <a:r>
              <a:rPr lang="ru-RU" sz="1400" dirty="0" smtClean="0">
                <a:latin typeface="e-Ukraine Light" pitchFamily="50" charset="-52"/>
              </a:rPr>
              <a:t> особи, </a:t>
            </a:r>
            <a:r>
              <a:rPr lang="ru-RU" sz="1400" dirty="0" err="1" smtClean="0">
                <a:latin typeface="e-Ukraine Light" pitchFamily="50" charset="-52"/>
              </a:rPr>
              <a:t>які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подають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заяву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реєстрацію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платника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третьої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групи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зазначенням</a:t>
            </a:r>
            <a:r>
              <a:rPr lang="ru-RU" sz="1400" dirty="0" smtClean="0">
                <a:latin typeface="e-Ukraine Light" pitchFamily="50" charset="-52"/>
              </a:rPr>
              <a:t> КВЕД </a:t>
            </a:r>
            <a:r>
              <a:rPr lang="ru-RU" sz="1400" dirty="0" err="1" smtClean="0">
                <a:latin typeface="e-Ukraine Light" pitchFamily="50" charset="-52"/>
              </a:rPr>
              <a:t>класу</a:t>
            </a:r>
            <a:r>
              <a:rPr lang="ru-RU" sz="1400" dirty="0" smtClean="0">
                <a:latin typeface="e-Ukraine Light" pitchFamily="50" charset="-52"/>
              </a:rPr>
              <a:t> 61.10 « </a:t>
            </a:r>
            <a:r>
              <a:rPr lang="ru-RU" sz="1400" dirty="0" err="1" smtClean="0">
                <a:latin typeface="e-Ukraine Light" pitchFamily="50" charset="-52"/>
              </a:rPr>
              <a:t>Діяльність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сфері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проводового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електрозв’язку</a:t>
            </a:r>
            <a:r>
              <a:rPr lang="ru-RU" sz="1400" dirty="0" smtClean="0">
                <a:latin typeface="e-Ukraine Light" pitchFamily="50" charset="-52"/>
              </a:rPr>
              <a:t>» та </a:t>
            </a:r>
            <a:r>
              <a:rPr lang="ru-RU" sz="1400" dirty="0" err="1" smtClean="0">
                <a:latin typeface="e-Ukraine Light" pitchFamily="50" charset="-52"/>
              </a:rPr>
              <a:t>класу</a:t>
            </a:r>
            <a:r>
              <a:rPr lang="ru-RU" sz="1400" dirty="0" smtClean="0">
                <a:latin typeface="e-Ukraine Light" pitchFamily="50" charset="-52"/>
              </a:rPr>
              <a:t> 61.90 «</a:t>
            </a:r>
            <a:r>
              <a:rPr lang="ru-RU" sz="1400" dirty="0" err="1" smtClean="0">
                <a:latin typeface="e-Ukraine Light" pitchFamily="50" charset="-52"/>
              </a:rPr>
              <a:t>Інша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діяльність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сфері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електрозв’язку</a:t>
            </a:r>
            <a:r>
              <a:rPr lang="ru-RU" sz="1400" dirty="0" smtClean="0">
                <a:latin typeface="e-Ukraine Light" pitchFamily="50" charset="-52"/>
              </a:rPr>
              <a:t>», на </a:t>
            </a:r>
            <a:r>
              <a:rPr lang="ru-RU" sz="1400" dirty="0" err="1" smtClean="0">
                <a:latin typeface="e-Ukraine Light" pitchFamily="50" charset="-52"/>
              </a:rPr>
              <a:t>сьогодні</a:t>
            </a:r>
            <a:r>
              <a:rPr lang="ru-RU" sz="1400" dirty="0" smtClean="0">
                <a:latin typeface="e-Ukraine Light" pitchFamily="50" charset="-52"/>
              </a:rPr>
              <a:t> не </a:t>
            </a:r>
            <a:r>
              <a:rPr lang="ru-RU" sz="1400" dirty="0" err="1" smtClean="0">
                <a:latin typeface="e-Ukraine Light" pitchFamily="50" charset="-52"/>
              </a:rPr>
              <a:t>мають</a:t>
            </a:r>
            <a:r>
              <a:rPr lang="ru-RU" sz="1400" dirty="0" smtClean="0">
                <a:latin typeface="e-Ukraine Light" pitchFamily="50" charset="-52"/>
              </a:rPr>
              <a:t> права </a:t>
            </a:r>
            <a:r>
              <a:rPr lang="ru-RU" sz="1400" dirty="0" err="1" smtClean="0">
                <a:latin typeface="e-Ukraine Light" pitchFamily="50" charset="-52"/>
              </a:rPr>
              <a:t>застосовувати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спрощену</a:t>
            </a:r>
            <a:r>
              <a:rPr lang="ru-RU" sz="1400" dirty="0" smtClean="0">
                <a:latin typeface="e-Ukraine Light" pitchFamily="50" charset="-52"/>
              </a:rPr>
              <a:t> систему </a:t>
            </a:r>
            <a:r>
              <a:rPr lang="ru-RU" sz="1400" dirty="0" err="1" smtClean="0">
                <a:latin typeface="e-Ukraine Light" pitchFamily="50" charset="-52"/>
              </a:rPr>
              <a:t>оподаткування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Міністерство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фінансів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України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підтримало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позицію</a:t>
            </a:r>
            <a:r>
              <a:rPr lang="ru-RU" sz="1400" dirty="0" smtClean="0">
                <a:latin typeface="e-Ukraine Light" pitchFamily="50" charset="-52"/>
              </a:rPr>
              <a:t> ДПС.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Водночас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зазначаємо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платники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– </a:t>
            </a:r>
            <a:r>
              <a:rPr lang="ru-RU" sz="1400" dirty="0" err="1" smtClean="0">
                <a:latin typeface="e-Ukraine Light" pitchFamily="50" charset="-52"/>
              </a:rPr>
              <a:t>юридичні</a:t>
            </a:r>
            <a:r>
              <a:rPr lang="ru-RU" sz="1400" dirty="0" smtClean="0">
                <a:latin typeface="e-Ukraine Light" pitchFamily="50" charset="-52"/>
              </a:rPr>
              <a:t> особи </a:t>
            </a:r>
            <a:r>
              <a:rPr lang="ru-RU" sz="1400" dirty="0" err="1" smtClean="0">
                <a:latin typeface="e-Ukraine Light" pitchFamily="50" charset="-52"/>
              </a:rPr>
              <a:t>зобов’язані</a:t>
            </a:r>
            <a:r>
              <a:rPr lang="ru-RU" sz="1400" dirty="0" smtClean="0">
                <a:latin typeface="e-Ukraine Light" pitchFamily="50" charset="-52"/>
              </a:rPr>
              <a:t> перейти на </a:t>
            </a:r>
            <a:r>
              <a:rPr lang="ru-RU" sz="1400" dirty="0" err="1" smtClean="0">
                <a:latin typeface="e-Ukraine Light" pitchFamily="50" charset="-52"/>
              </a:rPr>
              <a:t>сплату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інших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зборів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визначених</a:t>
            </a:r>
            <a:r>
              <a:rPr lang="ru-RU" sz="1400" dirty="0" smtClean="0">
                <a:latin typeface="e-Ukraine Light" pitchFamily="50" charset="-52"/>
              </a:rPr>
              <a:t> Кодексом, у </a:t>
            </a:r>
            <a:r>
              <a:rPr lang="ru-RU" sz="1400" dirty="0" err="1" smtClean="0">
                <a:latin typeface="e-Ukraine Light" pitchFamily="50" charset="-52"/>
              </a:rPr>
              <a:t>разі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здійснення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видів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діяльності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які</a:t>
            </a:r>
            <a:r>
              <a:rPr lang="ru-RU" sz="1400" dirty="0" smtClean="0">
                <a:latin typeface="e-Ukraine Light" pitchFamily="50" charset="-52"/>
              </a:rPr>
              <a:t> не </a:t>
            </a:r>
            <a:r>
              <a:rPr lang="ru-RU" sz="1400" dirty="0" err="1" smtClean="0">
                <a:latin typeface="e-Ukraine Light" pitchFamily="50" charset="-52"/>
              </a:rPr>
              <a:t>дають</a:t>
            </a:r>
            <a:r>
              <a:rPr lang="ru-RU" sz="1400" dirty="0" smtClean="0">
                <a:latin typeface="e-Ukraine Light" pitchFamily="50" charset="-52"/>
              </a:rPr>
              <a:t> права </a:t>
            </a:r>
            <a:r>
              <a:rPr lang="ru-RU" sz="1400" dirty="0" err="1" smtClean="0">
                <a:latin typeface="e-Ukraine Light" pitchFamily="50" charset="-52"/>
              </a:rPr>
              <a:t>застосовувати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спрощену</a:t>
            </a:r>
            <a:r>
              <a:rPr lang="ru-RU" sz="1400" dirty="0" smtClean="0">
                <a:latin typeface="e-Ukraine Light" pitchFamily="50" charset="-52"/>
              </a:rPr>
              <a:t> систему</a:t>
            </a:r>
            <a:endParaRPr lang="ru-RU" sz="1200" dirty="0" smtClean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5450" y="138485"/>
            <a:ext cx="4591051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err="1" smtClean="0">
                <a:latin typeface="e-Ukraine Light" pitchFamily="50" charset="-52"/>
              </a:rPr>
              <a:t>власних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smtClean="0">
                <a:latin typeface="e-Ukraine Light" pitchFamily="50" charset="-52"/>
              </a:rPr>
              <a:t>мережах та/</a:t>
            </a:r>
            <a:r>
              <a:rPr lang="ru-RU" sz="1400" dirty="0" err="1" smtClean="0">
                <a:latin typeface="e-Ukraine Light" pitchFamily="50" charset="-52"/>
              </a:rPr>
              <a:t>або</a:t>
            </a:r>
            <a:r>
              <a:rPr lang="ru-RU" sz="1400" dirty="0" smtClean="0">
                <a:latin typeface="e-Ukraine Light" pitchFamily="50" charset="-52"/>
              </a:rPr>
              <a:t> на мережах </a:t>
            </a:r>
            <a:r>
              <a:rPr lang="ru-RU" sz="1400" dirty="0" err="1" smtClean="0">
                <a:latin typeface="e-Ukraine Light" pitchFamily="50" charset="-52"/>
              </a:rPr>
              <a:t>інших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постачальників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електронних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комунікаційних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послуг</a:t>
            </a:r>
            <a:r>
              <a:rPr lang="ru-RU" sz="1400" dirty="0" smtClean="0">
                <a:latin typeface="e-Ukraine Light" pitchFamily="50" charset="-52"/>
              </a:rPr>
              <a:t>. На </a:t>
            </a:r>
            <a:r>
              <a:rPr lang="ru-RU" sz="1400" dirty="0" err="1" smtClean="0">
                <a:latin typeface="e-Ukraine Light" pitchFamily="50" charset="-52"/>
              </a:rPr>
              <a:t>відміну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попереднього</a:t>
            </a:r>
            <a:r>
              <a:rPr lang="ru-RU" sz="1400" dirty="0" smtClean="0">
                <a:latin typeface="e-Ukraine Light" pitchFamily="50" charset="-52"/>
              </a:rPr>
              <a:t> Закону </a:t>
            </a:r>
            <a:r>
              <a:rPr lang="ru-RU" sz="1400" dirty="0" err="1" smtClean="0">
                <a:latin typeface="e-Ukraine Light" pitchFamily="50" charset="-52"/>
              </a:rPr>
              <a:t>України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</a:t>
            </a:r>
            <a:r>
              <a:rPr lang="ru-RU" sz="1400" dirty="0" smtClean="0">
                <a:latin typeface="e-Ukraine Light" pitchFamily="50" charset="-52"/>
              </a:rPr>
              <a:t> 18 листопада 2003 року № 1280-</a:t>
            </a:r>
            <a:r>
              <a:rPr lang="en-US" sz="1400" dirty="0" smtClean="0">
                <a:latin typeface="e-Ukraine Light" pitchFamily="50" charset="-52"/>
              </a:rPr>
              <a:t>IV «</a:t>
            </a:r>
            <a:r>
              <a:rPr lang="ru-RU" sz="1400" dirty="0" smtClean="0">
                <a:latin typeface="e-Ukraine Light" pitchFamily="50" charset="-52"/>
              </a:rPr>
              <a:t>Про </a:t>
            </a:r>
            <a:r>
              <a:rPr lang="ru-RU" sz="1400" dirty="0" err="1" smtClean="0">
                <a:latin typeface="e-Ukraine Light" pitchFamily="50" charset="-52"/>
              </a:rPr>
              <a:t>телекомунікації</a:t>
            </a:r>
            <a:r>
              <a:rPr lang="ru-RU" sz="1400" dirty="0" smtClean="0">
                <a:latin typeface="e-Ukraine Light" pitchFamily="50" charset="-52"/>
              </a:rPr>
              <a:t>» (</a:t>
            </a:r>
            <a:r>
              <a:rPr lang="ru-RU" sz="1400" dirty="0" err="1" smtClean="0">
                <a:latin typeface="e-Ukraine Light" pitchFamily="50" charset="-52"/>
              </a:rPr>
              <a:t>діяв</a:t>
            </a:r>
            <a:r>
              <a:rPr lang="ru-RU" sz="1400" dirty="0" smtClean="0">
                <a:latin typeface="e-Ukraine Light" pitchFamily="50" charset="-52"/>
              </a:rPr>
              <a:t> до  01.01.2022), </a:t>
            </a:r>
            <a:r>
              <a:rPr lang="ru-RU" sz="1400" dirty="0" err="1" smtClean="0">
                <a:latin typeface="e-Ukraine Light" pitchFamily="50" charset="-52"/>
              </a:rPr>
              <a:t>який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розділяв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ці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поняття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визначав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окремо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поняття</a:t>
            </a:r>
            <a:r>
              <a:rPr lang="ru-RU" sz="1400" dirty="0" smtClean="0">
                <a:latin typeface="e-Ukraine Light" pitchFamily="50" charset="-52"/>
              </a:rPr>
              <a:t> «провайдер </a:t>
            </a:r>
            <a:r>
              <a:rPr lang="ru-RU" sz="1400" dirty="0" err="1" smtClean="0">
                <a:latin typeface="e-Ukraine Light" pitchFamily="50" charset="-52"/>
              </a:rPr>
              <a:t>телекомунікацій</a:t>
            </a:r>
            <a:r>
              <a:rPr lang="ru-RU" sz="1400" dirty="0" smtClean="0">
                <a:latin typeface="e-Ukraine Light" pitchFamily="50" charset="-52"/>
              </a:rPr>
              <a:t>» (</a:t>
            </a:r>
            <a:r>
              <a:rPr lang="ru-RU" sz="1400" dirty="0" err="1" smtClean="0">
                <a:latin typeface="e-Ukraine Light" pitchFamily="50" charset="-52"/>
              </a:rPr>
              <a:t>суб’єкт</a:t>
            </a:r>
            <a:r>
              <a:rPr lang="ru-RU" sz="1400" dirty="0" smtClean="0">
                <a:latin typeface="e-Ukraine Light" pitchFamily="50" charset="-52"/>
              </a:rPr>
              <a:t>  </a:t>
            </a:r>
            <a:r>
              <a:rPr lang="ru-RU" sz="1400" dirty="0" err="1" smtClean="0">
                <a:latin typeface="e-Ukraine Light" pitchFamily="50" charset="-52"/>
              </a:rPr>
              <a:t>господарювання</a:t>
            </a:r>
            <a:r>
              <a:rPr lang="ru-RU" sz="1400" dirty="0" smtClean="0">
                <a:latin typeface="e-Ukraine Light" pitchFamily="50" charset="-52"/>
              </a:rPr>
              <a:t>,  </a:t>
            </a:r>
            <a:r>
              <a:rPr lang="ru-RU" sz="1400" dirty="0" err="1" smtClean="0">
                <a:latin typeface="e-Ukraine Light" pitchFamily="50" charset="-52"/>
              </a:rPr>
              <a:t>який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має</a:t>
            </a:r>
            <a:r>
              <a:rPr lang="ru-RU" sz="1400" dirty="0" smtClean="0">
                <a:latin typeface="e-Ukraine Light" pitchFamily="50" charset="-52"/>
              </a:rPr>
              <a:t> право на </a:t>
            </a:r>
            <a:r>
              <a:rPr lang="ru-RU" sz="1400" dirty="0" err="1" smtClean="0">
                <a:latin typeface="e-Ukraine Light" pitchFamily="50" charset="-52"/>
              </a:rPr>
              <a:t>здійснення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діяльності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сфері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телекомунікацій</a:t>
            </a:r>
            <a:r>
              <a:rPr lang="ru-RU" sz="1400" dirty="0" smtClean="0">
                <a:latin typeface="e-Ukraine Light" pitchFamily="50" charset="-52"/>
              </a:rPr>
              <a:t> без права на </a:t>
            </a:r>
            <a:r>
              <a:rPr lang="ru-RU" sz="1400" dirty="0" err="1" smtClean="0">
                <a:latin typeface="e-Ukraine Light" pitchFamily="50" charset="-52"/>
              </a:rPr>
              <a:t>технічне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обслуговування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експлуатацію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телекомунікаційних</a:t>
            </a:r>
            <a:r>
              <a:rPr lang="ru-RU" sz="1400" dirty="0" smtClean="0">
                <a:latin typeface="e-Ukraine Light" pitchFamily="50" charset="-52"/>
              </a:rPr>
              <a:t> мереж </a:t>
            </a:r>
            <a:r>
              <a:rPr lang="ru-RU" sz="1400" dirty="0" err="1" smtClean="0">
                <a:latin typeface="e-Ukraine Light" pitchFamily="50" charset="-52"/>
              </a:rPr>
              <a:t>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надання</a:t>
            </a:r>
            <a:r>
              <a:rPr lang="ru-RU" sz="1400" dirty="0" smtClean="0">
                <a:latin typeface="e-Ukraine Light" pitchFamily="50" charset="-52"/>
              </a:rPr>
              <a:t> в </a:t>
            </a:r>
            <a:r>
              <a:rPr lang="ru-RU" sz="1400" dirty="0" err="1" smtClean="0">
                <a:latin typeface="e-Ukraine Light" pitchFamily="50" charset="-52"/>
              </a:rPr>
              <a:t>користування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каналів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електрозв’язку</a:t>
            </a:r>
            <a:r>
              <a:rPr lang="ru-RU" sz="1400" dirty="0" smtClean="0">
                <a:latin typeface="e-Ukraine Light" pitchFamily="50" charset="-52"/>
              </a:rPr>
              <a:t>).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Водночас</a:t>
            </a:r>
            <a:r>
              <a:rPr lang="ru-RU" sz="1400" dirty="0" smtClean="0">
                <a:latin typeface="e-Ukraine Light" pitchFamily="50" charset="-52"/>
              </a:rPr>
              <a:t> для </a:t>
            </a:r>
            <a:r>
              <a:rPr lang="ru-RU" sz="1400" dirty="0" err="1" smtClean="0">
                <a:latin typeface="e-Ukraine Light" pitchFamily="50" charset="-52"/>
              </a:rPr>
              <a:t>застосування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спрощеної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системи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оподаткування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платники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подають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заяву</a:t>
            </a:r>
            <a:r>
              <a:rPr lang="ru-RU" sz="1400" dirty="0" smtClean="0">
                <a:latin typeface="e-Ukraine Light" pitchFamily="50" charset="-52"/>
              </a:rPr>
              <a:t> за формою, яка </a:t>
            </a:r>
            <a:r>
              <a:rPr lang="ru-RU" sz="1400" dirty="0" err="1" smtClean="0">
                <a:latin typeface="e-Ukraine Light" pitchFamily="50" charset="-52"/>
              </a:rPr>
              <a:t>затверджена</a:t>
            </a:r>
            <a:r>
              <a:rPr lang="ru-RU" sz="1400" dirty="0" smtClean="0">
                <a:latin typeface="e-Ukraine Light" pitchFamily="50" charset="-52"/>
              </a:rPr>
              <a:t> наказом </a:t>
            </a:r>
            <a:r>
              <a:rPr lang="ru-RU" sz="1400" dirty="0" err="1" smtClean="0">
                <a:latin typeface="e-Ukraine Light" pitchFamily="50" charset="-52"/>
              </a:rPr>
              <a:t>Міністерства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фінансів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України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</a:t>
            </a:r>
            <a:r>
              <a:rPr lang="ru-RU" sz="1400" dirty="0" smtClean="0">
                <a:latin typeface="e-Ukraine Light" pitchFamily="50" charset="-52"/>
              </a:rPr>
              <a:t> 16.07.2019 № 308 та </a:t>
            </a:r>
            <a:r>
              <a:rPr lang="ru-RU" sz="1400" dirty="0" err="1" smtClean="0">
                <a:latin typeface="e-Ukraine Light" pitchFamily="50" charset="-52"/>
              </a:rPr>
              <a:t>зареєстрована</a:t>
            </a:r>
            <a:r>
              <a:rPr lang="ru-RU" sz="1400" dirty="0" smtClean="0">
                <a:latin typeface="e-Ukraine Light" pitchFamily="50" charset="-52"/>
              </a:rPr>
              <a:t> в </a:t>
            </a:r>
            <a:r>
              <a:rPr lang="ru-RU" sz="1400" dirty="0" err="1" smtClean="0">
                <a:latin typeface="e-Ukraine Light" pitchFamily="50" charset="-52"/>
              </a:rPr>
              <a:t>Міністерстві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юстиції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України</a:t>
            </a:r>
            <a:r>
              <a:rPr lang="ru-RU" sz="1400" dirty="0" smtClean="0">
                <a:latin typeface="e-Ukraine Light" pitchFamily="50" charset="-52"/>
              </a:rPr>
              <a:t> 24.09.2019 за № 1054/34025. Форма </a:t>
            </a:r>
            <a:r>
              <a:rPr lang="ru-RU" sz="1400" dirty="0" err="1" smtClean="0">
                <a:latin typeface="e-Ukraine Light" pitchFamily="50" charset="-52"/>
              </a:rPr>
              <a:t>цієї</a:t>
            </a:r>
            <a:r>
              <a:rPr lang="ru-RU" sz="1400" dirty="0" smtClean="0">
                <a:latin typeface="e-Ukraine Light" pitchFamily="50" charset="-52"/>
              </a:rPr>
              <a:t> заяви </a:t>
            </a:r>
            <a:r>
              <a:rPr lang="ru-RU" sz="1400" dirty="0" err="1" smtClean="0">
                <a:latin typeface="e-Ukraine Light" pitchFamily="50" charset="-52"/>
              </a:rPr>
              <a:t>передбачає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зазначення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платниками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видів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діяльності</a:t>
            </a:r>
            <a:r>
              <a:rPr lang="ru-RU" sz="1400" dirty="0" smtClean="0">
                <a:latin typeface="e-Ukraine Light" pitchFamily="50" charset="-52"/>
              </a:rPr>
              <a:t> за кодами КВЕД ДК 009:2010, </a:t>
            </a:r>
            <a:r>
              <a:rPr lang="ru-RU" sz="1400" dirty="0" err="1" smtClean="0">
                <a:latin typeface="e-Ukraine Light" pitchFamily="50" charset="-52"/>
              </a:rPr>
              <a:t>які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суб’єкт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господарювання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має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здійснювати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перебуваючи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спрощеній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системі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оподаткування</a:t>
            </a:r>
            <a:r>
              <a:rPr lang="ru-RU" sz="1400" dirty="0" smtClean="0">
                <a:latin typeface="e-Ukraine Light" pitchFamily="50" charset="-52"/>
              </a:rPr>
              <a:t>.							 </a:t>
            </a:r>
            <a:r>
              <a:rPr lang="ru-RU" sz="1400" dirty="0" err="1" smtClean="0">
                <a:latin typeface="e-Ukraine Light" pitchFamily="50" charset="-52"/>
              </a:rPr>
              <a:t>Класифікація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видів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економічної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діяльності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далі</a:t>
            </a:r>
            <a:r>
              <a:rPr lang="ru-RU" sz="1400" dirty="0" smtClean="0">
                <a:latin typeface="e-Ukraine Light" pitchFamily="50" charset="-52"/>
              </a:rPr>
              <a:t> ‒ КВЕД-2010) </a:t>
            </a:r>
            <a:r>
              <a:rPr lang="ru-RU" sz="1400" dirty="0" err="1" smtClean="0">
                <a:latin typeface="e-Ukraine Light" pitchFamily="50" charset="-52"/>
              </a:rPr>
              <a:t>затверджена</a:t>
            </a:r>
            <a:r>
              <a:rPr lang="ru-RU" sz="1400" dirty="0" smtClean="0">
                <a:latin typeface="e-Ukraine Light" pitchFamily="50" charset="-52"/>
              </a:rPr>
              <a:t> наказом </a:t>
            </a:r>
          </a:p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ru-RU" sz="1400" dirty="0" smtClean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43123" y="153912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76290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76291" y="85252"/>
            <a:ext cx="4692491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1200" dirty="0" smtClean="0">
              <a:latin typeface="e-Ukraine Light" pitchFamily="50" charset="-52"/>
            </a:endParaRPr>
          </a:p>
          <a:p>
            <a:pPr algn="just"/>
            <a:r>
              <a:rPr lang="ru-RU" sz="1400" dirty="0" err="1" smtClean="0">
                <a:latin typeface="e-Ukraine Light" pitchFamily="50" charset="-52"/>
              </a:rPr>
              <a:t>технічного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обслуговування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надання</a:t>
            </a:r>
            <a:r>
              <a:rPr lang="ru-RU" sz="1400" dirty="0" smtClean="0">
                <a:latin typeface="e-Ukraine Light" pitchFamily="50" charset="-52"/>
              </a:rPr>
              <a:t> в </a:t>
            </a:r>
            <a:r>
              <a:rPr lang="ru-RU" sz="1400" dirty="0" err="1" smtClean="0">
                <a:latin typeface="e-Ukraine Light" pitchFamily="50" charset="-52"/>
              </a:rPr>
              <a:t>користування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каналів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електрозв’язку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місцевого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міжміського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міжнародного</a:t>
            </a:r>
            <a:r>
              <a:rPr lang="ru-RU" sz="1400" dirty="0" smtClean="0">
                <a:latin typeface="e-Ukraine Light" pitchFamily="50" charset="-52"/>
              </a:rPr>
              <a:t>), </a:t>
            </a:r>
            <a:r>
              <a:rPr lang="ru-RU" sz="1400" dirty="0" err="1" smtClean="0">
                <a:latin typeface="e-Ukraine Light" pitchFamily="50" charset="-52"/>
              </a:rPr>
              <a:t>діяльність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надання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послуг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рухомого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мобільного</a:t>
            </a:r>
            <a:r>
              <a:rPr lang="ru-RU" sz="1400" dirty="0" smtClean="0">
                <a:latin typeface="e-Ukraine Light" pitchFamily="50" charset="-52"/>
              </a:rPr>
              <a:t>) телефонного </a:t>
            </a:r>
            <a:r>
              <a:rPr lang="ru-RU" sz="1400" dirty="0" err="1" smtClean="0">
                <a:latin typeface="e-Ukraine Light" pitchFamily="50" charset="-52"/>
              </a:rPr>
              <a:t>зв’язку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правом </a:t>
            </a:r>
            <a:r>
              <a:rPr lang="ru-RU" sz="1400" dirty="0" err="1" smtClean="0">
                <a:latin typeface="e-Ukraine Light" pitchFamily="50" charset="-52"/>
              </a:rPr>
              <a:t>технічного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обслуговування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експлуатації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телекомунікаційних</a:t>
            </a:r>
            <a:r>
              <a:rPr lang="ru-RU" sz="1400" dirty="0" smtClean="0">
                <a:latin typeface="e-Ukraine Light" pitchFamily="50" charset="-52"/>
              </a:rPr>
              <a:t> мереж </a:t>
            </a:r>
            <a:r>
              <a:rPr lang="ru-RU" sz="1400" dirty="0" err="1" smtClean="0">
                <a:latin typeface="e-Ukraine Light" pitchFamily="50" charset="-52"/>
              </a:rPr>
              <a:t>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надання</a:t>
            </a:r>
            <a:r>
              <a:rPr lang="ru-RU" sz="1400" dirty="0" smtClean="0">
                <a:latin typeface="e-Ukraine Light" pitchFamily="50" charset="-52"/>
              </a:rPr>
              <a:t> в </a:t>
            </a:r>
            <a:r>
              <a:rPr lang="ru-RU" sz="1400" dirty="0" err="1" smtClean="0">
                <a:latin typeface="e-Ukraine Light" pitchFamily="50" charset="-52"/>
              </a:rPr>
              <a:t>користування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каналів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електрозв’язку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діяльність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надання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послуг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технічного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обслуговування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експлуатації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телекомунікаційних</a:t>
            </a:r>
            <a:r>
              <a:rPr lang="ru-RU" sz="1400" dirty="0" smtClean="0">
                <a:latin typeface="e-Ukraine Light" pitchFamily="50" charset="-52"/>
              </a:rPr>
              <a:t> мереж, мереж </a:t>
            </a:r>
            <a:r>
              <a:rPr lang="ru-RU" sz="1400" dirty="0" err="1" smtClean="0">
                <a:latin typeface="e-Ukraine Light" pitchFamily="50" charset="-52"/>
              </a:rPr>
              <a:t>ефірного</a:t>
            </a:r>
            <a:r>
              <a:rPr lang="ru-RU" sz="1400" dirty="0" smtClean="0">
                <a:latin typeface="e-Ukraine Light" pitchFamily="50" charset="-52"/>
              </a:rPr>
              <a:t> теле- </a:t>
            </a:r>
            <a:r>
              <a:rPr lang="ru-RU" sz="1400" dirty="0" err="1" smtClean="0">
                <a:latin typeface="e-Ukraine Light" pitchFamily="50" charset="-52"/>
              </a:rPr>
              <a:t>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радіомовлення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проводового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радіомовлення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телемереж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Тобто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заборона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перебування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спрощеній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системі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оподаткування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стосується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суб’єктів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господарювання</a:t>
            </a:r>
            <a:r>
              <a:rPr lang="ru-RU" sz="1400" dirty="0" smtClean="0">
                <a:latin typeface="e-Ukraine Light" pitchFamily="50" charset="-52"/>
              </a:rPr>
              <a:t> – </a:t>
            </a:r>
            <a:r>
              <a:rPr lang="ru-RU" sz="1400" dirty="0" err="1" smtClean="0">
                <a:latin typeface="e-Ukraine Light" pitchFamily="50" charset="-52"/>
              </a:rPr>
              <a:t>юридичних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осіб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які</a:t>
            </a:r>
            <a:r>
              <a:rPr lang="ru-RU" sz="1400" dirty="0" smtClean="0">
                <a:latin typeface="e-Ukraine Light" pitchFamily="50" charset="-52"/>
              </a:rPr>
              <a:t> в рамках </a:t>
            </a:r>
            <a:r>
              <a:rPr lang="ru-RU" sz="1400" dirty="0" err="1" smtClean="0">
                <a:latin typeface="e-Ukraine Light" pitchFamily="50" charset="-52"/>
              </a:rPr>
              <a:t>надання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послуг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сфері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електронних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комунікацій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здійснюють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технічне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обслуговування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експлуатацію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відповідних</a:t>
            </a:r>
            <a:r>
              <a:rPr lang="ru-RU" sz="1400" dirty="0" smtClean="0">
                <a:latin typeface="e-Ukraine Light" pitchFamily="50" charset="-52"/>
              </a:rPr>
              <a:t> мереж, у тому </a:t>
            </a:r>
            <a:r>
              <a:rPr lang="ru-RU" sz="1400" dirty="0" err="1" smtClean="0">
                <a:latin typeface="e-Ukraine Light" pitchFamily="50" charset="-52"/>
              </a:rPr>
              <a:t>числі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надають</a:t>
            </a:r>
            <a:r>
              <a:rPr lang="ru-RU" sz="1400" dirty="0" smtClean="0">
                <a:latin typeface="e-Ukraine Light" pitchFamily="50" charset="-52"/>
              </a:rPr>
              <a:t> доступ до таких мереж.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Відповідно</a:t>
            </a:r>
            <a:r>
              <a:rPr lang="ru-RU" sz="1400" dirty="0" smtClean="0">
                <a:latin typeface="e-Ukraine Light" pitchFamily="50" charset="-52"/>
              </a:rPr>
              <a:t> до Закону № 1089 оператор </a:t>
            </a:r>
            <a:r>
              <a:rPr lang="ru-RU" sz="1400" dirty="0" err="1" smtClean="0">
                <a:latin typeface="e-Ukraine Light" pitchFamily="50" charset="-52"/>
              </a:rPr>
              <a:t>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постачальником</a:t>
            </a:r>
            <a:r>
              <a:rPr lang="ru-RU" sz="1400" dirty="0" smtClean="0">
                <a:latin typeface="e-Ukraine Light" pitchFamily="50" charset="-52"/>
              </a:rPr>
              <a:t> при </a:t>
            </a:r>
            <a:r>
              <a:rPr lang="ru-RU" sz="1400" dirty="0" err="1" smtClean="0">
                <a:latin typeface="e-Ukraine Light" pitchFamily="50" charset="-52"/>
              </a:rPr>
              <a:t>постачанні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електронних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комунікаційних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послуг</a:t>
            </a:r>
            <a:r>
              <a:rPr lang="ru-RU" sz="1400" dirty="0" smtClean="0">
                <a:latin typeface="e-Ukraine Light" pitchFamily="50" charset="-52"/>
              </a:rPr>
              <a:t>. </a:t>
            </a:r>
            <a:r>
              <a:rPr lang="ru-RU" sz="1400" dirty="0" err="1" smtClean="0">
                <a:latin typeface="e-Ukraine Light" pitchFamily="50" charset="-52"/>
              </a:rPr>
              <a:t>Постачальник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електронних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комунікаційних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послуг</a:t>
            </a:r>
            <a:r>
              <a:rPr lang="ru-RU" sz="1400" dirty="0" smtClean="0">
                <a:latin typeface="e-Ukraine Light" pitchFamily="50" charset="-52"/>
              </a:rPr>
              <a:t> ‒ </a:t>
            </a:r>
            <a:r>
              <a:rPr lang="ru-RU" sz="1400" dirty="0" err="1" smtClean="0">
                <a:latin typeface="e-Ukraine Light" pitchFamily="50" charset="-52"/>
              </a:rPr>
              <a:t>суб’єкт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господарювання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який</a:t>
            </a:r>
            <a:r>
              <a:rPr lang="ru-RU" sz="1400" dirty="0" smtClean="0">
                <a:latin typeface="e-Ukraine Light" pitchFamily="50" charset="-52"/>
              </a:rPr>
              <a:t>  </a:t>
            </a:r>
            <a:r>
              <a:rPr lang="ru-RU" sz="1400" dirty="0" err="1" smtClean="0">
                <a:latin typeface="e-Ukraine Light" pitchFamily="50" charset="-52"/>
              </a:rPr>
              <a:t>надає</a:t>
            </a:r>
            <a:r>
              <a:rPr lang="ru-RU" sz="1400" dirty="0" smtClean="0">
                <a:latin typeface="e-Ukraine Light" pitchFamily="50" charset="-52"/>
              </a:rPr>
              <a:t> та/</a:t>
            </a:r>
            <a:r>
              <a:rPr lang="ru-RU" sz="1400" dirty="0" err="1" smtClean="0">
                <a:latin typeface="e-Ukraine Light" pitchFamily="50" charset="-52"/>
              </a:rPr>
              <a:t>або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має</a:t>
            </a:r>
            <a:r>
              <a:rPr lang="ru-RU" sz="1400" dirty="0" smtClean="0">
                <a:latin typeface="e-Ukraine Light" pitchFamily="50" charset="-52"/>
              </a:rPr>
              <a:t> право </a:t>
            </a:r>
            <a:r>
              <a:rPr lang="ru-RU" sz="1400" dirty="0" err="1" smtClean="0">
                <a:latin typeface="e-Ukraine Light" pitchFamily="50" charset="-52"/>
              </a:rPr>
              <a:t>надавати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електронні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комунікаційні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послуги</a:t>
            </a:r>
            <a:r>
              <a:rPr lang="ru-RU" sz="1400" dirty="0" smtClean="0">
                <a:latin typeface="e-Ukraine Light" pitchFamily="50" charset="-52"/>
              </a:rPr>
              <a:t> на</a:t>
            </a:r>
            <a:endParaRPr lang="ru-RU" sz="1400" dirty="0">
              <a:latin typeface="e-Ukraine Light" pitchFamily="50" charset="-52"/>
            </a:endParaRPr>
          </a:p>
        </p:txBody>
      </p:sp>
      <p:sp>
        <p:nvSpPr>
          <p:cNvPr id="1026" name="AutoShape 2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57176" y="409574"/>
            <a:ext cx="453390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err="1" smtClean="0">
                <a:latin typeface="e-Ukraine Light" pitchFamily="50" charset="-52"/>
              </a:rPr>
              <a:t>оподаткування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першого</a:t>
            </a:r>
            <a:r>
              <a:rPr lang="ru-RU" sz="1400" dirty="0" smtClean="0">
                <a:latin typeface="e-Ukraine Light" pitchFamily="50" charset="-52"/>
              </a:rPr>
              <a:t> числа </a:t>
            </a:r>
            <a:r>
              <a:rPr lang="ru-RU" sz="1400" dirty="0" err="1" smtClean="0">
                <a:latin typeface="e-Ukraine Light" pitchFamily="50" charset="-52"/>
              </a:rPr>
              <a:t>місяця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наступного</a:t>
            </a:r>
            <a:r>
              <a:rPr lang="ru-RU" sz="1400" dirty="0" smtClean="0">
                <a:latin typeface="e-Ukraine Light" pitchFamily="50" charset="-52"/>
              </a:rPr>
              <a:t> за </a:t>
            </a:r>
            <a:r>
              <a:rPr lang="ru-RU" sz="1400" dirty="0" err="1" smtClean="0">
                <a:latin typeface="e-Ukraine Light" pitchFamily="50" charset="-52"/>
              </a:rPr>
              <a:t>податковим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звітним</a:t>
            </a:r>
            <a:r>
              <a:rPr lang="ru-RU" sz="1400" dirty="0" smtClean="0">
                <a:latin typeface="e-Ukraine Light" pitchFamily="50" charset="-52"/>
              </a:rPr>
              <a:t>) </a:t>
            </a:r>
            <a:r>
              <a:rPr lang="ru-RU" sz="1400" dirty="0" err="1" smtClean="0">
                <a:latin typeface="e-Ukraine Light" pitchFamily="50" charset="-52"/>
              </a:rPr>
              <a:t>періодом</a:t>
            </a:r>
            <a:r>
              <a:rPr lang="ru-RU" sz="1400" dirty="0" smtClean="0">
                <a:latin typeface="e-Ukraine Light" pitchFamily="50" charset="-52"/>
              </a:rPr>
              <a:t>, у </a:t>
            </a:r>
            <a:r>
              <a:rPr lang="ru-RU" sz="1400" dirty="0" err="1" smtClean="0">
                <a:latin typeface="e-Ukraine Light" pitchFamily="50" charset="-52"/>
              </a:rPr>
              <a:t>якому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здійснювалися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такі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види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діяльності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Також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реєстрація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платником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– </a:t>
            </a:r>
            <a:r>
              <a:rPr lang="ru-RU" sz="1400" dirty="0" err="1" smtClean="0">
                <a:latin typeface="e-Ukraine Light" pitchFamily="50" charset="-52"/>
              </a:rPr>
              <a:t>юридичної</a:t>
            </a:r>
            <a:r>
              <a:rPr lang="ru-RU" sz="1400" dirty="0" smtClean="0">
                <a:latin typeface="e-Ukraine Light" pitchFamily="50" charset="-52"/>
              </a:rPr>
              <a:t> особи </a:t>
            </a:r>
            <a:r>
              <a:rPr lang="ru-RU" sz="1400" dirty="0" err="1" smtClean="0">
                <a:latin typeface="e-Ukraine Light" pitchFamily="50" charset="-52"/>
              </a:rPr>
              <a:t>може</a:t>
            </a:r>
            <a:r>
              <a:rPr lang="ru-RU" sz="1400" dirty="0" smtClean="0">
                <a:latin typeface="e-Ukraine Light" pitchFamily="50" charset="-52"/>
              </a:rPr>
              <a:t> бути </a:t>
            </a:r>
            <a:r>
              <a:rPr lang="ru-RU" sz="1400" dirty="0" err="1" smtClean="0">
                <a:latin typeface="e-Ukraine Light" pitchFamily="50" charset="-52"/>
              </a:rPr>
              <a:t>анульована</a:t>
            </a:r>
            <a:r>
              <a:rPr lang="ru-RU" sz="1400" dirty="0" smtClean="0">
                <a:latin typeface="e-Ukraine Light" pitchFamily="50" charset="-52"/>
              </a:rPr>
              <a:t> шляхом </a:t>
            </a:r>
            <a:r>
              <a:rPr lang="ru-RU" sz="1400" dirty="0" err="1" smtClean="0">
                <a:latin typeface="e-Ukraine Light" pitchFamily="50" charset="-52"/>
              </a:rPr>
              <a:t>виключення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реєстру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платників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за </a:t>
            </a:r>
            <a:r>
              <a:rPr lang="ru-RU" sz="1400" dirty="0" err="1" smtClean="0">
                <a:latin typeface="e-Ukraine Light" pitchFamily="50" charset="-52"/>
              </a:rPr>
              <a:t>рішенням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контролюючого</a:t>
            </a:r>
            <a:r>
              <a:rPr lang="ru-RU" sz="1400" dirty="0" smtClean="0">
                <a:latin typeface="e-Ukraine Light" pitchFamily="50" charset="-52"/>
              </a:rPr>
              <a:t> органу.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При </a:t>
            </a:r>
            <a:r>
              <a:rPr lang="ru-RU" sz="1400" dirty="0" err="1" smtClean="0">
                <a:latin typeface="e-Ukraine Light" pitchFamily="50" charset="-52"/>
              </a:rPr>
              <a:t>цьому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наголошуємо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анулювання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платника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третьої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групи</a:t>
            </a:r>
            <a:r>
              <a:rPr lang="ru-RU" sz="1400" dirty="0" smtClean="0">
                <a:latin typeface="e-Ukraine Light" pitchFamily="50" charset="-52"/>
              </a:rPr>
              <a:t> – </a:t>
            </a:r>
            <a:r>
              <a:rPr lang="ru-RU" sz="1400" dirty="0" err="1" smtClean="0">
                <a:latin typeface="e-Ukraine Light" pitchFamily="50" charset="-52"/>
              </a:rPr>
              <a:t>юридичної</a:t>
            </a:r>
            <a:r>
              <a:rPr lang="ru-RU" sz="1400" dirty="0" smtClean="0">
                <a:latin typeface="e-Ukraine Light" pitchFamily="50" charset="-52"/>
              </a:rPr>
              <a:t> особи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Реєстру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платників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відбувається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виключно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разі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здійснення</a:t>
            </a:r>
            <a:r>
              <a:rPr lang="ru-RU" sz="1400" dirty="0" smtClean="0">
                <a:latin typeface="e-Ukraine Light" pitchFamily="50" charset="-52"/>
              </a:rPr>
              <a:t> таким </a:t>
            </a:r>
            <a:r>
              <a:rPr lang="ru-RU" sz="1400" dirty="0" err="1" smtClean="0">
                <a:latin typeface="e-Ukraine Light" pitchFamily="50" charset="-52"/>
              </a:rPr>
              <a:t>суб’єктом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господарювання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заборонених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видів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господарської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діяльності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altLang="ru-RU" sz="1400" dirty="0" smtClean="0">
              <a:solidFill>
                <a:srgbClr val="333333"/>
              </a:solidFill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altLang="ru-RU" sz="1100" dirty="0" smtClean="0">
              <a:solidFill>
                <a:srgbClr val="333333"/>
              </a:solidFill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altLang="ru-RU" sz="1100" dirty="0" smtClean="0">
              <a:solidFill>
                <a:srgbClr val="333333"/>
              </a:solidFill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altLang="ru-RU" sz="1100" dirty="0" smtClean="0">
              <a:solidFill>
                <a:srgbClr val="333333"/>
              </a:solidFill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1543</TotalTime>
  <Words>302</Words>
  <Application>Microsoft Office PowerPoint</Application>
  <PresentationFormat>Лист A4 (210x297 мм)</PresentationFormat>
  <Paragraphs>37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155</cp:revision>
  <cp:lastPrinted>2022-12-13T10:52:00Z</cp:lastPrinted>
  <dcterms:created xsi:type="dcterms:W3CDTF">2021-05-27T05:23:05Z</dcterms:created>
  <dcterms:modified xsi:type="dcterms:W3CDTF">2024-05-29T05:38:32Z</dcterms:modified>
</cp:coreProperties>
</file>