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906000" cy="6858000" type="A4"/>
  <p:notesSz cx="6797675" cy="9929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A87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12" autoAdjust="0"/>
    <p:restoredTop sz="94660"/>
  </p:normalViewPr>
  <p:slideViewPr>
    <p:cSldViewPr snapToGrid="0">
      <p:cViewPr>
        <p:scale>
          <a:sx n="100" d="100"/>
          <a:sy n="100" d="100"/>
        </p:scale>
        <p:origin x="-2004" y="-36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29.05.2024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00837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29.05.2024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19468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29.05.2024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22444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29.05.2024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87806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29.05.2024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10265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29.05.2024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28008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29.05.2024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59363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29.05.2024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28486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29.05.2024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47845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29.05.2024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95185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29.05.2024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10861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5A8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CE06E-CD33-4E8D-BB2D-3C537C4FAFB6}" type="datetimeFigureOut">
              <a:rPr lang="ru-RU" smtClean="0"/>
              <a:pPr/>
              <a:t>29.05.2024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78233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cabinet.tax.gov.ua/login" TargetMode="External"/><Relationship Id="rId2" Type="http://schemas.openxmlformats.org/officeDocument/2006/relationships/hyperlink" Target="https://kyiv.tax.gov.ua/data/material/000/371/469218/17_.pdf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cabinet.tax.gov.ua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B2AE1F56-FA4C-456D-AD17-F597535BE98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28246" y="142339"/>
            <a:ext cx="4877753" cy="6734175"/>
          </a:xfrm>
          <a:prstGeom prst="rect">
            <a:avLst/>
          </a:prstGeom>
        </p:spPr>
      </p:pic>
      <p:sp>
        <p:nvSpPr>
          <p:cNvPr id="11" name="Rectangle 6">
            <a:extLst>
              <a:ext uri="{FF2B5EF4-FFF2-40B4-BE49-F238E27FC236}">
                <a16:creationId xmlns:a16="http://schemas.microsoft.com/office/drawing/2014/main" xmlns="" id="{AAE0BDE6-D7B9-4FD3-A01F-F489C68E00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762125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pSp>
        <p:nvGrpSpPr>
          <p:cNvPr id="18" name="Группа 17">
            <a:extLst>
              <a:ext uri="{FF2B5EF4-FFF2-40B4-BE49-F238E27FC236}">
                <a16:creationId xmlns:a16="http://schemas.microsoft.com/office/drawing/2014/main" xmlns="" id="{5B1F3CBD-8D08-499F-BE54-1DF3C9FE8E21}"/>
              </a:ext>
            </a:extLst>
          </p:cNvPr>
          <p:cNvGrpSpPr/>
          <p:nvPr/>
        </p:nvGrpSpPr>
        <p:grpSpPr>
          <a:xfrm>
            <a:off x="0" y="142339"/>
            <a:ext cx="4881163" cy="6723423"/>
            <a:chOff x="82316" y="0"/>
            <a:chExt cx="4881163" cy="6850381"/>
          </a:xfrm>
        </p:grpSpPr>
        <p:grpSp>
          <p:nvGrpSpPr>
            <p:cNvPr id="9" name="Группа 8">
              <a:extLst>
                <a:ext uri="{FF2B5EF4-FFF2-40B4-BE49-F238E27FC236}">
                  <a16:creationId xmlns:a16="http://schemas.microsoft.com/office/drawing/2014/main" xmlns="" id="{4A6F6DA5-6ACE-429E-B52A-AC44102F0184}"/>
                </a:ext>
              </a:extLst>
            </p:cNvPr>
            <p:cNvGrpSpPr/>
            <p:nvPr/>
          </p:nvGrpSpPr>
          <p:grpSpPr>
            <a:xfrm>
              <a:off x="169545" y="0"/>
              <a:ext cx="4793934" cy="6850381"/>
              <a:chOff x="169545" y="0"/>
              <a:chExt cx="4793934" cy="6850381"/>
            </a:xfrm>
          </p:grpSpPr>
          <p:sp>
            <p:nvSpPr>
              <p:cNvPr id="7" name="Прямоугольник 6">
                <a:extLst>
                  <a:ext uri="{FF2B5EF4-FFF2-40B4-BE49-F238E27FC236}">
                    <a16:creationId xmlns:a16="http://schemas.microsoft.com/office/drawing/2014/main" xmlns="" id="{09A0A77F-376C-47B9-BB79-353299E74E74}"/>
                  </a:ext>
                </a:extLst>
              </p:cNvPr>
              <p:cNvSpPr/>
              <p:nvPr/>
            </p:nvSpPr>
            <p:spPr>
              <a:xfrm>
                <a:off x="169545" y="0"/>
                <a:ext cx="4793934" cy="66294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8" name="Овал 7">
                <a:extLst>
                  <a:ext uri="{FF2B5EF4-FFF2-40B4-BE49-F238E27FC236}">
                    <a16:creationId xmlns:a16="http://schemas.microsoft.com/office/drawing/2014/main" xmlns="" id="{DCA030F4-92F2-48AB-8BB4-77C584043B72}"/>
                  </a:ext>
                </a:extLst>
              </p:cNvPr>
              <p:cNvSpPr/>
              <p:nvPr/>
            </p:nvSpPr>
            <p:spPr>
              <a:xfrm>
                <a:off x="2328387" y="6545581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25A87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1100" dirty="0">
                    <a:solidFill>
                      <a:srgbClr val="25A872"/>
                    </a:solidFill>
                    <a:latin typeface="e-Ukraine" panose="00000500000000000000" pitchFamily="50" charset="-52"/>
                  </a:rPr>
                  <a:t>7</a:t>
                </a:r>
                <a:endParaRPr lang="ru-RU" sz="1400" dirty="0">
                  <a:solidFill>
                    <a:srgbClr val="25A872"/>
                  </a:solidFill>
                  <a:latin typeface="e-Ukraine" panose="00000500000000000000" pitchFamily="50" charset="-52"/>
                </a:endParaRPr>
              </a:p>
            </p:txBody>
          </p:sp>
        </p:grpSp>
        <p:pic>
          <p:nvPicPr>
            <p:cNvPr id="4099" name="Рисунок 1" descr="https://chart.googleapis.com/chart?cht=qr&amp;chl=https%3A%2F%2Ft.me%2Ftax_gov_ua&amp;chld=L|0&amp;chs=150">
              <a:extLst>
                <a:ext uri="{FF2B5EF4-FFF2-40B4-BE49-F238E27FC236}">
                  <a16:creationId xmlns:a16="http://schemas.microsoft.com/office/drawing/2014/main" xmlns="" id="{AB68234D-4D6E-4D60-B461-52334D70C22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0617" y="436388"/>
              <a:ext cx="842883" cy="8780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8" name="Рисунок 7" descr="https://chart.googleapis.com/chart?cht=qr&amp;chl=https%3A%2F%2Fwww.youtube.com%2FTaxUkraine&amp;chld=L|0&amp;chs=150">
              <a:extLst>
                <a:ext uri="{FF2B5EF4-FFF2-40B4-BE49-F238E27FC236}">
                  <a16:creationId xmlns:a16="http://schemas.microsoft.com/office/drawing/2014/main" xmlns="" id="{B988640C-7F4D-43BB-8D2B-B0AB4B4AD40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2143126"/>
              <a:ext cx="833358" cy="90487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7" name="Рисунок 13" descr="https://chart.googleapis.com/chart?cht=qr&amp;chl=https%3A%2F%2Fwww.facebook.com%2FTaxUkraine%2F&amp;chld=L|0&amp;chs=150">
              <a:extLst>
                <a:ext uri="{FF2B5EF4-FFF2-40B4-BE49-F238E27FC236}">
                  <a16:creationId xmlns:a16="http://schemas.microsoft.com/office/drawing/2014/main" xmlns="" id="{48F62E71-1AA9-48BD-99B8-0430C4FAB90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2992" y="4107580"/>
              <a:ext cx="880983" cy="8930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Rectangle 5">
              <a:extLst>
                <a:ext uri="{FF2B5EF4-FFF2-40B4-BE49-F238E27FC236}">
                  <a16:creationId xmlns:a16="http://schemas.microsoft.com/office/drawing/2014/main" xmlns="" id="{5E53E4E3-62F3-4903-B665-45BF57FD77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316" y="942350"/>
              <a:ext cx="4793934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2" name="Rectangle 7">
              <a:extLst>
                <a:ext uri="{FF2B5EF4-FFF2-40B4-BE49-F238E27FC236}">
                  <a16:creationId xmlns:a16="http://schemas.microsoft.com/office/drawing/2014/main" xmlns="" id="{7BCFA5DF-C4AC-4DCE-AA03-DBDC47E12D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04950" y="470454"/>
              <a:ext cx="2114550" cy="800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канал ДПС «</a:t>
              </a:r>
              <a:r>
                <a:rPr kumimoji="0" lang="en-US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Telegram</a:t>
              </a:r>
              <a:r>
                <a:rPr kumimoji="0" lang="uk-UA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</a:t>
              </a:r>
              <a:endParaRPr kumimoji="0" lang="ru-RU" altLang="ru-RU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3" name="Rectangle 8">
              <a:extLst>
                <a:ext uri="{FF2B5EF4-FFF2-40B4-BE49-F238E27FC236}">
                  <a16:creationId xmlns:a16="http://schemas.microsoft.com/office/drawing/2014/main" xmlns="" id="{911FB1A9-ED1C-4532-A3E7-013A57BBC1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2240025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сторінка на «</a:t>
              </a:r>
              <a:r>
                <a:rPr kumimoji="0" lang="en-US" altLang="ru-RU" sz="1400" b="0" i="0" u="none" strike="noStrike" cap="none" normalizeH="0" baseline="0" dirty="0" err="1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Youtube</a:t>
              </a:r>
              <a:r>
                <a:rPr kumimoji="0" lang="uk-UA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каналі ДПС </a:t>
              </a: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4" name="Rectangle 9">
              <a:extLst>
                <a:ext uri="{FF2B5EF4-FFF2-40B4-BE49-F238E27FC236}">
                  <a16:creationId xmlns:a16="http://schemas.microsoft.com/office/drawing/2014/main" xmlns="" id="{D4E2B7F5-5D62-456B-A005-E3F8F8A4BC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4323573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сторінка </a:t>
              </a:r>
              <a:r>
                <a:rPr kumimoji="0" lang="uk-UA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ДПС 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на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Fac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е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book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</a:t>
              </a:r>
              <a:endParaRPr kumimoji="0" lang="uk-UA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5" name="Прямоугольник 14">
              <a:extLst>
                <a:ext uri="{FF2B5EF4-FFF2-40B4-BE49-F238E27FC236}">
                  <a16:creationId xmlns:a16="http://schemas.microsoft.com/office/drawing/2014/main" xmlns="" id="{14F01F8F-7640-48D6-B1C7-915AD6E76DDF}"/>
                </a:ext>
              </a:extLst>
            </p:cNvPr>
            <p:cNvSpPr/>
            <p:nvPr/>
          </p:nvSpPr>
          <p:spPr>
            <a:xfrm>
              <a:off x="82316" y="6057476"/>
              <a:ext cx="4793934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Офіційний веб-портал  Державної </a:t>
              </a:r>
              <a:r>
                <a:rPr lang="uk-UA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податков</a:t>
              </a:r>
              <a:r>
                <a:rPr lang="en-US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ої</a:t>
              </a: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  служби України: </a:t>
              </a:r>
              <a:r>
                <a:rPr lang="en-US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tax</a:t>
              </a:r>
              <a:r>
                <a:rPr lang="uk-UA" sz="800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.</a:t>
              </a:r>
              <a:r>
                <a:rPr lang="uk-UA" sz="800" b="1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gov.ua</a:t>
              </a:r>
              <a:endParaRPr lang="ru-RU" sz="3600" b="1" dirty="0">
                <a:latin typeface="e-Ukraine" panose="00000500000000000000" pitchFamily="50" charset="-52"/>
                <a:ea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Інформаційно-довідковий департамент ДПС: </a:t>
              </a:r>
              <a:r>
                <a:rPr lang="uk-UA" sz="800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0-800-501-007</a:t>
              </a:r>
              <a:endParaRPr lang="ru-RU" sz="3200" dirty="0">
                <a:effectLst/>
                <a:latin typeface="e-Ukraine" panose="000005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7" name="Прямая соединительная линия 16">
              <a:extLst>
                <a:ext uri="{FF2B5EF4-FFF2-40B4-BE49-F238E27FC236}">
                  <a16:creationId xmlns:a16="http://schemas.microsoft.com/office/drawing/2014/main" xmlns="" id="{BC9780A8-D912-46DD-A0E0-2400220A2B6E}"/>
                </a:ext>
              </a:extLst>
            </p:cNvPr>
            <p:cNvCxnSpPr/>
            <p:nvPr/>
          </p:nvCxnSpPr>
          <p:spPr>
            <a:xfrm>
              <a:off x="228600" y="6010275"/>
              <a:ext cx="4557713" cy="0"/>
            </a:xfrm>
            <a:prstGeom prst="line">
              <a:avLst/>
            </a:prstGeom>
            <a:ln w="28575">
              <a:solidFill>
                <a:srgbClr val="25A87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5676899" y="1500329"/>
            <a:ext cx="3829050" cy="107721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1600" b="1" dirty="0" smtClean="0">
                <a:latin typeface="e-Ukraine Light" pitchFamily="50" charset="-52"/>
              </a:rPr>
              <a:t>Порядок </a:t>
            </a:r>
            <a:r>
              <a:rPr lang="ru-RU" sz="1600" b="1" dirty="0" err="1" smtClean="0">
                <a:latin typeface="e-Ukraine Light" pitchFamily="50" charset="-52"/>
              </a:rPr>
              <a:t>надання</a:t>
            </a:r>
            <a:r>
              <a:rPr lang="ru-RU" sz="1600" b="1" dirty="0" smtClean="0">
                <a:latin typeface="e-Ukraine Light" pitchFamily="50" charset="-52"/>
              </a:rPr>
              <a:t> </a:t>
            </a:r>
            <a:r>
              <a:rPr lang="ru-RU" sz="1600" b="1" dirty="0" err="1" smtClean="0">
                <a:latin typeface="e-Ukraine Light" pitchFamily="50" charset="-52"/>
              </a:rPr>
              <a:t>довідки</a:t>
            </a:r>
            <a:r>
              <a:rPr lang="ru-RU" sz="1600" b="1" dirty="0" smtClean="0">
                <a:latin typeface="e-Ukraine Light" pitchFamily="50" charset="-52"/>
              </a:rPr>
              <a:t> про </a:t>
            </a:r>
            <a:r>
              <a:rPr lang="ru-RU" sz="1600" b="1" dirty="0" err="1" smtClean="0">
                <a:latin typeface="e-Ukraine Light" pitchFamily="50" charset="-52"/>
              </a:rPr>
              <a:t>відсутність</a:t>
            </a:r>
            <a:r>
              <a:rPr lang="ru-RU" sz="1600" b="1" dirty="0" smtClean="0">
                <a:latin typeface="e-Ukraine Light" pitchFamily="50" charset="-52"/>
              </a:rPr>
              <a:t> </a:t>
            </a:r>
            <a:r>
              <a:rPr lang="ru-RU" sz="1600" b="1" dirty="0" err="1" smtClean="0">
                <a:latin typeface="e-Ukraine Light" pitchFamily="50" charset="-52"/>
              </a:rPr>
              <a:t>заборгованості</a:t>
            </a:r>
            <a:endParaRPr lang="ru-RU" sz="1600" b="1" dirty="0" smtClean="0">
              <a:latin typeface="e-Ukraine Light" pitchFamily="50" charset="-52"/>
            </a:endParaRPr>
          </a:p>
          <a:p>
            <a:pPr algn="ctr"/>
            <a:endParaRPr lang="ru-RU" sz="1600" b="1" dirty="0">
              <a:latin typeface="e-Ukraine Light" pitchFamily="50" charset="-52"/>
            </a:endParaRPr>
          </a:p>
        </p:txBody>
      </p:sp>
      <p:sp>
        <p:nvSpPr>
          <p:cNvPr id="20" name="Rectangle 1"/>
          <p:cNvSpPr>
            <a:spLocks noChangeArrowheads="1"/>
          </p:cNvSpPr>
          <p:nvPr/>
        </p:nvSpPr>
        <p:spPr bwMode="auto">
          <a:xfrm>
            <a:off x="5048250" y="6461285"/>
            <a:ext cx="1066799" cy="21544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800" dirty="0" smtClean="0">
                <a:latin typeface="e-Ukraine Light" pitchFamily="50" charset="-52"/>
                <a:cs typeface="Arial" pitchFamily="34" charset="0"/>
              </a:rPr>
              <a:t>Травень  2024</a:t>
            </a:r>
            <a:endParaRPr kumimoji="0" lang="uk-UA" sz="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e-Ukraine Light" pitchFamily="50" charset="-52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115049" y="250783"/>
            <a:ext cx="314325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uk-UA" sz="1050" dirty="0" smtClean="0">
                <a:latin typeface="e-Ukraine Light" pitchFamily="50" charset="-52"/>
                <a:cs typeface="Arial" pitchFamily="34" charset="0"/>
              </a:rPr>
              <a:t>Головне управління ДПС у м. Києві </a:t>
            </a:r>
          </a:p>
        </p:txBody>
      </p:sp>
    </p:spTree>
    <p:extLst>
      <p:ext uri="{BB962C8B-B14F-4D97-AF65-F5344CB8AC3E}">
        <p14:creationId xmlns:p14="http://schemas.microsoft.com/office/powerpoint/2010/main" xmlns="" val="3382142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:a16="http://schemas.microsoft.com/office/drawing/2014/main" xmlns="" id="{77BE1E3B-BB62-4FEA-84E6-53708639754F}"/>
              </a:ext>
            </a:extLst>
          </p:cNvPr>
          <p:cNvGrpSpPr/>
          <p:nvPr/>
        </p:nvGrpSpPr>
        <p:grpSpPr>
          <a:xfrm>
            <a:off x="124901" y="90176"/>
            <a:ext cx="4890591" cy="6724650"/>
            <a:chOff x="83820" y="68581"/>
            <a:chExt cx="4793934" cy="6781800"/>
          </a:xfrm>
        </p:grpSpPr>
        <p:sp>
          <p:nvSpPr>
            <p:cNvPr id="4" name="Прямоугольник 3">
              <a:extLst>
                <a:ext uri="{FF2B5EF4-FFF2-40B4-BE49-F238E27FC236}">
                  <a16:creationId xmlns:a16="http://schemas.microsoft.com/office/drawing/2014/main" xmlns="" id="{63EC6337-995B-4F4C-BFBF-1A1915547AE5}"/>
                </a:ext>
              </a:extLst>
            </p:cNvPr>
            <p:cNvSpPr/>
            <p:nvPr/>
          </p:nvSpPr>
          <p:spPr>
            <a:xfrm>
              <a:off x="83820" y="68581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Овал 5">
              <a:extLst>
                <a:ext uri="{FF2B5EF4-FFF2-40B4-BE49-F238E27FC236}">
                  <a16:creationId xmlns:a16="http://schemas.microsoft.com/office/drawing/2014/main" xmlns="" id="{BD827EDD-702C-4BE7-8040-21D8CC6FF8C0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dirty="0">
                  <a:solidFill>
                    <a:srgbClr val="25A872"/>
                  </a:solidFill>
                  <a:latin typeface="e-Ukraine" panose="00000500000000000000" pitchFamily="50" charset="-52"/>
                </a:rPr>
                <a:t>1</a:t>
              </a:r>
              <a:endParaRPr lang="ru-RU" sz="14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grpSp>
        <p:nvGrpSpPr>
          <p:cNvPr id="7" name="Группа 6">
            <a:extLst>
              <a:ext uri="{FF2B5EF4-FFF2-40B4-BE49-F238E27FC236}">
                <a16:creationId xmlns:a16="http://schemas.microsoft.com/office/drawing/2014/main" xmlns="" id="{192DF1A1-DE05-4849-B565-0A68A4DD5458}"/>
              </a:ext>
            </a:extLst>
          </p:cNvPr>
          <p:cNvGrpSpPr/>
          <p:nvPr/>
        </p:nvGrpSpPr>
        <p:grpSpPr>
          <a:xfrm>
            <a:off x="5229225" y="165734"/>
            <a:ext cx="4605996" cy="6724650"/>
            <a:chOff x="83820" y="68581"/>
            <a:chExt cx="4793934" cy="6781800"/>
          </a:xfrm>
        </p:grpSpPr>
        <p:sp>
          <p:nvSpPr>
            <p:cNvPr id="8" name="Прямоугольник 7">
              <a:extLst>
                <a:ext uri="{FF2B5EF4-FFF2-40B4-BE49-F238E27FC236}">
                  <a16:creationId xmlns:a16="http://schemas.microsoft.com/office/drawing/2014/main" xmlns="" id="{98C4D4A9-1179-41C5-BA9A-90E6A97494E2}"/>
                </a:ext>
              </a:extLst>
            </p:cNvPr>
            <p:cNvSpPr/>
            <p:nvPr/>
          </p:nvSpPr>
          <p:spPr>
            <a:xfrm>
              <a:off x="83820" y="68581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dirty="0" err="1" smtClean="0"/>
                <a:t>тРАВ</a:t>
              </a:r>
              <a:endParaRPr lang="ru-RU" dirty="0"/>
            </a:p>
          </p:txBody>
        </p:sp>
        <p:sp>
          <p:nvSpPr>
            <p:cNvPr id="9" name="Овал 8">
              <a:extLst>
                <a:ext uri="{FF2B5EF4-FFF2-40B4-BE49-F238E27FC236}">
                  <a16:creationId xmlns:a16="http://schemas.microsoft.com/office/drawing/2014/main" xmlns="" id="{72F46394-038E-4BE7-991A-5920F8DE961D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dirty="0">
                  <a:solidFill>
                    <a:srgbClr val="25A872"/>
                  </a:solidFill>
                  <a:latin typeface="e-Ukraine" panose="00000500000000000000" pitchFamily="50" charset="-52"/>
                </a:rPr>
                <a:t>6</a:t>
              </a:r>
              <a:endParaRPr lang="ru-RU" sz="14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AB020ADF-A26B-4DB1-A8F3-01CE965CB04E}"/>
              </a:ext>
            </a:extLst>
          </p:cNvPr>
          <p:cNvSpPr/>
          <p:nvPr/>
        </p:nvSpPr>
        <p:spPr>
          <a:xfrm>
            <a:off x="200024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endParaRPr lang="ru-RU" sz="1200" dirty="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A93320C9-B67C-4431-A6A6-D9A5DA9531D3}"/>
              </a:ext>
            </a:extLst>
          </p:cNvPr>
          <p:cNvSpPr/>
          <p:nvPr/>
        </p:nvSpPr>
        <p:spPr>
          <a:xfrm>
            <a:off x="5127011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endParaRPr lang="ru-RU" sz="1200" dirty="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Блок-схема: узел 16"/>
          <p:cNvSpPr/>
          <p:nvPr/>
        </p:nvSpPr>
        <p:spPr>
          <a:xfrm>
            <a:off x="5231276" y="3538909"/>
            <a:ext cx="1562100" cy="1657351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Блок-схема: узел 17"/>
          <p:cNvSpPr/>
          <p:nvPr/>
        </p:nvSpPr>
        <p:spPr>
          <a:xfrm>
            <a:off x="6486525" y="5048250"/>
            <a:ext cx="1685925" cy="15621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Блок-схема: узел 18"/>
          <p:cNvSpPr/>
          <p:nvPr/>
        </p:nvSpPr>
        <p:spPr>
          <a:xfrm>
            <a:off x="5155076" y="5038725"/>
            <a:ext cx="1657350" cy="1657350"/>
          </a:xfrm>
          <a:prstGeom prst="flowChartConnector">
            <a:avLst/>
          </a:prstGeom>
          <a:solidFill>
            <a:srgbClr val="25A87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Блок-схема: узел 19"/>
          <p:cNvSpPr/>
          <p:nvPr/>
        </p:nvSpPr>
        <p:spPr>
          <a:xfrm>
            <a:off x="6476999" y="3552825"/>
            <a:ext cx="1724026" cy="1676400"/>
          </a:xfrm>
          <a:prstGeom prst="flowChartConnector">
            <a:avLst/>
          </a:prstGeom>
          <a:solidFill>
            <a:srgbClr val="25A87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124900" y="90175"/>
            <a:ext cx="4890591" cy="63963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100" dirty="0" smtClean="0">
                <a:latin typeface="e-Ukraine Light" pitchFamily="50" charset="-52"/>
              </a:rPr>
              <a:t> </a:t>
            </a:r>
            <a:r>
              <a:rPr lang="uk-UA" sz="1050" dirty="0" smtClean="0">
                <a:latin typeface="e-Ukraine Light" pitchFamily="50" charset="-52"/>
              </a:rPr>
              <a:t>	</a:t>
            </a:r>
            <a:endParaRPr lang="en-US" sz="1050" dirty="0" smtClean="0">
              <a:latin typeface="e-Ukraine Light" pitchFamily="50" charset="-52"/>
            </a:endParaRPr>
          </a:p>
          <a:p>
            <a:pPr algn="just"/>
            <a:r>
              <a:rPr lang="en-US" sz="1050" dirty="0" smtClean="0">
                <a:latin typeface="e-Ukraine Light" pitchFamily="50" charset="-52"/>
              </a:rPr>
              <a:t>	</a:t>
            </a:r>
            <a:r>
              <a:rPr lang="ru-RU" sz="1380" dirty="0" smtClean="0">
                <a:latin typeface="e-Ukraine Light" pitchFamily="50" charset="-52"/>
              </a:rPr>
              <a:t>Головне </a:t>
            </a:r>
            <a:r>
              <a:rPr lang="ru-RU" sz="1380" dirty="0" err="1" smtClean="0">
                <a:latin typeface="e-Ukraine Light" pitchFamily="50" charset="-52"/>
              </a:rPr>
              <a:t>управління</a:t>
            </a:r>
            <a:r>
              <a:rPr lang="ru-RU" sz="1380" dirty="0" smtClean="0">
                <a:latin typeface="e-Ukraine Light" pitchFamily="50" charset="-52"/>
              </a:rPr>
              <a:t> ДПС  у м. </a:t>
            </a:r>
            <a:r>
              <a:rPr lang="ru-RU" sz="1380" dirty="0" err="1" smtClean="0">
                <a:latin typeface="e-Ukraine Light" pitchFamily="50" charset="-52"/>
              </a:rPr>
              <a:t>Києві</a:t>
            </a:r>
            <a:r>
              <a:rPr lang="ru-RU" sz="1380" dirty="0" smtClean="0">
                <a:latin typeface="e-Ukraine Light" pitchFamily="50" charset="-52"/>
              </a:rPr>
              <a:t> </a:t>
            </a:r>
            <a:r>
              <a:rPr lang="ru-RU" sz="1380" dirty="0" err="1" smtClean="0">
                <a:latin typeface="e-Ukraine Light" pitchFamily="50" charset="-52"/>
              </a:rPr>
              <a:t>нагадує</a:t>
            </a:r>
            <a:r>
              <a:rPr lang="ru-RU" sz="1380" dirty="0" smtClean="0">
                <a:latin typeface="e-Ukraine Light" pitchFamily="50" charset="-52"/>
              </a:rPr>
              <a:t>, </a:t>
            </a:r>
            <a:r>
              <a:rPr lang="ru-RU" sz="1380" dirty="0" err="1" smtClean="0">
                <a:latin typeface="e-Ukraine Light" pitchFamily="50" charset="-52"/>
              </a:rPr>
              <a:t>що</a:t>
            </a:r>
            <a:r>
              <a:rPr lang="ru-RU" sz="1380" dirty="0" smtClean="0">
                <a:latin typeface="e-Ukraine Light" pitchFamily="50" charset="-52"/>
              </a:rPr>
              <a:t> Порядок </a:t>
            </a:r>
            <a:r>
              <a:rPr lang="ru-RU" sz="1380" dirty="0" err="1" smtClean="0">
                <a:latin typeface="e-Ukraine Light" pitchFamily="50" charset="-52"/>
              </a:rPr>
              <a:t>надання</a:t>
            </a:r>
            <a:r>
              <a:rPr lang="ru-RU" sz="1380" dirty="0" smtClean="0">
                <a:latin typeface="e-Ukraine Light" pitchFamily="50" charset="-52"/>
              </a:rPr>
              <a:t> </a:t>
            </a:r>
            <a:r>
              <a:rPr lang="ru-RU" sz="1380" dirty="0" err="1" smtClean="0">
                <a:latin typeface="e-Ukraine Light" pitchFamily="50" charset="-52"/>
              </a:rPr>
              <a:t>довідки</a:t>
            </a:r>
            <a:r>
              <a:rPr lang="ru-RU" sz="1380" dirty="0" smtClean="0">
                <a:latin typeface="e-Ukraine Light" pitchFamily="50" charset="-52"/>
              </a:rPr>
              <a:t> про </a:t>
            </a:r>
            <a:r>
              <a:rPr lang="ru-RU" sz="1380" dirty="0" err="1" smtClean="0">
                <a:latin typeface="e-Ukraine Light" pitchFamily="50" charset="-52"/>
              </a:rPr>
              <a:t>відсутність</a:t>
            </a:r>
            <a:r>
              <a:rPr lang="ru-RU" sz="1380" dirty="0" smtClean="0">
                <a:latin typeface="e-Ukraine Light" pitchFamily="50" charset="-52"/>
              </a:rPr>
              <a:t> </a:t>
            </a:r>
            <a:r>
              <a:rPr lang="ru-RU" sz="1380" dirty="0" err="1" smtClean="0">
                <a:latin typeface="e-Ukraine Light" pitchFamily="50" charset="-52"/>
              </a:rPr>
              <a:t>заборгованості</a:t>
            </a:r>
            <a:r>
              <a:rPr lang="ru-RU" sz="1380" dirty="0" smtClean="0">
                <a:latin typeface="e-Ukraine Light" pitchFamily="50" charset="-52"/>
              </a:rPr>
              <a:t> </a:t>
            </a:r>
            <a:r>
              <a:rPr lang="ru-RU" sz="1380" dirty="0" err="1" smtClean="0">
                <a:latin typeface="e-Ukraine Light" pitchFamily="50" charset="-52"/>
              </a:rPr>
              <a:t>з</a:t>
            </a:r>
            <a:r>
              <a:rPr lang="ru-RU" sz="1380" dirty="0" smtClean="0">
                <a:latin typeface="e-Ukraine Light" pitchFamily="50" charset="-52"/>
              </a:rPr>
              <a:t> </a:t>
            </a:r>
            <a:r>
              <a:rPr lang="ru-RU" sz="1380" dirty="0" err="1" smtClean="0">
                <a:latin typeface="e-Ukraine Light" pitchFamily="50" charset="-52"/>
              </a:rPr>
              <a:t>платежів</a:t>
            </a:r>
            <a:r>
              <a:rPr lang="ru-RU" sz="1380" dirty="0" smtClean="0">
                <a:latin typeface="e-Ukraine Light" pitchFamily="50" charset="-52"/>
              </a:rPr>
              <a:t>, контроль за </a:t>
            </a:r>
            <a:r>
              <a:rPr lang="ru-RU" sz="1380" dirty="0" err="1" smtClean="0">
                <a:latin typeface="e-Ukraine Light" pitchFamily="50" charset="-52"/>
              </a:rPr>
              <a:t>справлянням</a:t>
            </a:r>
            <a:r>
              <a:rPr lang="ru-RU" sz="1380" dirty="0" smtClean="0">
                <a:latin typeface="e-Ukraine Light" pitchFamily="50" charset="-52"/>
              </a:rPr>
              <a:t> </a:t>
            </a:r>
            <a:r>
              <a:rPr lang="ru-RU" sz="1380" dirty="0" err="1" smtClean="0">
                <a:latin typeface="e-Ukraine Light" pitchFamily="50" charset="-52"/>
              </a:rPr>
              <a:t>яких</a:t>
            </a:r>
            <a:r>
              <a:rPr lang="ru-RU" sz="1380" dirty="0" smtClean="0">
                <a:latin typeface="e-Ukraine Light" pitchFamily="50" charset="-52"/>
              </a:rPr>
              <a:t> </a:t>
            </a:r>
            <a:r>
              <a:rPr lang="ru-RU" sz="1380" dirty="0" err="1" smtClean="0">
                <a:latin typeface="e-Ukraine Light" pitchFamily="50" charset="-52"/>
              </a:rPr>
              <a:t>покладено</a:t>
            </a:r>
            <a:r>
              <a:rPr lang="ru-RU" sz="1380" dirty="0" smtClean="0">
                <a:latin typeface="e-Ukraine Light" pitchFamily="50" charset="-52"/>
              </a:rPr>
              <a:t> на </a:t>
            </a:r>
            <a:r>
              <a:rPr lang="ru-RU" sz="1380" dirty="0" err="1" smtClean="0">
                <a:latin typeface="e-Ukraine Light" pitchFamily="50" charset="-52"/>
              </a:rPr>
              <a:t>контролюючі</a:t>
            </a:r>
            <a:r>
              <a:rPr lang="ru-RU" sz="1380" dirty="0" smtClean="0">
                <a:latin typeface="e-Ukraine Light" pitchFamily="50" charset="-52"/>
              </a:rPr>
              <a:t> </a:t>
            </a:r>
            <a:r>
              <a:rPr lang="ru-RU" sz="1380" dirty="0" err="1" smtClean="0">
                <a:latin typeface="e-Ukraine Light" pitchFamily="50" charset="-52"/>
              </a:rPr>
              <a:t>органи</a:t>
            </a:r>
            <a:r>
              <a:rPr lang="ru-RU" sz="1380" dirty="0" smtClean="0">
                <a:latin typeface="e-Ukraine Light" pitchFamily="50" charset="-52"/>
              </a:rPr>
              <a:t>, </a:t>
            </a:r>
            <a:r>
              <a:rPr lang="ru-RU" sz="1380" dirty="0" err="1" smtClean="0">
                <a:latin typeface="e-Ukraine Light" pitchFamily="50" charset="-52"/>
              </a:rPr>
              <a:t>затверджений</a:t>
            </a:r>
            <a:r>
              <a:rPr lang="ru-RU" sz="1380" dirty="0" smtClean="0">
                <a:latin typeface="e-Ukraine Light" pitchFamily="50" charset="-52"/>
              </a:rPr>
              <a:t> наказом </a:t>
            </a:r>
            <a:r>
              <a:rPr lang="ru-RU" sz="1380" dirty="0" err="1" smtClean="0">
                <a:latin typeface="e-Ukraine Light" pitchFamily="50" charset="-52"/>
              </a:rPr>
              <a:t>Міністерства</a:t>
            </a:r>
            <a:r>
              <a:rPr lang="ru-RU" sz="1380" dirty="0" smtClean="0">
                <a:latin typeface="e-Ukraine Light" pitchFamily="50" charset="-52"/>
              </a:rPr>
              <a:t> </a:t>
            </a:r>
            <a:r>
              <a:rPr lang="ru-RU" sz="1380" dirty="0" err="1" smtClean="0">
                <a:latin typeface="e-Ukraine Light" pitchFamily="50" charset="-52"/>
              </a:rPr>
              <a:t>фінансів</a:t>
            </a:r>
            <a:r>
              <a:rPr lang="ru-RU" sz="1380" dirty="0" smtClean="0">
                <a:latin typeface="e-Ukraine Light" pitchFamily="50" charset="-52"/>
              </a:rPr>
              <a:t> </a:t>
            </a:r>
            <a:r>
              <a:rPr lang="ru-RU" sz="1380" dirty="0" err="1" smtClean="0">
                <a:latin typeface="e-Ukraine Light" pitchFamily="50" charset="-52"/>
              </a:rPr>
              <a:t>України</a:t>
            </a:r>
            <a:r>
              <a:rPr lang="ru-RU" sz="1380" dirty="0" smtClean="0">
                <a:latin typeface="e-Ukraine Light" pitchFamily="50" charset="-52"/>
              </a:rPr>
              <a:t> </a:t>
            </a:r>
            <a:r>
              <a:rPr lang="ru-RU" sz="1380" dirty="0" err="1" smtClean="0">
                <a:latin typeface="e-Ukraine Light" pitchFamily="50" charset="-52"/>
              </a:rPr>
              <a:t>від</a:t>
            </a:r>
            <a:r>
              <a:rPr lang="ru-RU" sz="1380" dirty="0" smtClean="0">
                <a:latin typeface="e-Ukraine Light" pitchFamily="50" charset="-52"/>
              </a:rPr>
              <a:t> 03.09.2018 № 733 (</a:t>
            </a:r>
            <a:r>
              <a:rPr lang="ru-RU" sz="1380" dirty="0" err="1" smtClean="0">
                <a:latin typeface="e-Ukraine Light" pitchFamily="50" charset="-52"/>
              </a:rPr>
              <a:t>далі</a:t>
            </a:r>
            <a:r>
              <a:rPr lang="ru-RU" sz="1380" dirty="0" smtClean="0">
                <a:latin typeface="e-Ukraine Light" pitchFamily="50" charset="-52"/>
              </a:rPr>
              <a:t> – Порядок № 733). </a:t>
            </a:r>
          </a:p>
          <a:p>
            <a:pPr algn="just"/>
            <a:r>
              <a:rPr lang="ru-RU" sz="1380" dirty="0" smtClean="0">
                <a:latin typeface="e-Ukraine Light" pitchFamily="50" charset="-52"/>
              </a:rPr>
              <a:t>	</a:t>
            </a:r>
            <a:r>
              <a:rPr lang="ru-RU" sz="1380" dirty="0" err="1" smtClean="0">
                <a:latin typeface="e-Ukraine Light" pitchFamily="50" charset="-52"/>
              </a:rPr>
              <a:t>Необхідність</a:t>
            </a:r>
            <a:r>
              <a:rPr lang="ru-RU" sz="1380" dirty="0" smtClean="0">
                <a:latin typeface="e-Ukraine Light" pitchFamily="50" charset="-52"/>
              </a:rPr>
              <a:t> у </a:t>
            </a:r>
            <a:r>
              <a:rPr lang="ru-RU" sz="1380" dirty="0" err="1" smtClean="0">
                <a:latin typeface="e-Ukraine Light" pitchFamily="50" charset="-52"/>
              </a:rPr>
              <a:t>підтвердженні</a:t>
            </a:r>
            <a:r>
              <a:rPr lang="ru-RU" sz="1380" dirty="0" smtClean="0">
                <a:latin typeface="e-Ukraine Light" pitchFamily="50" charset="-52"/>
              </a:rPr>
              <a:t> органами ДПС </a:t>
            </a:r>
            <a:r>
              <a:rPr lang="ru-RU" sz="1380" dirty="0" err="1" smtClean="0">
                <a:latin typeface="e-Ukraine Light" pitchFamily="50" charset="-52"/>
              </a:rPr>
              <a:t>відсутності</a:t>
            </a:r>
            <a:r>
              <a:rPr lang="ru-RU" sz="1380" dirty="0" smtClean="0">
                <a:latin typeface="e-Ukraine Light" pitchFamily="50" charset="-52"/>
              </a:rPr>
              <a:t> у </a:t>
            </a:r>
            <a:r>
              <a:rPr lang="ru-RU" sz="1380" dirty="0" err="1" smtClean="0">
                <a:latin typeface="e-Ukraine Light" pitchFamily="50" charset="-52"/>
              </a:rPr>
              <a:t>платника</a:t>
            </a:r>
            <a:r>
              <a:rPr lang="ru-RU" sz="1380" dirty="0" smtClean="0">
                <a:latin typeface="e-Ukraine Light" pitchFamily="50" charset="-52"/>
              </a:rPr>
              <a:t> </a:t>
            </a:r>
            <a:r>
              <a:rPr lang="ru-RU" sz="1380" dirty="0" err="1" smtClean="0">
                <a:latin typeface="e-Ukraine Light" pitchFamily="50" charset="-52"/>
              </a:rPr>
              <a:t>заборгованості</a:t>
            </a:r>
            <a:r>
              <a:rPr lang="ru-RU" sz="1380" dirty="0" smtClean="0">
                <a:latin typeface="e-Ukraine Light" pitchFamily="50" charset="-52"/>
              </a:rPr>
              <a:t> </a:t>
            </a:r>
            <a:r>
              <a:rPr lang="ru-RU" sz="1380" dirty="0" err="1" smtClean="0">
                <a:latin typeface="e-Ukraine Light" pitchFamily="50" charset="-52"/>
              </a:rPr>
              <a:t>Довідкою</a:t>
            </a:r>
            <a:r>
              <a:rPr lang="ru-RU" sz="1380" dirty="0" smtClean="0">
                <a:latin typeface="e-Ukraine Light" pitchFamily="50" charset="-52"/>
              </a:rPr>
              <a:t> про </a:t>
            </a:r>
            <a:r>
              <a:rPr lang="ru-RU" sz="1380" dirty="0" err="1" smtClean="0">
                <a:latin typeface="e-Ukraine Light" pitchFamily="50" charset="-52"/>
              </a:rPr>
              <a:t>відсутність</a:t>
            </a:r>
            <a:r>
              <a:rPr lang="ru-RU" sz="1380" dirty="0" smtClean="0">
                <a:latin typeface="e-Ukraine Light" pitchFamily="50" charset="-52"/>
              </a:rPr>
              <a:t> </a:t>
            </a:r>
            <a:r>
              <a:rPr lang="ru-RU" sz="1380" dirty="0" err="1" smtClean="0">
                <a:latin typeface="e-Ukraine Light" pitchFamily="50" charset="-52"/>
              </a:rPr>
              <a:t>заборгованості</a:t>
            </a:r>
            <a:r>
              <a:rPr lang="ru-RU" sz="1380" dirty="0" smtClean="0">
                <a:latin typeface="e-Ukraine Light" pitchFamily="50" charset="-52"/>
              </a:rPr>
              <a:t> </a:t>
            </a:r>
            <a:r>
              <a:rPr lang="ru-RU" sz="1380" dirty="0" err="1" smtClean="0">
                <a:latin typeface="e-Ukraine Light" pitchFamily="50" charset="-52"/>
              </a:rPr>
              <a:t>з</a:t>
            </a:r>
            <a:r>
              <a:rPr lang="ru-RU" sz="1380" dirty="0" smtClean="0">
                <a:latin typeface="e-Ukraine Light" pitchFamily="50" charset="-52"/>
              </a:rPr>
              <a:t> </a:t>
            </a:r>
            <a:r>
              <a:rPr lang="ru-RU" sz="1380" dirty="0" err="1" smtClean="0">
                <a:latin typeface="e-Ukraine Light" pitchFamily="50" charset="-52"/>
              </a:rPr>
              <a:t>платежів</a:t>
            </a:r>
            <a:r>
              <a:rPr lang="ru-RU" sz="1380" dirty="0" smtClean="0">
                <a:latin typeface="e-Ukraine Light" pitchFamily="50" charset="-52"/>
              </a:rPr>
              <a:t>, контроль за </a:t>
            </a:r>
            <a:r>
              <a:rPr lang="ru-RU" sz="1380" dirty="0" err="1" smtClean="0">
                <a:latin typeface="e-Ukraine Light" pitchFamily="50" charset="-52"/>
              </a:rPr>
              <a:t>справлянням</a:t>
            </a:r>
            <a:r>
              <a:rPr lang="ru-RU" sz="1380" dirty="0" smtClean="0">
                <a:latin typeface="e-Ukraine Light" pitchFamily="50" charset="-52"/>
              </a:rPr>
              <a:t> </a:t>
            </a:r>
            <a:r>
              <a:rPr lang="ru-RU" sz="1380" dirty="0" err="1" smtClean="0">
                <a:latin typeface="e-Ukraine Light" pitchFamily="50" charset="-52"/>
              </a:rPr>
              <a:t>яких</a:t>
            </a:r>
            <a:r>
              <a:rPr lang="ru-RU" sz="1380" dirty="0" smtClean="0">
                <a:latin typeface="e-Ukraine Light" pitchFamily="50" charset="-52"/>
              </a:rPr>
              <a:t> </a:t>
            </a:r>
            <a:r>
              <a:rPr lang="ru-RU" sz="1380" dirty="0" err="1" smtClean="0">
                <a:latin typeface="e-Ukraine Light" pitchFamily="50" charset="-52"/>
              </a:rPr>
              <a:t>покладено</a:t>
            </a:r>
            <a:r>
              <a:rPr lang="ru-RU" sz="1380" dirty="0" smtClean="0">
                <a:latin typeface="e-Ukraine Light" pitchFamily="50" charset="-52"/>
              </a:rPr>
              <a:t> на </a:t>
            </a:r>
            <a:r>
              <a:rPr lang="ru-RU" sz="1380" dirty="0" err="1" smtClean="0">
                <a:latin typeface="e-Ukraine Light" pitchFamily="50" charset="-52"/>
              </a:rPr>
              <a:t>контролюючі</a:t>
            </a:r>
            <a:r>
              <a:rPr lang="ru-RU" sz="1380" dirty="0" smtClean="0">
                <a:latin typeface="e-Ukraine Light" pitchFamily="50" charset="-52"/>
              </a:rPr>
              <a:t> </a:t>
            </a:r>
            <a:r>
              <a:rPr lang="ru-RU" sz="1380" dirty="0" err="1" smtClean="0">
                <a:latin typeface="e-Ukraine Light" pitchFamily="50" charset="-52"/>
              </a:rPr>
              <a:t>органи</a:t>
            </a:r>
            <a:r>
              <a:rPr lang="ru-RU" sz="1380" dirty="0" smtClean="0">
                <a:latin typeface="e-Ukraine Light" pitchFamily="50" charset="-52"/>
              </a:rPr>
              <a:t> (</a:t>
            </a:r>
            <a:r>
              <a:rPr lang="ru-RU" sz="1380" dirty="0" err="1" smtClean="0">
                <a:latin typeface="e-Ukraine Light" pitchFamily="50" charset="-52"/>
              </a:rPr>
              <a:t>далі</a:t>
            </a:r>
            <a:r>
              <a:rPr lang="ru-RU" sz="1380" dirty="0" smtClean="0">
                <a:latin typeface="e-Ukraine Light" pitchFamily="50" charset="-52"/>
              </a:rPr>
              <a:t> – </a:t>
            </a:r>
            <a:r>
              <a:rPr lang="ru-RU" sz="1380" dirty="0" err="1" smtClean="0">
                <a:latin typeface="e-Ukraine Light" pitchFamily="50" charset="-52"/>
              </a:rPr>
              <a:t>Довідка</a:t>
            </a:r>
            <a:r>
              <a:rPr lang="ru-RU" sz="1380" dirty="0" smtClean="0">
                <a:latin typeface="e-Ukraine Light" pitchFamily="50" charset="-52"/>
              </a:rPr>
              <a:t>),  </a:t>
            </a:r>
            <a:r>
              <a:rPr lang="ru-RU" sz="1380" dirty="0" err="1" smtClean="0">
                <a:latin typeface="e-Ukraine Light" pitchFamily="50" charset="-52"/>
              </a:rPr>
              <a:t>вимагається</a:t>
            </a:r>
            <a:r>
              <a:rPr lang="ru-RU" sz="1380" dirty="0" smtClean="0">
                <a:latin typeface="e-Ukraine Light" pitchFamily="50" charset="-52"/>
              </a:rPr>
              <a:t> </a:t>
            </a:r>
            <a:r>
              <a:rPr lang="ru-RU" sz="1380" dirty="0" err="1" smtClean="0">
                <a:latin typeface="e-Ukraine Light" pitchFamily="50" charset="-52"/>
              </a:rPr>
              <a:t>нормативно-правовими</a:t>
            </a:r>
            <a:r>
              <a:rPr lang="ru-RU" sz="1380" dirty="0" smtClean="0">
                <a:latin typeface="e-Ukraine Light" pitchFamily="50" charset="-52"/>
              </a:rPr>
              <a:t> актами </a:t>
            </a:r>
            <a:r>
              <a:rPr lang="ru-RU" sz="1380" dirty="0" err="1" smtClean="0">
                <a:latin typeface="e-Ukraine Light" pitchFamily="50" charset="-52"/>
              </a:rPr>
              <a:t>України</a:t>
            </a:r>
            <a:r>
              <a:rPr lang="ru-RU" sz="1380" dirty="0" smtClean="0">
                <a:latin typeface="e-Ukraine Light" pitchFamily="50" charset="-52"/>
              </a:rPr>
              <a:t>, </a:t>
            </a:r>
            <a:r>
              <a:rPr lang="ru-RU" sz="1380" dirty="0" err="1" smtClean="0">
                <a:latin typeface="e-Ukraine Light" pitchFamily="50" charset="-52"/>
              </a:rPr>
              <a:t>наприклад</a:t>
            </a:r>
            <a:r>
              <a:rPr lang="ru-RU" sz="1380" dirty="0" smtClean="0">
                <a:latin typeface="e-Ukraine Light" pitchFamily="50" charset="-52"/>
              </a:rPr>
              <a:t>:  </a:t>
            </a:r>
          </a:p>
          <a:p>
            <a:pPr algn="just"/>
            <a:r>
              <a:rPr lang="ru-RU" sz="1380" dirty="0" smtClean="0">
                <a:latin typeface="e-Ukraine Light" pitchFamily="50" charset="-52"/>
              </a:rPr>
              <a:t>- Законом </a:t>
            </a:r>
            <a:r>
              <a:rPr lang="ru-RU" sz="1380" dirty="0" err="1" smtClean="0">
                <a:latin typeface="e-Ukraine Light" pitchFamily="50" charset="-52"/>
              </a:rPr>
              <a:t>України</a:t>
            </a:r>
            <a:r>
              <a:rPr lang="ru-RU" sz="1380" dirty="0" smtClean="0">
                <a:latin typeface="e-Ukraine Light" pitchFamily="50" charset="-52"/>
              </a:rPr>
              <a:t> </a:t>
            </a:r>
            <a:r>
              <a:rPr lang="ru-RU" sz="1380" dirty="0" err="1" smtClean="0">
                <a:latin typeface="e-Ukraine Light" pitchFamily="50" charset="-52"/>
              </a:rPr>
              <a:t>від</a:t>
            </a:r>
            <a:r>
              <a:rPr lang="ru-RU" sz="1380" dirty="0" smtClean="0">
                <a:latin typeface="e-Ukraine Light" pitchFamily="50" charset="-52"/>
              </a:rPr>
              <a:t> 25 </a:t>
            </a:r>
            <a:r>
              <a:rPr lang="ru-RU" sz="1380" dirty="0" err="1" smtClean="0">
                <a:latin typeface="e-Ukraine Light" pitchFamily="50" charset="-52"/>
              </a:rPr>
              <a:t>грудня</a:t>
            </a:r>
            <a:r>
              <a:rPr lang="ru-RU" sz="1380" dirty="0" smtClean="0">
                <a:latin typeface="e-Ukraine Light" pitchFamily="50" charset="-52"/>
              </a:rPr>
              <a:t> 2015 року № 922-VIII «Про </a:t>
            </a:r>
            <a:r>
              <a:rPr lang="ru-RU" sz="1380" dirty="0" err="1" smtClean="0">
                <a:latin typeface="e-Ukraine Light" pitchFamily="50" charset="-52"/>
              </a:rPr>
              <a:t>публічні</a:t>
            </a:r>
            <a:r>
              <a:rPr lang="ru-RU" sz="1380" dirty="0" smtClean="0">
                <a:latin typeface="e-Ukraine Light" pitchFamily="50" charset="-52"/>
              </a:rPr>
              <a:t> </a:t>
            </a:r>
            <a:r>
              <a:rPr lang="ru-RU" sz="1380" dirty="0" err="1" smtClean="0">
                <a:latin typeface="e-Ukraine Light" pitchFamily="50" charset="-52"/>
              </a:rPr>
              <a:t>закупівлі</a:t>
            </a:r>
            <a:r>
              <a:rPr lang="ru-RU" sz="1380" dirty="0" smtClean="0">
                <a:latin typeface="e-Ukraine Light" pitchFamily="50" charset="-52"/>
              </a:rPr>
              <a:t>»; </a:t>
            </a:r>
          </a:p>
          <a:p>
            <a:pPr algn="just"/>
            <a:r>
              <a:rPr lang="ru-RU" sz="1380" dirty="0" smtClean="0">
                <a:latin typeface="e-Ukraine Light" pitchFamily="50" charset="-52"/>
              </a:rPr>
              <a:t>- </a:t>
            </a:r>
            <a:r>
              <a:rPr lang="ru-RU" sz="1380" dirty="0" err="1" smtClean="0">
                <a:latin typeface="e-Ukraine Light" pitchFamily="50" charset="-52"/>
              </a:rPr>
              <a:t>Постановою</a:t>
            </a:r>
            <a:r>
              <a:rPr lang="ru-RU" sz="1380" dirty="0" smtClean="0">
                <a:latin typeface="e-Ukraine Light" pitchFamily="50" charset="-52"/>
              </a:rPr>
              <a:t> </a:t>
            </a:r>
            <a:r>
              <a:rPr lang="ru-RU" sz="1380" dirty="0" err="1" smtClean="0">
                <a:latin typeface="e-Ukraine Light" pitchFamily="50" charset="-52"/>
              </a:rPr>
              <a:t>Кабінету</a:t>
            </a:r>
            <a:r>
              <a:rPr lang="ru-RU" sz="1380" dirty="0" smtClean="0">
                <a:latin typeface="e-Ukraine Light" pitchFamily="50" charset="-52"/>
              </a:rPr>
              <a:t> </a:t>
            </a:r>
            <a:r>
              <a:rPr lang="ru-RU" sz="1380" dirty="0" err="1" smtClean="0">
                <a:latin typeface="e-Ukraine Light" pitchFamily="50" charset="-52"/>
              </a:rPr>
              <a:t>Міністрів</a:t>
            </a:r>
            <a:r>
              <a:rPr lang="ru-RU" sz="1380" dirty="0" smtClean="0">
                <a:latin typeface="e-Ukraine Light" pitchFamily="50" charset="-52"/>
              </a:rPr>
              <a:t> </a:t>
            </a:r>
            <a:r>
              <a:rPr lang="ru-RU" sz="1380" dirty="0" err="1" smtClean="0">
                <a:latin typeface="e-Ukraine Light" pitchFamily="50" charset="-52"/>
              </a:rPr>
              <a:t>України</a:t>
            </a:r>
            <a:r>
              <a:rPr lang="ru-RU" sz="1380" dirty="0" smtClean="0">
                <a:latin typeface="e-Ukraine Light" pitchFamily="50" charset="-52"/>
              </a:rPr>
              <a:t> </a:t>
            </a:r>
            <a:r>
              <a:rPr lang="ru-RU" sz="1380" dirty="0" err="1" smtClean="0">
                <a:latin typeface="e-Ukraine Light" pitchFamily="50" charset="-52"/>
              </a:rPr>
              <a:t>від</a:t>
            </a:r>
            <a:r>
              <a:rPr lang="ru-RU" sz="1380" dirty="0" smtClean="0">
                <a:latin typeface="e-Ukraine Light" pitchFamily="50" charset="-52"/>
              </a:rPr>
              <a:t> 27 </a:t>
            </a:r>
            <a:r>
              <a:rPr lang="ru-RU" sz="1380" dirty="0" err="1" smtClean="0">
                <a:latin typeface="e-Ukraine Light" pitchFamily="50" charset="-52"/>
              </a:rPr>
              <a:t>січня</a:t>
            </a:r>
            <a:r>
              <a:rPr lang="ru-RU" sz="1380" dirty="0" smtClean="0">
                <a:latin typeface="e-Ukraine Light" pitchFamily="50" charset="-52"/>
              </a:rPr>
              <a:t> 2023 року № 76 «</a:t>
            </a:r>
            <a:r>
              <a:rPr lang="ru-RU" sz="1380" dirty="0" err="1" smtClean="0">
                <a:latin typeface="e-Ukraine Light" pitchFamily="50" charset="-52"/>
              </a:rPr>
              <a:t>Деякі</a:t>
            </a:r>
            <a:r>
              <a:rPr lang="ru-RU" sz="1380" dirty="0" smtClean="0">
                <a:latin typeface="e-Ukraine Light" pitchFamily="50" charset="-52"/>
              </a:rPr>
              <a:t> </a:t>
            </a:r>
            <a:r>
              <a:rPr lang="ru-RU" sz="1380" dirty="0" err="1" smtClean="0">
                <a:latin typeface="e-Ukraine Light" pitchFamily="50" charset="-52"/>
              </a:rPr>
              <a:t>питання</a:t>
            </a:r>
            <a:r>
              <a:rPr lang="ru-RU" sz="1380" dirty="0" smtClean="0">
                <a:latin typeface="e-Ukraine Light" pitchFamily="50" charset="-52"/>
              </a:rPr>
              <a:t> </a:t>
            </a:r>
            <a:r>
              <a:rPr lang="ru-RU" sz="1380" dirty="0" err="1" smtClean="0">
                <a:latin typeface="e-Ukraine Light" pitchFamily="50" charset="-52"/>
              </a:rPr>
              <a:t>реалізації</a:t>
            </a:r>
            <a:r>
              <a:rPr lang="ru-RU" sz="1380" dirty="0" smtClean="0">
                <a:latin typeface="e-Ukraine Light" pitchFamily="50" charset="-52"/>
              </a:rPr>
              <a:t> </a:t>
            </a:r>
            <a:r>
              <a:rPr lang="ru-RU" sz="1380" dirty="0" err="1" smtClean="0">
                <a:latin typeface="e-Ukraine Light" pitchFamily="50" charset="-52"/>
              </a:rPr>
              <a:t>положень</a:t>
            </a:r>
            <a:r>
              <a:rPr lang="ru-RU" sz="1380" dirty="0" smtClean="0">
                <a:latin typeface="e-Ukraine Light" pitchFamily="50" charset="-52"/>
              </a:rPr>
              <a:t> Закону </a:t>
            </a:r>
            <a:r>
              <a:rPr lang="ru-RU" sz="1380" dirty="0" err="1" smtClean="0">
                <a:latin typeface="e-Ukraine Light" pitchFamily="50" charset="-52"/>
              </a:rPr>
              <a:t>України</a:t>
            </a:r>
            <a:r>
              <a:rPr lang="ru-RU" sz="1380" dirty="0" smtClean="0">
                <a:latin typeface="e-Ukraine Light" pitchFamily="50" charset="-52"/>
              </a:rPr>
              <a:t> «Про </a:t>
            </a:r>
            <a:r>
              <a:rPr lang="ru-RU" sz="1380" dirty="0" err="1" smtClean="0">
                <a:latin typeface="e-Ukraine Light" pitchFamily="50" charset="-52"/>
              </a:rPr>
              <a:t>мобілізаційну</a:t>
            </a:r>
            <a:r>
              <a:rPr lang="ru-RU" sz="1380" dirty="0" smtClean="0">
                <a:latin typeface="e-Ukraine Light" pitchFamily="50" charset="-52"/>
              </a:rPr>
              <a:t> </a:t>
            </a:r>
            <a:r>
              <a:rPr lang="ru-RU" sz="1380" dirty="0" err="1" smtClean="0">
                <a:latin typeface="e-Ukraine Light" pitchFamily="50" charset="-52"/>
              </a:rPr>
              <a:t>підготовку</a:t>
            </a:r>
            <a:r>
              <a:rPr lang="ru-RU" sz="1380" dirty="0" smtClean="0">
                <a:latin typeface="e-Ukraine Light" pitchFamily="50" charset="-52"/>
              </a:rPr>
              <a:t> та </a:t>
            </a:r>
            <a:r>
              <a:rPr lang="ru-RU" sz="1380" dirty="0" err="1" smtClean="0">
                <a:latin typeface="e-Ukraine Light" pitchFamily="50" charset="-52"/>
              </a:rPr>
              <a:t>мобілізацію</a:t>
            </a:r>
            <a:r>
              <a:rPr lang="ru-RU" sz="1380" dirty="0" smtClean="0">
                <a:latin typeface="e-Ukraine Light" pitchFamily="50" charset="-52"/>
              </a:rPr>
              <a:t>» </a:t>
            </a:r>
            <a:r>
              <a:rPr lang="ru-RU" sz="1380" dirty="0" err="1" smtClean="0">
                <a:latin typeface="e-Ukraine Light" pitchFamily="50" charset="-52"/>
              </a:rPr>
              <a:t>щодо</a:t>
            </a:r>
            <a:r>
              <a:rPr lang="ru-RU" sz="1380" dirty="0" smtClean="0">
                <a:latin typeface="e-Ukraine Light" pitchFamily="50" charset="-52"/>
              </a:rPr>
              <a:t> </a:t>
            </a:r>
            <a:r>
              <a:rPr lang="ru-RU" sz="1380" dirty="0" err="1" smtClean="0">
                <a:latin typeface="e-Ukraine Light" pitchFamily="50" charset="-52"/>
              </a:rPr>
              <a:t>бронювання</a:t>
            </a:r>
            <a:r>
              <a:rPr lang="ru-RU" sz="1380" dirty="0" smtClean="0">
                <a:latin typeface="e-Ukraine Light" pitchFamily="50" charset="-52"/>
              </a:rPr>
              <a:t> </a:t>
            </a:r>
            <a:r>
              <a:rPr lang="ru-RU" sz="1380" dirty="0" err="1" smtClean="0">
                <a:latin typeface="e-Ukraine Light" pitchFamily="50" charset="-52"/>
              </a:rPr>
              <a:t>військовозобов’язаних</a:t>
            </a:r>
            <a:r>
              <a:rPr lang="ru-RU" sz="1380" dirty="0" smtClean="0">
                <a:latin typeface="e-Ukraine Light" pitchFamily="50" charset="-52"/>
              </a:rPr>
              <a:t> на </a:t>
            </a:r>
            <a:r>
              <a:rPr lang="ru-RU" sz="1380" dirty="0" err="1" smtClean="0">
                <a:latin typeface="e-Ukraine Light" pitchFamily="50" charset="-52"/>
              </a:rPr>
              <a:t>період</a:t>
            </a:r>
            <a:r>
              <a:rPr lang="ru-RU" sz="1380" dirty="0" smtClean="0">
                <a:latin typeface="e-Ukraine Light" pitchFamily="50" charset="-52"/>
              </a:rPr>
              <a:t> </a:t>
            </a:r>
            <a:r>
              <a:rPr lang="ru-RU" sz="1380" dirty="0" err="1" smtClean="0">
                <a:latin typeface="e-Ukraine Light" pitchFamily="50" charset="-52"/>
              </a:rPr>
              <a:t>мобілізації</a:t>
            </a:r>
            <a:r>
              <a:rPr lang="ru-RU" sz="1380" dirty="0" smtClean="0">
                <a:latin typeface="e-Ukraine Light" pitchFamily="50" charset="-52"/>
              </a:rPr>
              <a:t> та на </a:t>
            </a:r>
            <a:r>
              <a:rPr lang="ru-RU" sz="1380" dirty="0" err="1" smtClean="0">
                <a:latin typeface="e-Ukraine Light" pitchFamily="50" charset="-52"/>
              </a:rPr>
              <a:t>воєнний</a:t>
            </a:r>
            <a:r>
              <a:rPr lang="ru-RU" sz="1380" dirty="0" smtClean="0">
                <a:latin typeface="e-Ukraine Light" pitchFamily="50" charset="-52"/>
              </a:rPr>
              <a:t> час» (</a:t>
            </a:r>
            <a:r>
              <a:rPr lang="ru-RU" sz="1380" dirty="0" err="1" smtClean="0">
                <a:latin typeface="e-Ukraine Light" pitchFamily="50" charset="-52"/>
              </a:rPr>
              <a:t>далі</a:t>
            </a:r>
            <a:r>
              <a:rPr lang="ru-RU" sz="1380" dirty="0" smtClean="0">
                <a:latin typeface="e-Ukraine Light" pitchFamily="50" charset="-52"/>
              </a:rPr>
              <a:t> – Постанова № 76). </a:t>
            </a:r>
          </a:p>
          <a:p>
            <a:pPr algn="just"/>
            <a:r>
              <a:rPr lang="en-US" sz="1380" dirty="0" smtClean="0">
                <a:latin typeface="e-Ukraine Light" pitchFamily="50" charset="-52"/>
              </a:rPr>
              <a:t>	</a:t>
            </a:r>
            <a:r>
              <a:rPr lang="ru-RU" sz="1380" dirty="0" err="1" smtClean="0">
                <a:latin typeface="e-Ukraine Light" pitchFamily="50" charset="-52"/>
              </a:rPr>
              <a:t>Довідка</a:t>
            </a:r>
            <a:r>
              <a:rPr lang="ru-RU" sz="1380" dirty="0" smtClean="0">
                <a:latin typeface="e-Ukraine Light" pitchFamily="50" charset="-52"/>
              </a:rPr>
              <a:t> </a:t>
            </a:r>
            <a:r>
              <a:rPr lang="ru-RU" sz="1380" dirty="0" err="1" smtClean="0">
                <a:latin typeface="e-Ukraine Light" pitchFamily="50" charset="-52"/>
              </a:rPr>
              <a:t>формується</a:t>
            </a:r>
            <a:r>
              <a:rPr lang="ru-RU" sz="1380" dirty="0" smtClean="0">
                <a:latin typeface="e-Ukraine Light" pitchFamily="50" charset="-52"/>
              </a:rPr>
              <a:t> за </a:t>
            </a:r>
            <a:r>
              <a:rPr lang="ru-RU" sz="1380" dirty="0" err="1" smtClean="0">
                <a:latin typeface="e-Ukraine Light" pitchFamily="50" charset="-52"/>
              </a:rPr>
              <a:t>відсутності</a:t>
            </a:r>
            <a:r>
              <a:rPr lang="ru-RU" sz="1380" dirty="0" smtClean="0">
                <a:latin typeface="e-Ukraine Light" pitchFamily="50" charset="-52"/>
              </a:rPr>
              <a:t> у </a:t>
            </a:r>
            <a:r>
              <a:rPr lang="ru-RU" sz="1380" dirty="0" err="1" smtClean="0">
                <a:latin typeface="e-Ukraine Light" pitchFamily="50" charset="-52"/>
              </a:rPr>
              <a:t>платника</a:t>
            </a:r>
            <a:r>
              <a:rPr lang="ru-RU" sz="1380" dirty="0" smtClean="0">
                <a:latin typeface="e-Ukraine Light" pitchFamily="50" charset="-52"/>
              </a:rPr>
              <a:t> за </a:t>
            </a:r>
            <a:r>
              <a:rPr lang="ru-RU" sz="1380" dirty="0" err="1" smtClean="0">
                <a:latin typeface="e-Ukraine Light" pitchFamily="50" charset="-52"/>
              </a:rPr>
              <a:t>даними</a:t>
            </a:r>
            <a:r>
              <a:rPr lang="ru-RU" sz="1380" dirty="0" smtClean="0">
                <a:latin typeface="e-Ukraine Light" pitchFamily="50" charset="-52"/>
              </a:rPr>
              <a:t> </a:t>
            </a:r>
            <a:r>
              <a:rPr lang="ru-RU" sz="1380" dirty="0" err="1" smtClean="0">
                <a:latin typeface="e-Ukraine Light" pitchFamily="50" charset="-52"/>
              </a:rPr>
              <a:t>інформаційно-комунікаційних</a:t>
            </a:r>
            <a:r>
              <a:rPr lang="ru-RU" sz="1380" dirty="0" smtClean="0">
                <a:latin typeface="e-Ukraine Light" pitchFamily="50" charset="-52"/>
              </a:rPr>
              <a:t> систем </a:t>
            </a:r>
            <a:r>
              <a:rPr lang="ru-RU" sz="1380" dirty="0" err="1" smtClean="0">
                <a:latin typeface="e-Ukraine Light" pitchFamily="50" charset="-52"/>
              </a:rPr>
              <a:t>контролюючих</a:t>
            </a:r>
            <a:r>
              <a:rPr lang="ru-RU" sz="1380" dirty="0" smtClean="0">
                <a:latin typeface="e-Ukraine Light" pitchFamily="50" charset="-52"/>
              </a:rPr>
              <a:t> </a:t>
            </a:r>
            <a:r>
              <a:rPr lang="ru-RU" sz="1380" dirty="0" err="1" smtClean="0">
                <a:latin typeface="e-Ukraine Light" pitchFamily="50" charset="-52"/>
              </a:rPr>
              <a:t>органів</a:t>
            </a:r>
            <a:r>
              <a:rPr lang="ru-RU" sz="1380" dirty="0" smtClean="0">
                <a:latin typeface="e-Ukraine Light" pitchFamily="50" charset="-52"/>
              </a:rPr>
              <a:t> </a:t>
            </a:r>
            <a:r>
              <a:rPr lang="ru-RU" sz="1380" dirty="0" err="1" smtClean="0">
                <a:latin typeface="e-Ukraine Light" pitchFamily="50" charset="-52"/>
              </a:rPr>
              <a:t>податкового</a:t>
            </a:r>
            <a:r>
              <a:rPr lang="ru-RU" sz="1380" dirty="0" smtClean="0">
                <a:latin typeface="e-Ukraine Light" pitchFamily="50" charset="-52"/>
              </a:rPr>
              <a:t> боргу, та/</a:t>
            </a:r>
            <a:r>
              <a:rPr lang="ru-RU" sz="1380" dirty="0" err="1" smtClean="0">
                <a:latin typeface="e-Ukraine Light" pitchFamily="50" charset="-52"/>
              </a:rPr>
              <a:t>або</a:t>
            </a:r>
            <a:r>
              <a:rPr lang="ru-RU" sz="1380" dirty="0" smtClean="0">
                <a:latin typeface="e-Ukraine Light" pitchFamily="50" charset="-52"/>
              </a:rPr>
              <a:t> </a:t>
            </a:r>
            <a:r>
              <a:rPr lang="ru-RU" sz="1380" dirty="0" err="1" smtClean="0">
                <a:latin typeface="e-Ukraine Light" pitchFamily="50" charset="-52"/>
              </a:rPr>
              <a:t>недоїмки</a:t>
            </a:r>
            <a:r>
              <a:rPr lang="ru-RU" sz="1380" dirty="0" smtClean="0">
                <a:latin typeface="e-Ukraine Light" pitchFamily="50" charset="-52"/>
              </a:rPr>
              <a:t> </a:t>
            </a:r>
            <a:r>
              <a:rPr lang="ru-RU" sz="1380" dirty="0" err="1" smtClean="0">
                <a:latin typeface="e-Ukraine Light" pitchFamily="50" charset="-52"/>
              </a:rPr>
              <a:t>зі</a:t>
            </a:r>
            <a:r>
              <a:rPr lang="ru-RU" sz="1380" dirty="0" smtClean="0">
                <a:latin typeface="e-Ukraine Light" pitchFamily="50" charset="-52"/>
              </a:rPr>
              <a:t> </a:t>
            </a:r>
            <a:r>
              <a:rPr lang="ru-RU" sz="1380" dirty="0" err="1" smtClean="0">
                <a:latin typeface="e-Ukraine Light" pitchFamily="50" charset="-52"/>
              </a:rPr>
              <a:t>сплати</a:t>
            </a:r>
            <a:r>
              <a:rPr lang="ru-RU" sz="1380" dirty="0" smtClean="0">
                <a:latin typeface="e-Ukraine Light" pitchFamily="50" charset="-52"/>
              </a:rPr>
              <a:t> </a:t>
            </a:r>
            <a:r>
              <a:rPr lang="ru-RU" sz="1380" dirty="0" err="1" smtClean="0">
                <a:latin typeface="e-Ukraine Light" pitchFamily="50" charset="-52"/>
              </a:rPr>
              <a:t>єдиного</a:t>
            </a:r>
            <a:r>
              <a:rPr lang="ru-RU" sz="1380" dirty="0" smtClean="0">
                <a:latin typeface="e-Ukraine Light" pitchFamily="50" charset="-52"/>
              </a:rPr>
              <a:t> </a:t>
            </a:r>
            <a:r>
              <a:rPr lang="ru-RU" sz="1380" dirty="0" err="1" smtClean="0">
                <a:latin typeface="e-Ukraine Light" pitchFamily="50" charset="-52"/>
              </a:rPr>
              <a:t>внеску</a:t>
            </a:r>
            <a:r>
              <a:rPr lang="ru-RU" sz="1380" dirty="0" smtClean="0">
                <a:latin typeface="e-Ukraine Light" pitchFamily="50" charset="-52"/>
              </a:rPr>
              <a:t>, </a:t>
            </a:r>
            <a:r>
              <a:rPr lang="ru-RU" sz="1380" dirty="0" err="1" smtClean="0">
                <a:latin typeface="e-Ukraine Light" pitchFamily="50" charset="-52"/>
              </a:rPr>
              <a:t>та</a:t>
            </a:r>
            <a:r>
              <a:rPr lang="ru-RU" sz="1380" dirty="0" smtClean="0">
                <a:latin typeface="e-Ukraine Light" pitchFamily="50" charset="-52"/>
              </a:rPr>
              <a:t>/</a:t>
            </a:r>
            <a:r>
              <a:rPr lang="ru-RU" sz="1380" dirty="0" err="1" smtClean="0">
                <a:latin typeface="e-Ukraine Light" pitchFamily="50" charset="-52"/>
              </a:rPr>
              <a:t>або</a:t>
            </a:r>
            <a:r>
              <a:rPr lang="ru-RU" sz="1380" dirty="0" smtClean="0">
                <a:latin typeface="e-Ukraine Light" pitchFamily="50" charset="-52"/>
              </a:rPr>
              <a:t> </a:t>
            </a:r>
            <a:r>
              <a:rPr lang="ru-RU" sz="1380" dirty="0" err="1" smtClean="0">
                <a:latin typeface="e-Ukraine Light" pitchFamily="50" charset="-52"/>
              </a:rPr>
              <a:t>іншої</a:t>
            </a:r>
            <a:r>
              <a:rPr lang="ru-RU" sz="1380" dirty="0" smtClean="0">
                <a:latin typeface="e-Ukraine Light" pitchFamily="50" charset="-52"/>
              </a:rPr>
              <a:t> </a:t>
            </a:r>
            <a:r>
              <a:rPr lang="ru-RU" sz="1380" dirty="0" err="1" smtClean="0">
                <a:latin typeface="e-Ukraine Light" pitchFamily="50" charset="-52"/>
              </a:rPr>
              <a:t>заборгованості</a:t>
            </a:r>
            <a:r>
              <a:rPr lang="ru-RU" sz="1380" dirty="0" smtClean="0">
                <a:latin typeface="e-Ukraine Light" pitchFamily="50" charset="-52"/>
              </a:rPr>
              <a:t> </a:t>
            </a:r>
            <a:r>
              <a:rPr lang="ru-RU" sz="1380" dirty="0" err="1" smtClean="0">
                <a:latin typeface="e-Ukraine Light" pitchFamily="50" charset="-52"/>
              </a:rPr>
              <a:t>з</a:t>
            </a:r>
            <a:r>
              <a:rPr lang="ru-RU" sz="1380" dirty="0" smtClean="0">
                <a:latin typeface="e-Ukraine Light" pitchFamily="50" charset="-52"/>
              </a:rPr>
              <a:t> </a:t>
            </a:r>
            <a:r>
              <a:rPr lang="ru-RU" sz="1380" dirty="0" err="1" smtClean="0">
                <a:latin typeface="e-Ukraine Light" pitchFamily="50" charset="-52"/>
              </a:rPr>
              <a:t>платежів</a:t>
            </a:r>
            <a:r>
              <a:rPr lang="ru-RU" sz="1380" dirty="0" smtClean="0">
                <a:latin typeface="e-Ukraine Light" pitchFamily="50" charset="-52"/>
              </a:rPr>
              <a:t> (у тому </a:t>
            </a:r>
            <a:r>
              <a:rPr lang="ru-RU" sz="1380" dirty="0" err="1" smtClean="0">
                <a:latin typeface="e-Ukraine Light" pitchFamily="50" charset="-52"/>
              </a:rPr>
              <a:t>числі</a:t>
            </a:r>
            <a:r>
              <a:rPr lang="ru-RU" sz="1380" dirty="0" smtClean="0">
                <a:latin typeface="e-Ukraine Light" pitchFamily="50" charset="-52"/>
              </a:rPr>
              <a:t> </a:t>
            </a:r>
            <a:r>
              <a:rPr lang="ru-RU" sz="1380" dirty="0" err="1" smtClean="0">
                <a:latin typeface="e-Ukraine Light" pitchFamily="50" charset="-52"/>
              </a:rPr>
              <a:t>розстрочених</a:t>
            </a:r>
            <a:r>
              <a:rPr lang="ru-RU" sz="1380" dirty="0" smtClean="0">
                <a:latin typeface="e-Ukraine Light" pitchFamily="50" charset="-52"/>
              </a:rPr>
              <a:t>, </a:t>
            </a:r>
            <a:r>
              <a:rPr lang="ru-RU" sz="1380" dirty="0" err="1" smtClean="0">
                <a:latin typeface="e-Ukraine Light" pitchFamily="50" charset="-52"/>
              </a:rPr>
              <a:t>відстрочених</a:t>
            </a:r>
            <a:r>
              <a:rPr lang="ru-RU" sz="1380" dirty="0" smtClean="0">
                <a:latin typeface="e-Ukraine Light" pitchFamily="50" charset="-52"/>
              </a:rPr>
              <a:t>, </a:t>
            </a:r>
            <a:r>
              <a:rPr lang="ru-RU" sz="1380" dirty="0" err="1" smtClean="0">
                <a:latin typeface="e-Ukraine Light" pitchFamily="50" charset="-52"/>
              </a:rPr>
              <a:t>реструктуризованих</a:t>
            </a:r>
            <a:r>
              <a:rPr lang="ru-RU" sz="1380" dirty="0" smtClean="0">
                <a:latin typeface="e-Ukraine Light" pitchFamily="50" charset="-52"/>
              </a:rPr>
              <a:t>), контроль</a:t>
            </a:r>
            <a:endParaRPr lang="ru-RU" sz="1380" dirty="0">
              <a:latin typeface="e-Ukraine Light" pitchFamily="50" charset="-52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353050" y="276225"/>
            <a:ext cx="4314824" cy="1615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49263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altLang="ru-RU" sz="1100" dirty="0" smtClean="0">
                <a:solidFill>
                  <a:srgbClr val="333333"/>
                </a:solidFill>
                <a:latin typeface="e-Ukraine Light" panose="000004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Друзі, підписуйтеся на офіційні сторінки Державної податкової служби України у соціальних мережах, де ви зможе переглянути новини, актуальні роз'яснення податкових новацій, а також </a:t>
            </a:r>
            <a:r>
              <a:rPr lang="uk-UA" altLang="ru-RU" sz="1100" dirty="0" err="1" smtClean="0">
                <a:solidFill>
                  <a:srgbClr val="333333"/>
                </a:solidFill>
                <a:latin typeface="e-Ukraine Light" panose="000004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інфографіки</a:t>
            </a:r>
            <a:r>
              <a:rPr lang="uk-UA" altLang="ru-RU" sz="1100" dirty="0" smtClean="0">
                <a:solidFill>
                  <a:srgbClr val="333333"/>
                </a:solidFill>
                <a:latin typeface="e-Ukraine Light" panose="000004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 та коментарі керівництва, фахівців служби! Буде корисно та цікаво!</a:t>
            </a:r>
            <a:endParaRPr lang="ru-RU" altLang="ru-RU" sz="1100" dirty="0" smtClean="0">
              <a:latin typeface="e-Ukraine Light" panose="00000400000000000000" pitchFamily="50" charset="-52"/>
            </a:endParaRPr>
          </a:p>
          <a:p>
            <a:pPr lvl="0" indent="449263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altLang="ru-RU" sz="1100" dirty="0" smtClean="0">
                <a:solidFill>
                  <a:srgbClr val="333333"/>
                </a:solidFill>
                <a:latin typeface="e-Ukraine Light" panose="000004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Спілкуйтеся з Податковою службою дистанційно за допомогою сервісу  «</a:t>
            </a:r>
            <a:r>
              <a:rPr lang="uk-UA" altLang="ru-RU" sz="1100" dirty="0" err="1" smtClean="0">
                <a:solidFill>
                  <a:srgbClr val="333333"/>
                </a:solidFill>
                <a:latin typeface="e-Ukraine Light" panose="000004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InfoTAX</a:t>
            </a:r>
            <a:r>
              <a:rPr lang="uk-UA" altLang="ru-RU" sz="1100" dirty="0" smtClean="0">
                <a:solidFill>
                  <a:srgbClr val="333333"/>
                </a:solidFill>
                <a:latin typeface="e-Ukraine Light" panose="000004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»:</a:t>
            </a:r>
          </a:p>
          <a:p>
            <a:pPr lvl="0" indent="449263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ru-RU" sz="1100" dirty="0" smtClean="0">
              <a:latin typeface="e-Ukraine Light" panose="00000400000000000000" pitchFamily="50" charset="-52"/>
            </a:endParaRPr>
          </a:p>
        </p:txBody>
      </p:sp>
      <p:pic>
        <p:nvPicPr>
          <p:cNvPr id="16" name="Рисунок 10" descr="https://chart.googleapis.com/chart?cht=qr&amp;chl=https%3A%2F%2Ft.me%2FinfoTAXbot&amp;chld=L|0&amp;chs=150">
            <a:extLst>
              <a:ext uri="{FF2B5EF4-FFF2-40B4-BE49-F238E27FC236}">
                <a16:creationId xmlns:a16="http://schemas.microsoft.com/office/drawing/2014/main" xmlns="" id="{C10BBAFE-2D79-49E5-868B-A0FDCC9F8B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13561" y="1771650"/>
            <a:ext cx="1730339" cy="1647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842219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:a16="http://schemas.microsoft.com/office/drawing/2014/main" xmlns="" id="{77BE1E3B-BB62-4FEA-84E6-53708639754F}"/>
              </a:ext>
            </a:extLst>
          </p:cNvPr>
          <p:cNvGrpSpPr/>
          <p:nvPr/>
        </p:nvGrpSpPr>
        <p:grpSpPr>
          <a:xfrm>
            <a:off x="153707" y="118444"/>
            <a:ext cx="4788839" cy="6739556"/>
            <a:chOff x="120796" y="142734"/>
            <a:chExt cx="4719982" cy="6746372"/>
          </a:xfrm>
        </p:grpSpPr>
        <p:sp>
          <p:nvSpPr>
            <p:cNvPr id="4" name="Прямоугольник 3">
              <a:extLst>
                <a:ext uri="{FF2B5EF4-FFF2-40B4-BE49-F238E27FC236}">
                  <a16:creationId xmlns:a16="http://schemas.microsoft.com/office/drawing/2014/main" xmlns="" id="{63EC6337-995B-4F4C-BFBF-1A1915547AE5}"/>
                </a:ext>
              </a:extLst>
            </p:cNvPr>
            <p:cNvSpPr/>
            <p:nvPr/>
          </p:nvSpPr>
          <p:spPr>
            <a:xfrm>
              <a:off x="120796" y="142734"/>
              <a:ext cx="4719982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" name="Овал 5">
              <a:extLst>
                <a:ext uri="{FF2B5EF4-FFF2-40B4-BE49-F238E27FC236}">
                  <a16:creationId xmlns:a16="http://schemas.microsoft.com/office/drawing/2014/main" xmlns="" id="{BD827EDD-702C-4BE7-8040-21D8CC6FF8C0}"/>
                </a:ext>
              </a:extLst>
            </p:cNvPr>
            <p:cNvSpPr/>
            <p:nvPr/>
          </p:nvSpPr>
          <p:spPr>
            <a:xfrm>
              <a:off x="2328387" y="6584306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dirty="0">
                  <a:solidFill>
                    <a:srgbClr val="25A872"/>
                  </a:solidFill>
                  <a:latin typeface="e-Ukraine" panose="00000500000000000000" pitchFamily="50" charset="-52"/>
                </a:rPr>
                <a:t>3</a:t>
              </a:r>
              <a:endParaRPr lang="ru-RU" sz="14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grpSp>
        <p:nvGrpSpPr>
          <p:cNvPr id="7" name="Группа 6">
            <a:extLst>
              <a:ext uri="{FF2B5EF4-FFF2-40B4-BE49-F238E27FC236}">
                <a16:creationId xmlns:a16="http://schemas.microsoft.com/office/drawing/2014/main" xmlns="" id="{192DF1A1-DE05-4849-B565-0A68A4DD5458}"/>
              </a:ext>
            </a:extLst>
          </p:cNvPr>
          <p:cNvGrpSpPr/>
          <p:nvPr/>
        </p:nvGrpSpPr>
        <p:grpSpPr>
          <a:xfrm>
            <a:off x="5118684" y="153648"/>
            <a:ext cx="4787316" cy="6704352"/>
            <a:chOff x="268044" y="105978"/>
            <a:chExt cx="4613231" cy="6744403"/>
          </a:xfrm>
        </p:grpSpPr>
        <p:sp>
          <p:nvSpPr>
            <p:cNvPr id="8" name="Прямоугольник 7">
              <a:extLst>
                <a:ext uri="{FF2B5EF4-FFF2-40B4-BE49-F238E27FC236}">
                  <a16:creationId xmlns:a16="http://schemas.microsoft.com/office/drawing/2014/main" xmlns="" id="{98C4D4A9-1179-41C5-BA9A-90E6A97494E2}"/>
                </a:ext>
              </a:extLst>
            </p:cNvPr>
            <p:cNvSpPr/>
            <p:nvPr/>
          </p:nvSpPr>
          <p:spPr>
            <a:xfrm>
              <a:off x="268044" y="105978"/>
              <a:ext cx="4613231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9" name="Овал 8">
              <a:extLst>
                <a:ext uri="{FF2B5EF4-FFF2-40B4-BE49-F238E27FC236}">
                  <a16:creationId xmlns:a16="http://schemas.microsoft.com/office/drawing/2014/main" xmlns="" id="{72F46394-038E-4BE7-991A-5920F8DE961D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dirty="0">
                  <a:solidFill>
                    <a:srgbClr val="25A872"/>
                  </a:solidFill>
                  <a:latin typeface="e-Ukraine" panose="00000500000000000000" pitchFamily="50" charset="-52"/>
                </a:rPr>
                <a:t>4</a:t>
              </a:r>
              <a:endParaRPr lang="ru-RU" sz="14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20E9D96F-3DE8-4417-9595-2A67DB70D5D3}"/>
              </a:ext>
            </a:extLst>
          </p:cNvPr>
          <p:cNvSpPr/>
          <p:nvPr/>
        </p:nvSpPr>
        <p:spPr>
          <a:xfrm>
            <a:off x="200024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endParaRPr lang="ru-RU" sz="1200" dirty="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B6365EE5-61B6-4672-AA2C-19B58DE21C70}"/>
              </a:ext>
            </a:extLst>
          </p:cNvPr>
          <p:cNvSpPr/>
          <p:nvPr/>
        </p:nvSpPr>
        <p:spPr>
          <a:xfrm>
            <a:off x="5127011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uk-UA" sz="1200" dirty="0" smtClean="0">
                <a:solidFill>
                  <a:srgbClr val="333333"/>
                </a:solidFill>
                <a:latin typeface="e-Ukraine Light" panose="000004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200" dirty="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5138056" y="123826"/>
            <a:ext cx="4644119" cy="6647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ru-RU" sz="1400" dirty="0" smtClean="0">
                <a:latin typeface="e-Ukraine Light" pitchFamily="50" charset="-52"/>
              </a:rPr>
              <a:t>(п. 3 Порядку № 733), та </a:t>
            </a:r>
            <a:r>
              <a:rPr lang="ru-RU" sz="1400" dirty="0" err="1" smtClean="0">
                <a:latin typeface="e-Ukraine Light" pitchFamily="50" charset="-52"/>
              </a:rPr>
              <a:t>зазначенням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найменування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суб’єкта</a:t>
            </a:r>
            <a:r>
              <a:rPr lang="ru-RU" sz="1400" dirty="0" smtClean="0">
                <a:latin typeface="e-Ukraine Light" pitchFamily="50" charset="-52"/>
              </a:rPr>
              <a:t> (</a:t>
            </a:r>
            <a:r>
              <a:rPr lang="ru-RU" sz="1400" dirty="0" err="1" smtClean="0">
                <a:latin typeface="e-Ukraine Light" pitchFamily="50" charset="-52"/>
              </a:rPr>
              <a:t>підприємства</a:t>
            </a:r>
            <a:r>
              <a:rPr lang="ru-RU" sz="1400" dirty="0" smtClean="0">
                <a:latin typeface="e-Ukraine Light" pitchFamily="50" charset="-52"/>
              </a:rPr>
              <a:t>, установи, </a:t>
            </a:r>
            <a:r>
              <a:rPr lang="ru-RU" sz="1400" dirty="0" err="1" smtClean="0">
                <a:latin typeface="e-Ukraine Light" pitchFamily="50" charset="-52"/>
              </a:rPr>
              <a:t>організації</a:t>
            </a:r>
            <a:r>
              <a:rPr lang="ru-RU" sz="1400" dirty="0" smtClean="0">
                <a:latin typeface="e-Ukraine Light" pitchFamily="50" charset="-52"/>
              </a:rPr>
              <a:t>), до </a:t>
            </a:r>
            <a:r>
              <a:rPr lang="ru-RU" sz="1400" dirty="0" err="1" smtClean="0">
                <a:latin typeface="e-Ukraine Light" pitchFamily="50" charset="-52"/>
              </a:rPr>
              <a:t>якого</a:t>
            </a:r>
            <a:r>
              <a:rPr lang="ru-RU" sz="1400" dirty="0" smtClean="0">
                <a:latin typeface="e-Ukraine Light" pitchFamily="50" charset="-52"/>
              </a:rPr>
              <a:t> (</a:t>
            </a:r>
            <a:r>
              <a:rPr lang="ru-RU" sz="1400" dirty="0" err="1" smtClean="0">
                <a:latin typeface="e-Ukraine Light" pitchFamily="50" charset="-52"/>
              </a:rPr>
              <a:t>якої</a:t>
            </a:r>
            <a:r>
              <a:rPr lang="ru-RU" sz="1400" dirty="0" smtClean="0">
                <a:latin typeface="e-Ukraine Light" pitchFamily="50" charset="-52"/>
              </a:rPr>
              <a:t>) 	</a:t>
            </a:r>
            <a:r>
              <a:rPr lang="ru-RU" sz="1400" dirty="0" err="1" smtClean="0">
                <a:latin typeface="e-Ukraine Light" pitchFamily="50" charset="-52"/>
              </a:rPr>
              <a:t>Довідку</a:t>
            </a:r>
            <a:r>
              <a:rPr lang="ru-RU" sz="1400" dirty="0" smtClean="0">
                <a:latin typeface="e-Ukraine Light" pitchFamily="50" charset="-52"/>
              </a:rPr>
              <a:t> буде подано </a:t>
            </a:r>
            <a:r>
              <a:rPr lang="ru-RU" sz="1400" dirty="0" err="1" smtClean="0">
                <a:latin typeface="e-Ukraine Light" pitchFamily="50" charset="-52"/>
              </a:rPr>
              <a:t>платником</a:t>
            </a:r>
            <a:r>
              <a:rPr lang="ru-RU" sz="1400" dirty="0" smtClean="0">
                <a:latin typeface="e-Ukraine Light" pitchFamily="50" charset="-52"/>
              </a:rPr>
              <a:t> (</a:t>
            </a:r>
            <a:r>
              <a:rPr lang="ru-RU" sz="1400" dirty="0" err="1" smtClean="0">
                <a:latin typeface="e-Ukraine Light" pitchFamily="50" charset="-52"/>
              </a:rPr>
              <a:t>наприклад</a:t>
            </a:r>
            <a:r>
              <a:rPr lang="ru-RU" sz="1400" dirty="0" smtClean="0">
                <a:latin typeface="e-Ukraine Light" pitchFamily="50" charset="-52"/>
              </a:rPr>
              <a:t>, </a:t>
            </a:r>
            <a:r>
              <a:rPr lang="ru-RU" sz="1400" dirty="0" err="1" smtClean="0">
                <a:latin typeface="e-Ukraine Light" pitchFamily="50" charset="-52"/>
              </a:rPr>
              <a:t>Міністерство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економіки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України</a:t>
            </a:r>
            <a:r>
              <a:rPr lang="ru-RU" sz="1400" dirty="0" smtClean="0">
                <a:latin typeface="e-Ukraine Light" pitchFamily="50" charset="-52"/>
              </a:rPr>
              <a:t>) (п. 4 Порядку № 733). </a:t>
            </a:r>
          </a:p>
          <a:p>
            <a:pPr algn="just"/>
            <a:r>
              <a:rPr lang="ru-RU" sz="1400" dirty="0" smtClean="0">
                <a:latin typeface="e-Ukraine Light" pitchFamily="50" charset="-52"/>
              </a:rPr>
              <a:t>	</a:t>
            </a:r>
            <a:r>
              <a:rPr lang="ru-RU" sz="1400" dirty="0" err="1" smtClean="0">
                <a:latin typeface="e-Ukraine Light" pitchFamily="50" charset="-52"/>
              </a:rPr>
              <a:t>Відповідно</a:t>
            </a:r>
            <a:r>
              <a:rPr lang="ru-RU" sz="1400" dirty="0" smtClean="0">
                <a:latin typeface="e-Ukraine Light" pitchFamily="50" charset="-52"/>
              </a:rPr>
              <a:t> до п. 7 Порядку № 733 </a:t>
            </a:r>
            <a:r>
              <a:rPr lang="ru-RU" sz="1400" dirty="0" err="1" smtClean="0">
                <a:latin typeface="e-Ukraine Light" pitchFamily="50" charset="-52"/>
              </a:rPr>
              <a:t>Довідка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надається</a:t>
            </a:r>
            <a:r>
              <a:rPr lang="ru-RU" sz="1400" dirty="0" smtClean="0">
                <a:latin typeface="e-Ukraine Light" pitchFamily="50" charset="-52"/>
              </a:rPr>
              <a:t> за </a:t>
            </a:r>
            <a:r>
              <a:rPr lang="ru-RU" sz="1400" dirty="0" err="1" smtClean="0">
                <a:latin typeface="e-Ukraine Light" pitchFamily="50" charset="-52"/>
              </a:rPr>
              <a:t>вибором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платника</a:t>
            </a:r>
            <a:r>
              <a:rPr lang="ru-RU" sz="1400" dirty="0" smtClean="0">
                <a:latin typeface="e-Ukraine Light" pitchFamily="50" charset="-52"/>
              </a:rPr>
              <a:t> у </a:t>
            </a:r>
            <a:r>
              <a:rPr lang="ru-RU" sz="1400" dirty="0" err="1" smtClean="0">
                <a:latin typeface="e-Ukraine Light" pitchFamily="50" charset="-52"/>
              </a:rPr>
              <a:t>паперовій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або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електронній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формі</a:t>
            </a:r>
            <a:r>
              <a:rPr lang="ru-RU" sz="1400" dirty="0" smtClean="0">
                <a:latin typeface="e-Ukraine Light" pitchFamily="50" charset="-52"/>
              </a:rPr>
              <a:t>, про </a:t>
            </a:r>
            <a:r>
              <a:rPr lang="ru-RU" sz="1400" dirty="0" err="1" smtClean="0">
                <a:latin typeface="e-Ukraine Light" pitchFamily="50" charset="-52"/>
              </a:rPr>
              <a:t>що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він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зазначає</a:t>
            </a:r>
            <a:r>
              <a:rPr lang="ru-RU" sz="1400" dirty="0" smtClean="0">
                <a:latin typeface="e-Ukraine Light" pitchFamily="50" charset="-52"/>
              </a:rPr>
              <a:t> у </a:t>
            </a:r>
            <a:r>
              <a:rPr lang="ru-RU" sz="1400" dirty="0" err="1" smtClean="0">
                <a:latin typeface="e-Ukraine Light" pitchFamily="50" charset="-52"/>
              </a:rPr>
              <a:t>Заяві</a:t>
            </a:r>
            <a:r>
              <a:rPr lang="ru-RU" sz="1400" dirty="0" smtClean="0">
                <a:latin typeface="e-Ukraine Light" pitchFamily="50" charset="-52"/>
              </a:rPr>
              <a:t>. </a:t>
            </a:r>
          </a:p>
          <a:p>
            <a:pPr algn="just"/>
            <a:r>
              <a:rPr lang="ru-RU" sz="1400" dirty="0" smtClean="0">
                <a:latin typeface="e-Ukraine Light" pitchFamily="50" charset="-52"/>
              </a:rPr>
              <a:t>	</a:t>
            </a:r>
            <a:r>
              <a:rPr lang="ru-RU" sz="1400" dirty="0" err="1" smtClean="0">
                <a:latin typeface="e-Ukraine Light" pitchFamily="50" charset="-52"/>
              </a:rPr>
              <a:t>Довідка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або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відмова</a:t>
            </a:r>
            <a:r>
              <a:rPr lang="ru-RU" sz="1400" dirty="0" smtClean="0">
                <a:latin typeface="e-Ukraine Light" pitchFamily="50" charset="-52"/>
              </a:rPr>
              <a:t> у </a:t>
            </a:r>
            <a:r>
              <a:rPr lang="ru-RU" sz="1400" dirty="0" err="1" smtClean="0">
                <a:latin typeface="e-Ukraine Light" pitchFamily="50" charset="-52"/>
              </a:rPr>
              <a:t>наданні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Довідки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готуються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уповноваженим</a:t>
            </a:r>
            <a:r>
              <a:rPr lang="ru-RU" sz="1400" dirty="0" smtClean="0">
                <a:latin typeface="e-Ukraine Light" pitchFamily="50" charset="-52"/>
              </a:rPr>
              <a:t> органом  </a:t>
            </a:r>
            <a:r>
              <a:rPr lang="ru-RU" sz="1400" dirty="0" err="1" smtClean="0">
                <a:latin typeface="e-Ukraine Light" pitchFamily="50" charset="-52"/>
              </a:rPr>
              <a:t>протягом</a:t>
            </a:r>
            <a:r>
              <a:rPr lang="ru-RU" sz="1400" dirty="0" smtClean="0">
                <a:latin typeface="e-Ukraine Light" pitchFamily="50" charset="-52"/>
              </a:rPr>
              <a:t> 5 </a:t>
            </a:r>
            <a:r>
              <a:rPr lang="ru-RU" sz="1400" dirty="0" err="1" smtClean="0">
                <a:latin typeface="e-Ukraine Light" pitchFamily="50" charset="-52"/>
              </a:rPr>
              <a:t>робочих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днів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з</a:t>
            </a:r>
            <a:r>
              <a:rPr lang="ru-RU" sz="1400" dirty="0" smtClean="0">
                <a:latin typeface="e-Ukraine Light" pitchFamily="50" charset="-52"/>
              </a:rPr>
              <a:t> дня, </a:t>
            </a:r>
            <a:r>
              <a:rPr lang="ru-RU" sz="1400" dirty="0" err="1" smtClean="0">
                <a:latin typeface="e-Ukraine Light" pitchFamily="50" charset="-52"/>
              </a:rPr>
              <a:t>наступного</a:t>
            </a:r>
            <a:r>
              <a:rPr lang="ru-RU" sz="1400" dirty="0" smtClean="0">
                <a:latin typeface="e-Ukraine Light" pitchFamily="50" charset="-52"/>
              </a:rPr>
              <a:t> за днем </a:t>
            </a:r>
            <a:r>
              <a:rPr lang="ru-RU" sz="1400" dirty="0" err="1" smtClean="0">
                <a:latin typeface="e-Ukraine Light" pitchFamily="50" charset="-52"/>
              </a:rPr>
              <a:t>отримання</a:t>
            </a:r>
            <a:r>
              <a:rPr lang="ru-RU" sz="1400" dirty="0" smtClean="0">
                <a:latin typeface="e-Ukraine Light" pitchFamily="50" charset="-52"/>
              </a:rPr>
              <a:t> Заяви органом, до </a:t>
            </a:r>
            <a:r>
              <a:rPr lang="ru-RU" sz="1400" dirty="0" err="1" smtClean="0">
                <a:latin typeface="e-Ukraine Light" pitchFamily="50" charset="-52"/>
              </a:rPr>
              <a:t>якого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її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було</a:t>
            </a:r>
            <a:r>
              <a:rPr lang="ru-RU" sz="1400" dirty="0" smtClean="0">
                <a:latin typeface="e-Ukraine Light" pitchFamily="50" charset="-52"/>
              </a:rPr>
              <a:t> подано. </a:t>
            </a:r>
          </a:p>
          <a:p>
            <a:pPr algn="just"/>
            <a:r>
              <a:rPr lang="ru-RU" sz="1400" dirty="0" smtClean="0">
                <a:latin typeface="e-Ukraine Light" pitchFamily="50" charset="-52"/>
              </a:rPr>
              <a:t>	</a:t>
            </a:r>
            <a:r>
              <a:rPr lang="ru-RU" sz="1400" dirty="0" err="1" smtClean="0">
                <a:latin typeface="e-Ukraine Light" pitchFamily="50" charset="-52"/>
              </a:rPr>
              <a:t>Підставою</a:t>
            </a:r>
            <a:r>
              <a:rPr lang="ru-RU" sz="1400" dirty="0" smtClean="0">
                <a:latin typeface="e-Ukraine Light" pitchFamily="50" charset="-52"/>
              </a:rPr>
              <a:t> для </a:t>
            </a:r>
            <a:r>
              <a:rPr lang="ru-RU" sz="1400" dirty="0" err="1" smtClean="0">
                <a:latin typeface="e-Ukraine Light" pitchFamily="50" charset="-52"/>
              </a:rPr>
              <a:t>відмови</a:t>
            </a:r>
            <a:r>
              <a:rPr lang="ru-RU" sz="1400" dirty="0" smtClean="0">
                <a:latin typeface="e-Ukraine Light" pitchFamily="50" charset="-52"/>
              </a:rPr>
              <a:t> у </a:t>
            </a:r>
            <a:r>
              <a:rPr lang="ru-RU" sz="1400" dirty="0" err="1" smtClean="0">
                <a:latin typeface="e-Ukraine Light" pitchFamily="50" charset="-52"/>
              </a:rPr>
              <a:t>наданні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адміністративної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послуги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є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наявність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у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платника</a:t>
            </a:r>
            <a:r>
              <a:rPr lang="ru-RU" sz="1400" dirty="0" smtClean="0">
                <a:latin typeface="e-Ukraine Light" pitchFamily="50" charset="-52"/>
              </a:rPr>
              <a:t> за </a:t>
            </a:r>
            <a:r>
              <a:rPr lang="ru-RU" sz="1400" dirty="0" err="1" smtClean="0">
                <a:latin typeface="e-Ukraine Light" pitchFamily="50" charset="-52"/>
              </a:rPr>
              <a:t>даними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контролюючих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органів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податкового</a:t>
            </a:r>
            <a:r>
              <a:rPr lang="ru-RU" sz="1400" dirty="0" smtClean="0">
                <a:latin typeface="e-Ukraine Light" pitchFamily="50" charset="-52"/>
              </a:rPr>
              <a:t> боргу, та/</a:t>
            </a:r>
            <a:r>
              <a:rPr lang="ru-RU" sz="1400" dirty="0" err="1" smtClean="0">
                <a:latin typeface="e-Ukraine Light" pitchFamily="50" charset="-52"/>
              </a:rPr>
              <a:t>або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недоїмки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зі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сплати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єдиного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внеску</a:t>
            </a:r>
            <a:r>
              <a:rPr lang="ru-RU" sz="1400" dirty="0" smtClean="0">
                <a:latin typeface="e-Ukraine Light" pitchFamily="50" charset="-52"/>
              </a:rPr>
              <a:t> на </a:t>
            </a:r>
            <a:r>
              <a:rPr lang="ru-RU" sz="1400" dirty="0" err="1" smtClean="0">
                <a:latin typeface="e-Ukraine Light" pitchFamily="50" charset="-52"/>
              </a:rPr>
              <a:t>загальнообов’язкове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державне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соціальне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страхування</a:t>
            </a:r>
            <a:r>
              <a:rPr lang="ru-RU" sz="1400" dirty="0" smtClean="0">
                <a:latin typeface="e-Ukraine Light" pitchFamily="50" charset="-52"/>
              </a:rPr>
              <a:t>, та/</a:t>
            </a:r>
            <a:r>
              <a:rPr lang="ru-RU" sz="1400" dirty="0" err="1" smtClean="0">
                <a:latin typeface="e-Ukraine Light" pitchFamily="50" charset="-52"/>
              </a:rPr>
              <a:t>або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іншої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заборгованості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з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платежів</a:t>
            </a:r>
            <a:r>
              <a:rPr lang="ru-RU" sz="1400" dirty="0" smtClean="0">
                <a:latin typeface="e-Ukraine Light" pitchFamily="50" charset="-52"/>
              </a:rPr>
              <a:t> (у тому </a:t>
            </a:r>
            <a:r>
              <a:rPr lang="ru-RU" sz="1400" dirty="0" err="1" smtClean="0">
                <a:latin typeface="e-Ukraine Light" pitchFamily="50" charset="-52"/>
              </a:rPr>
              <a:t>числі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розстрочених</a:t>
            </a:r>
            <a:r>
              <a:rPr lang="ru-RU" sz="1400" dirty="0" smtClean="0">
                <a:latin typeface="e-Ukraine Light" pitchFamily="50" charset="-52"/>
              </a:rPr>
              <a:t>, </a:t>
            </a:r>
            <a:r>
              <a:rPr lang="ru-RU" sz="1400" dirty="0" err="1" smtClean="0">
                <a:latin typeface="e-Ukraine Light" pitchFamily="50" charset="-52"/>
              </a:rPr>
              <a:t>відстрочених</a:t>
            </a:r>
            <a:r>
              <a:rPr lang="ru-RU" sz="1400" dirty="0" smtClean="0">
                <a:latin typeface="e-Ukraine Light" pitchFamily="50" charset="-52"/>
              </a:rPr>
              <a:t>, </a:t>
            </a:r>
            <a:r>
              <a:rPr lang="ru-RU" sz="1400" dirty="0" err="1" smtClean="0">
                <a:latin typeface="e-Ukraine Light" pitchFamily="50" charset="-52"/>
              </a:rPr>
              <a:t>реструктуризованих</a:t>
            </a:r>
            <a:r>
              <a:rPr lang="ru-RU" sz="1400" dirty="0" smtClean="0">
                <a:latin typeface="e-Ukraine Light" pitchFamily="50" charset="-52"/>
              </a:rPr>
              <a:t>), контроль за </a:t>
            </a:r>
            <a:r>
              <a:rPr lang="ru-RU" sz="1400" dirty="0" err="1" smtClean="0">
                <a:latin typeface="e-Ukraine Light" pitchFamily="50" charset="-52"/>
              </a:rPr>
              <a:t>справлянням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яких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покладено</a:t>
            </a:r>
            <a:r>
              <a:rPr lang="ru-RU" sz="1400" dirty="0" smtClean="0">
                <a:latin typeface="e-Ukraine Light" pitchFamily="50" charset="-52"/>
              </a:rPr>
              <a:t> на </a:t>
            </a:r>
            <a:r>
              <a:rPr lang="ru-RU" sz="1400" dirty="0" err="1" smtClean="0">
                <a:latin typeface="e-Ukraine Light" pitchFamily="50" charset="-52"/>
              </a:rPr>
              <a:t>контролюючі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органи</a:t>
            </a:r>
            <a:r>
              <a:rPr lang="ru-RU" sz="1400" dirty="0" smtClean="0">
                <a:latin typeface="e-Ukraine Light" pitchFamily="50" charset="-52"/>
              </a:rPr>
              <a:t>. </a:t>
            </a:r>
          </a:p>
          <a:p>
            <a:pPr algn="just"/>
            <a:r>
              <a:rPr lang="ru-RU" sz="1400" dirty="0" smtClean="0">
                <a:latin typeface="e-Ukraine Light" pitchFamily="50" charset="-52"/>
              </a:rPr>
              <a:t>	</a:t>
            </a:r>
            <a:r>
              <a:rPr lang="ru-RU" sz="1400" dirty="0" err="1" smtClean="0">
                <a:latin typeface="e-Ukraine Light" pitchFamily="50" charset="-52"/>
              </a:rPr>
              <a:t>Довідку</a:t>
            </a:r>
            <a:r>
              <a:rPr lang="ru-RU" sz="1400" dirty="0" smtClean="0">
                <a:latin typeface="e-Ukraine Light" pitchFamily="50" charset="-52"/>
              </a:rPr>
              <a:t> у </a:t>
            </a:r>
            <a:r>
              <a:rPr lang="ru-RU" sz="1400" dirty="0" err="1" smtClean="0">
                <a:latin typeface="e-Ukraine Light" pitchFamily="50" charset="-52"/>
              </a:rPr>
              <a:t>паперовій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формі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платник</a:t>
            </a:r>
            <a:r>
              <a:rPr lang="ru-RU" sz="1400" dirty="0" smtClean="0">
                <a:latin typeface="e-Ukraine Light" pitchFamily="50" charset="-52"/>
              </a:rPr>
              <a:t> (</a:t>
            </a:r>
            <a:r>
              <a:rPr lang="ru-RU" sz="1400" dirty="0" err="1" smtClean="0">
                <a:latin typeface="e-Ukraine Light" pitchFamily="50" charset="-52"/>
              </a:rPr>
              <a:t>його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законний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чи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уповноважений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представник</a:t>
            </a:r>
            <a:r>
              <a:rPr lang="ru-RU" sz="1400" dirty="0" smtClean="0">
                <a:latin typeface="e-Ukraine Light" pitchFamily="50" charset="-52"/>
              </a:rPr>
              <a:t>) </a:t>
            </a:r>
            <a:r>
              <a:rPr lang="ru-RU" sz="1400" dirty="0" err="1" smtClean="0">
                <a:latin typeface="e-Ukraine Light" pitchFamily="50" charset="-52"/>
              </a:rPr>
              <a:t>отримує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безпосередньо</a:t>
            </a:r>
            <a:r>
              <a:rPr lang="ru-RU" sz="1400" dirty="0" smtClean="0">
                <a:latin typeface="e-Ukraine Light" pitchFamily="50" charset="-52"/>
              </a:rPr>
              <a:t> в </a:t>
            </a:r>
            <a:r>
              <a:rPr lang="ru-RU" sz="1400" dirty="0" err="1" smtClean="0">
                <a:latin typeface="e-Ukraine Light" pitchFamily="50" charset="-52"/>
              </a:rPr>
              <a:t>органі</a:t>
            </a:r>
            <a:r>
              <a:rPr lang="ru-RU" sz="1400" dirty="0" smtClean="0">
                <a:latin typeface="e-Ukraine Light" pitchFamily="50" charset="-52"/>
              </a:rPr>
              <a:t>, до </a:t>
            </a:r>
            <a:r>
              <a:rPr lang="ru-RU" sz="1400" dirty="0" err="1" smtClean="0">
                <a:latin typeface="e-Ukraine Light" pitchFamily="50" charset="-52"/>
              </a:rPr>
              <a:t>якого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було</a:t>
            </a:r>
            <a:r>
              <a:rPr lang="ru-RU" sz="1400" dirty="0" smtClean="0">
                <a:latin typeface="e-Ukraine Light" pitchFamily="50" charset="-52"/>
              </a:rPr>
              <a:t> подано </a:t>
            </a:r>
            <a:r>
              <a:rPr lang="ru-RU" sz="1400" dirty="0" err="1" smtClean="0">
                <a:latin typeface="e-Ukraine Light" pitchFamily="50" charset="-52"/>
              </a:rPr>
              <a:t>Заяву</a:t>
            </a:r>
            <a:r>
              <a:rPr lang="ru-RU" sz="1400" dirty="0" smtClean="0">
                <a:latin typeface="e-Ukraine Light" pitchFamily="50" charset="-52"/>
              </a:rPr>
              <a:t>.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95450" y="138485"/>
            <a:ext cx="4591051" cy="67710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200" dirty="0" smtClean="0">
                <a:latin typeface="e-Ukraine Light" pitchFamily="50" charset="-52"/>
              </a:rPr>
              <a:t>	</a:t>
            </a:r>
            <a:r>
              <a:rPr lang="ru-RU" sz="1400" dirty="0" smtClean="0">
                <a:latin typeface="e-Ukraine Light" pitchFamily="50" charset="-52"/>
              </a:rPr>
              <a:t>«Про </a:t>
            </a:r>
            <a:r>
              <a:rPr lang="ru-RU" sz="1400" dirty="0" err="1" smtClean="0">
                <a:latin typeface="e-Ukraine Light" pitchFamily="50" charset="-52"/>
              </a:rPr>
              <a:t>електронні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довірчі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послуги</a:t>
            </a:r>
            <a:r>
              <a:rPr lang="ru-RU" sz="1400" dirty="0" smtClean="0">
                <a:latin typeface="e-Ukraine Light" pitchFamily="50" charset="-52"/>
              </a:rPr>
              <a:t>»   (</a:t>
            </a:r>
            <a:r>
              <a:rPr lang="ru-RU" sz="1400" dirty="0" err="1" smtClean="0">
                <a:latin typeface="e-Ukraine Light" pitchFamily="50" charset="-52"/>
              </a:rPr>
              <a:t>далі</a:t>
            </a:r>
            <a:r>
              <a:rPr lang="ru-RU" sz="1400" dirty="0" smtClean="0">
                <a:latin typeface="e-Ukraine Light" pitchFamily="50" charset="-52"/>
              </a:rPr>
              <a:t> – Закон № 2155) </a:t>
            </a:r>
            <a:r>
              <a:rPr lang="ru-RU" sz="1400" dirty="0" err="1" smtClean="0">
                <a:latin typeface="e-Ukraine Light" pitchFamily="50" charset="-52"/>
              </a:rPr>
              <a:t>зі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змінами</a:t>
            </a:r>
            <a:r>
              <a:rPr lang="ru-RU" sz="1400" dirty="0" smtClean="0">
                <a:latin typeface="e-Ukraine Light" pitchFamily="50" charset="-52"/>
              </a:rPr>
              <a:t> та </a:t>
            </a:r>
            <a:r>
              <a:rPr lang="ru-RU" sz="1400" dirty="0" err="1" smtClean="0">
                <a:latin typeface="e-Ukraine Light" pitchFamily="50" charset="-52"/>
              </a:rPr>
              <a:t>доповненнями</a:t>
            </a:r>
            <a:r>
              <a:rPr lang="ru-RU" sz="1400" dirty="0" smtClean="0">
                <a:latin typeface="e-Ukraine Light" pitchFamily="50" charset="-52"/>
              </a:rPr>
              <a:t>. </a:t>
            </a:r>
          </a:p>
          <a:p>
            <a:pPr algn="just"/>
            <a:r>
              <a:rPr lang="ru-RU" sz="1400" dirty="0" smtClean="0">
                <a:latin typeface="e-Ukraine Light" pitchFamily="50" charset="-52"/>
              </a:rPr>
              <a:t>	</a:t>
            </a:r>
            <a:r>
              <a:rPr lang="ru-RU" sz="1400" dirty="0" err="1" smtClean="0">
                <a:latin typeface="e-Ukraine Light" pitchFamily="50" charset="-52"/>
              </a:rPr>
              <a:t>Вхід</a:t>
            </a:r>
            <a:r>
              <a:rPr lang="ru-RU" sz="1400" dirty="0" smtClean="0">
                <a:latin typeface="e-Ukraine Light" pitchFamily="50" charset="-52"/>
              </a:rPr>
              <a:t> до </a:t>
            </a:r>
            <a:r>
              <a:rPr lang="ru-RU" sz="1400" dirty="0" err="1" smtClean="0">
                <a:latin typeface="e-Ukraine Light" pitchFamily="50" charset="-52"/>
              </a:rPr>
              <a:t>приватної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частини</a:t>
            </a:r>
            <a:r>
              <a:rPr lang="ru-RU" sz="1400" dirty="0" smtClean="0">
                <a:latin typeface="e-Ukraine Light" pitchFamily="50" charset="-52"/>
              </a:rPr>
              <a:t> (</a:t>
            </a:r>
            <a:r>
              <a:rPr lang="ru-RU" sz="1400" dirty="0" err="1" smtClean="0">
                <a:latin typeface="e-Ukraine Light" pitchFamily="50" charset="-52"/>
              </a:rPr>
              <a:t>особистого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кабінету</a:t>
            </a:r>
            <a:r>
              <a:rPr lang="ru-RU" sz="1400" dirty="0" smtClean="0">
                <a:latin typeface="e-Ukraine Light" pitchFamily="50" charset="-52"/>
              </a:rPr>
              <a:t>) </a:t>
            </a:r>
            <a:r>
              <a:rPr lang="ru-RU" sz="1400" dirty="0" err="1" smtClean="0">
                <a:latin typeface="e-Ukraine Light" pitchFamily="50" charset="-52"/>
              </a:rPr>
              <a:t>Електронного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кабінету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здійснюється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виключно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після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ідентифікації</a:t>
            </a:r>
            <a:r>
              <a:rPr lang="ru-RU" sz="1400" dirty="0" smtClean="0">
                <a:latin typeface="e-Ukraine Light" pitchFamily="50" charset="-52"/>
              </a:rPr>
              <a:t> особи </a:t>
            </a:r>
            <a:r>
              <a:rPr lang="ru-RU" sz="1400" dirty="0" err="1" smtClean="0">
                <a:latin typeface="e-Ukraine Light" pitchFamily="50" charset="-52"/>
              </a:rPr>
              <a:t>із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використанням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кваліфікованого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електронного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підпису</a:t>
            </a:r>
            <a:r>
              <a:rPr lang="ru-RU" sz="1400" dirty="0" smtClean="0">
                <a:latin typeface="e-Ukraine Light" pitchFamily="50" charset="-52"/>
              </a:rPr>
              <a:t>. </a:t>
            </a:r>
          </a:p>
          <a:p>
            <a:pPr algn="just"/>
            <a:r>
              <a:rPr lang="ru-RU" sz="1400" dirty="0" smtClean="0">
                <a:latin typeface="e-Ukraine Light" pitchFamily="50" charset="-52"/>
              </a:rPr>
              <a:t>	Меню «Заяви, </a:t>
            </a:r>
            <a:r>
              <a:rPr lang="ru-RU" sz="1400" dirty="0" err="1" smtClean="0">
                <a:latin typeface="e-Ukraine Light" pitchFamily="50" charset="-52"/>
              </a:rPr>
              <a:t>запити</a:t>
            </a:r>
            <a:r>
              <a:rPr lang="ru-RU" sz="1400" dirty="0" smtClean="0">
                <a:latin typeface="e-Ukraine Light" pitchFamily="50" charset="-52"/>
              </a:rPr>
              <a:t> для </a:t>
            </a:r>
            <a:r>
              <a:rPr lang="ru-RU" sz="1400" dirty="0" err="1" smtClean="0">
                <a:latin typeface="e-Ukraine Light" pitchFamily="50" charset="-52"/>
              </a:rPr>
              <a:t>отримання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інформації</a:t>
            </a:r>
            <a:r>
              <a:rPr lang="ru-RU" sz="1400" dirty="0" smtClean="0">
                <a:latin typeface="e-Ukraine Light" pitchFamily="50" charset="-52"/>
              </a:rPr>
              <a:t>» </a:t>
            </a:r>
            <a:r>
              <a:rPr lang="ru-RU" sz="1400" dirty="0" err="1" smtClean="0">
                <a:latin typeface="e-Ukraine Light" pitchFamily="50" charset="-52"/>
              </a:rPr>
              <a:t>приватної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частини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Електронного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кабінету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дозволяє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платнику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створити</a:t>
            </a:r>
            <a:r>
              <a:rPr lang="ru-RU" sz="1400" dirty="0" smtClean="0">
                <a:latin typeface="e-Ukraine Light" pitchFamily="50" charset="-52"/>
              </a:rPr>
              <a:t> та </a:t>
            </a:r>
            <a:r>
              <a:rPr lang="ru-RU" sz="1400" dirty="0" err="1" smtClean="0">
                <a:latin typeface="e-Ukraine Light" pitchFamily="50" charset="-52"/>
              </a:rPr>
              <a:t>надіслати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Заяву</a:t>
            </a:r>
            <a:r>
              <a:rPr lang="ru-RU" sz="1400" dirty="0" smtClean="0">
                <a:latin typeface="e-Ukraine Light" pitchFamily="50" charset="-52"/>
              </a:rPr>
              <a:t> за формою J13003(ХХ) (для </a:t>
            </a:r>
            <a:r>
              <a:rPr lang="ru-RU" sz="1400" dirty="0" err="1" smtClean="0">
                <a:latin typeface="e-Ukraine Light" pitchFamily="50" charset="-52"/>
              </a:rPr>
              <a:t>юридичних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осіб</a:t>
            </a:r>
            <a:r>
              <a:rPr lang="ru-RU" sz="1400" dirty="0" smtClean="0">
                <a:latin typeface="e-Ukraine Light" pitchFamily="50" charset="-52"/>
              </a:rPr>
              <a:t>) </a:t>
            </a:r>
            <a:r>
              <a:rPr lang="ru-RU" sz="1400" dirty="0" err="1" smtClean="0">
                <a:latin typeface="e-Ukraine Light" pitchFamily="50" charset="-52"/>
              </a:rPr>
              <a:t>або</a:t>
            </a:r>
            <a:r>
              <a:rPr lang="ru-RU" sz="1400" dirty="0" smtClean="0">
                <a:latin typeface="e-Ukraine Light" pitchFamily="50" charset="-52"/>
              </a:rPr>
              <a:t> F13003(ХХ) (для </a:t>
            </a:r>
            <a:r>
              <a:rPr lang="ru-RU" sz="1400" dirty="0" err="1" smtClean="0">
                <a:latin typeface="e-Ukraine Light" pitchFamily="50" charset="-52"/>
              </a:rPr>
              <a:t>фізичних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осіб</a:t>
            </a:r>
            <a:r>
              <a:rPr lang="ru-RU" sz="1400" dirty="0" smtClean="0">
                <a:latin typeface="e-Ukraine Light" pitchFamily="50" charset="-52"/>
              </a:rPr>
              <a:t>), де ХХ- </a:t>
            </a:r>
            <a:r>
              <a:rPr lang="ru-RU" sz="1400" dirty="0" err="1" smtClean="0">
                <a:latin typeface="e-Ukraine Light" pitchFamily="50" charset="-52"/>
              </a:rPr>
              <a:t>версія</a:t>
            </a:r>
            <a:r>
              <a:rPr lang="ru-RU" sz="1400" dirty="0" smtClean="0">
                <a:latin typeface="e-Ukraine Light" pitchFamily="50" charset="-52"/>
              </a:rPr>
              <a:t> документа.  </a:t>
            </a:r>
          </a:p>
          <a:p>
            <a:pPr algn="just"/>
            <a:r>
              <a:rPr lang="ru-RU" sz="1400" dirty="0" smtClean="0">
                <a:latin typeface="e-Ukraine Light" pitchFamily="50" charset="-52"/>
              </a:rPr>
              <a:t>	</a:t>
            </a:r>
            <a:r>
              <a:rPr lang="ru-RU" sz="1400" dirty="0" err="1" smtClean="0">
                <a:latin typeface="e-Ukraine Light" pitchFamily="50" charset="-52"/>
              </a:rPr>
              <a:t>Заява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складається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з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обов’язковим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посиланням</a:t>
            </a:r>
            <a:r>
              <a:rPr lang="ru-RU" sz="1400" dirty="0" smtClean="0">
                <a:latin typeface="e-Ukraine Light" pitchFamily="50" charset="-52"/>
              </a:rPr>
              <a:t> на </a:t>
            </a:r>
            <a:r>
              <a:rPr lang="ru-RU" sz="1400" dirty="0" err="1" smtClean="0">
                <a:latin typeface="e-Ukraine Light" pitchFamily="50" charset="-52"/>
              </a:rPr>
              <a:t>відповідний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нормативно-правовий</a:t>
            </a:r>
            <a:r>
              <a:rPr lang="ru-RU" sz="1400" dirty="0" smtClean="0">
                <a:latin typeface="e-Ukraine Light" pitchFamily="50" charset="-52"/>
              </a:rPr>
              <a:t> акт, </a:t>
            </a:r>
            <a:r>
              <a:rPr lang="ru-RU" sz="1400" dirty="0" err="1" smtClean="0">
                <a:latin typeface="e-Ukraine Light" pitchFamily="50" charset="-52"/>
              </a:rPr>
              <a:t>яким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передбачено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необхідність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підтвердження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відсутності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заборгованості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з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платежів</a:t>
            </a:r>
            <a:r>
              <a:rPr lang="ru-RU" sz="1400" dirty="0" smtClean="0">
                <a:latin typeface="e-Ukraine Light" pitchFamily="50" charset="-52"/>
              </a:rPr>
              <a:t>, контроль за </a:t>
            </a:r>
            <a:r>
              <a:rPr lang="ru-RU" sz="1400" dirty="0" err="1" smtClean="0">
                <a:latin typeface="e-Ukraine Light" pitchFamily="50" charset="-52"/>
              </a:rPr>
              <a:t>справлянням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яких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покладено</a:t>
            </a:r>
            <a:r>
              <a:rPr lang="ru-RU" sz="1400" dirty="0" smtClean="0">
                <a:latin typeface="e-Ukraine Light" pitchFamily="50" charset="-52"/>
              </a:rPr>
              <a:t> на </a:t>
            </a:r>
            <a:r>
              <a:rPr lang="ru-RU" sz="1400" dirty="0" err="1" smtClean="0">
                <a:latin typeface="e-Ukraine Light" pitchFamily="50" charset="-52"/>
              </a:rPr>
              <a:t>контролюючі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органи</a:t>
            </a:r>
            <a:r>
              <a:rPr lang="ru-RU" sz="1400" dirty="0" smtClean="0">
                <a:latin typeface="e-Ukraine Light" pitchFamily="50" charset="-52"/>
              </a:rPr>
              <a:t> (</a:t>
            </a:r>
            <a:r>
              <a:rPr lang="ru-RU" sz="1400" dirty="0" err="1" smtClean="0">
                <a:latin typeface="e-Ukraine Light" pitchFamily="50" charset="-52"/>
              </a:rPr>
              <a:t>наприклад</a:t>
            </a:r>
            <a:r>
              <a:rPr lang="ru-RU" sz="1400" dirty="0" smtClean="0">
                <a:latin typeface="e-Ukraine Light" pitchFamily="50" charset="-52"/>
              </a:rPr>
              <a:t>, Закон </a:t>
            </a:r>
            <a:r>
              <a:rPr lang="ru-RU" sz="1400" dirty="0" err="1" smtClean="0">
                <a:latin typeface="e-Ukraine Light" pitchFamily="50" charset="-52"/>
              </a:rPr>
              <a:t>України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від</a:t>
            </a:r>
            <a:r>
              <a:rPr lang="ru-RU" sz="1400" dirty="0" smtClean="0">
                <a:latin typeface="e-Ukraine Light" pitchFamily="50" charset="-52"/>
              </a:rPr>
              <a:t> 25 </a:t>
            </a:r>
            <a:r>
              <a:rPr lang="ru-RU" sz="1400" dirty="0" err="1" smtClean="0">
                <a:latin typeface="e-Ukraine Light" pitchFamily="50" charset="-52"/>
              </a:rPr>
              <a:t>грудня</a:t>
            </a:r>
            <a:r>
              <a:rPr lang="ru-RU" sz="1400" dirty="0" smtClean="0">
                <a:latin typeface="e-Ukraine Light" pitchFamily="50" charset="-52"/>
              </a:rPr>
              <a:t> 2015 року № 922-VIII «Про </a:t>
            </a:r>
            <a:r>
              <a:rPr lang="ru-RU" sz="1400" dirty="0" err="1" smtClean="0">
                <a:latin typeface="e-Ukraine Light" pitchFamily="50" charset="-52"/>
              </a:rPr>
              <a:t>публічні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закупівлі</a:t>
            </a:r>
            <a:r>
              <a:rPr lang="ru-RU" sz="1400" dirty="0" smtClean="0">
                <a:latin typeface="e-Ukraine Light" pitchFamily="50" charset="-52"/>
              </a:rPr>
              <a:t>», Постанова </a:t>
            </a:r>
            <a:r>
              <a:rPr lang="ru-RU" sz="1400" dirty="0" err="1" smtClean="0">
                <a:latin typeface="e-Ukraine Light" pitchFamily="50" charset="-52"/>
              </a:rPr>
              <a:t>Кабінету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Міністрів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України</a:t>
            </a:r>
            <a:r>
              <a:rPr lang="ru-RU" sz="1400" dirty="0" smtClean="0">
                <a:latin typeface="e-Ukraine Light" pitchFamily="50" charset="-52"/>
              </a:rPr>
              <a:t> № 76 </a:t>
            </a:r>
            <a:r>
              <a:rPr lang="ru-RU" sz="1400" dirty="0" err="1" smtClean="0">
                <a:latin typeface="e-Ukraine Light" pitchFamily="50" charset="-52"/>
              </a:rPr>
              <a:t>від</a:t>
            </a:r>
            <a:r>
              <a:rPr lang="ru-RU" sz="1400" dirty="0" smtClean="0">
                <a:latin typeface="e-Ukraine Light" pitchFamily="50" charset="-52"/>
              </a:rPr>
              <a:t> 27 </a:t>
            </a:r>
            <a:r>
              <a:rPr lang="ru-RU" sz="1400" dirty="0" err="1" smtClean="0">
                <a:latin typeface="e-Ukraine Light" pitchFamily="50" charset="-52"/>
              </a:rPr>
              <a:t>січня</a:t>
            </a:r>
            <a:r>
              <a:rPr lang="ru-RU" sz="1400" dirty="0" smtClean="0">
                <a:latin typeface="e-Ukraine Light" pitchFamily="50" charset="-52"/>
              </a:rPr>
              <a:t> 2023 року «</a:t>
            </a:r>
            <a:r>
              <a:rPr lang="ru-RU" sz="1400" dirty="0" err="1" smtClean="0">
                <a:latin typeface="e-Ukraine Light" pitchFamily="50" charset="-52"/>
              </a:rPr>
              <a:t>Деякі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питання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реалізації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положень</a:t>
            </a:r>
            <a:r>
              <a:rPr lang="ru-RU" sz="1400" dirty="0" smtClean="0">
                <a:latin typeface="e-Ukraine Light" pitchFamily="50" charset="-52"/>
              </a:rPr>
              <a:t> Закону </a:t>
            </a:r>
            <a:r>
              <a:rPr lang="ru-RU" sz="1400" dirty="0" err="1" smtClean="0">
                <a:latin typeface="e-Ukraine Light" pitchFamily="50" charset="-52"/>
              </a:rPr>
              <a:t>України</a:t>
            </a:r>
            <a:r>
              <a:rPr lang="ru-RU" sz="1400" dirty="0" smtClean="0">
                <a:latin typeface="e-Ukraine Light" pitchFamily="50" charset="-52"/>
              </a:rPr>
              <a:t> «Про </a:t>
            </a:r>
            <a:r>
              <a:rPr lang="ru-RU" sz="1400" dirty="0" err="1" smtClean="0">
                <a:latin typeface="e-Ukraine Light" pitchFamily="50" charset="-52"/>
              </a:rPr>
              <a:t>мобілізаційну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підготовку</a:t>
            </a:r>
            <a:r>
              <a:rPr lang="ru-RU" sz="1400" dirty="0" smtClean="0">
                <a:latin typeface="e-Ukraine Light" pitchFamily="50" charset="-52"/>
              </a:rPr>
              <a:t> та </a:t>
            </a:r>
            <a:r>
              <a:rPr lang="ru-RU" sz="1400" dirty="0" err="1" smtClean="0">
                <a:latin typeface="e-Ukraine Light" pitchFamily="50" charset="-52"/>
              </a:rPr>
              <a:t>мобілізацію</a:t>
            </a:r>
            <a:r>
              <a:rPr lang="ru-RU" sz="1400" dirty="0" smtClean="0">
                <a:latin typeface="e-Ukraine Light" pitchFamily="50" charset="-52"/>
              </a:rPr>
              <a:t>» </a:t>
            </a:r>
            <a:r>
              <a:rPr lang="ru-RU" sz="1400" dirty="0" err="1" smtClean="0">
                <a:latin typeface="e-Ukraine Light" pitchFamily="50" charset="-52"/>
              </a:rPr>
              <a:t>щодо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бронювання</a:t>
            </a:r>
            <a:r>
              <a:rPr lang="ru-RU" sz="1400" dirty="0" smtClean="0">
                <a:latin typeface="e-Ukraine Light" pitchFamily="50" charset="-52"/>
              </a:rPr>
              <a:t>  </a:t>
            </a:r>
            <a:r>
              <a:rPr lang="ru-RU" sz="1400" dirty="0" err="1" smtClean="0">
                <a:latin typeface="e-Ukraine Light" pitchFamily="50" charset="-52"/>
              </a:rPr>
              <a:t>військовозобов’язаних</a:t>
            </a:r>
            <a:r>
              <a:rPr lang="ru-RU" sz="1400" dirty="0" smtClean="0">
                <a:latin typeface="e-Ukraine Light" pitchFamily="50" charset="-52"/>
              </a:rPr>
              <a:t> на </a:t>
            </a:r>
            <a:r>
              <a:rPr lang="ru-RU" sz="1400" dirty="0" err="1" smtClean="0">
                <a:latin typeface="e-Ukraine Light" pitchFamily="50" charset="-52"/>
              </a:rPr>
              <a:t>період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мобілізації</a:t>
            </a:r>
            <a:r>
              <a:rPr lang="ru-RU" sz="1400" dirty="0" smtClean="0">
                <a:latin typeface="e-Ukraine Light" pitchFamily="50" charset="-52"/>
              </a:rPr>
              <a:t> та на </a:t>
            </a:r>
            <a:r>
              <a:rPr lang="ru-RU" sz="1400" dirty="0" err="1" smtClean="0">
                <a:latin typeface="e-Ukraine Light" pitchFamily="50" charset="-52"/>
              </a:rPr>
              <a:t>воєнний</a:t>
            </a:r>
            <a:r>
              <a:rPr lang="ru-RU" sz="1400" dirty="0" smtClean="0">
                <a:latin typeface="e-Ukraine Light" pitchFamily="50" charset="-52"/>
              </a:rPr>
              <a:t> час») </a:t>
            </a:r>
            <a:r>
              <a:rPr lang="uk-UA" sz="1400" dirty="0" smtClean="0">
                <a:latin typeface="e-Ukraine Light" pitchFamily="50" charset="-52"/>
              </a:rPr>
              <a:t>	</a:t>
            </a:r>
            <a:endParaRPr lang="ru-RU" sz="1400" dirty="0" smtClean="0">
              <a:latin typeface="e-Ukraine Light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17636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:a16="http://schemas.microsoft.com/office/drawing/2014/main" xmlns="" id="{77BE1E3B-BB62-4FEA-84E6-53708639754F}"/>
              </a:ext>
            </a:extLst>
          </p:cNvPr>
          <p:cNvGrpSpPr/>
          <p:nvPr/>
        </p:nvGrpSpPr>
        <p:grpSpPr>
          <a:xfrm>
            <a:off x="143123" y="153912"/>
            <a:ext cx="4811078" cy="6705969"/>
            <a:chOff x="83820" y="2099"/>
            <a:chExt cx="4793934" cy="6848282"/>
          </a:xfrm>
        </p:grpSpPr>
        <p:sp>
          <p:nvSpPr>
            <p:cNvPr id="4" name="Прямоугольник 3">
              <a:extLst>
                <a:ext uri="{FF2B5EF4-FFF2-40B4-BE49-F238E27FC236}">
                  <a16:creationId xmlns:a16="http://schemas.microsoft.com/office/drawing/2014/main" xmlns="" id="{63EC6337-995B-4F4C-BFBF-1A1915547AE5}"/>
                </a:ext>
              </a:extLst>
            </p:cNvPr>
            <p:cNvSpPr/>
            <p:nvPr/>
          </p:nvSpPr>
          <p:spPr>
            <a:xfrm>
              <a:off x="83820" y="2099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Овал 5">
              <a:extLst>
                <a:ext uri="{FF2B5EF4-FFF2-40B4-BE49-F238E27FC236}">
                  <a16:creationId xmlns:a16="http://schemas.microsoft.com/office/drawing/2014/main" xmlns="" id="{BD827EDD-702C-4BE7-8040-21D8CC6FF8C0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dirty="0">
                  <a:solidFill>
                    <a:srgbClr val="25A872"/>
                  </a:solidFill>
                  <a:latin typeface="e-Ukraine" panose="00000500000000000000" pitchFamily="50" charset="-52"/>
                </a:rPr>
                <a:t>5</a:t>
              </a:r>
              <a:endParaRPr lang="ru-RU" sz="14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grpSp>
        <p:nvGrpSpPr>
          <p:cNvPr id="7" name="Группа 6">
            <a:extLst>
              <a:ext uri="{FF2B5EF4-FFF2-40B4-BE49-F238E27FC236}">
                <a16:creationId xmlns:a16="http://schemas.microsoft.com/office/drawing/2014/main" xmlns="" id="{192DF1A1-DE05-4849-B565-0A68A4DD5458}"/>
              </a:ext>
            </a:extLst>
          </p:cNvPr>
          <p:cNvGrpSpPr/>
          <p:nvPr/>
        </p:nvGrpSpPr>
        <p:grpSpPr>
          <a:xfrm>
            <a:off x="5076290" y="161644"/>
            <a:ext cx="4692492" cy="6668750"/>
            <a:chOff x="82856" y="63915"/>
            <a:chExt cx="4793934" cy="6819219"/>
          </a:xfrm>
        </p:grpSpPr>
        <p:sp>
          <p:nvSpPr>
            <p:cNvPr id="8" name="Прямоугольник 7">
              <a:extLst>
                <a:ext uri="{FF2B5EF4-FFF2-40B4-BE49-F238E27FC236}">
                  <a16:creationId xmlns:a16="http://schemas.microsoft.com/office/drawing/2014/main" xmlns="" id="{98C4D4A9-1179-41C5-BA9A-90E6A97494E2}"/>
                </a:ext>
              </a:extLst>
            </p:cNvPr>
            <p:cNvSpPr/>
            <p:nvPr/>
          </p:nvSpPr>
          <p:spPr>
            <a:xfrm>
              <a:off x="82856" y="63915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Овал 8">
              <a:extLst>
                <a:ext uri="{FF2B5EF4-FFF2-40B4-BE49-F238E27FC236}">
                  <a16:creationId xmlns:a16="http://schemas.microsoft.com/office/drawing/2014/main" xmlns="" id="{72F46394-038E-4BE7-991A-5920F8DE961D}"/>
                </a:ext>
              </a:extLst>
            </p:cNvPr>
            <p:cNvSpPr/>
            <p:nvPr/>
          </p:nvSpPr>
          <p:spPr>
            <a:xfrm>
              <a:off x="2327423" y="6578334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dirty="0">
                  <a:solidFill>
                    <a:srgbClr val="25A872"/>
                  </a:solidFill>
                  <a:latin typeface="e-Ukraine" panose="00000500000000000000" pitchFamily="50" charset="-52"/>
                </a:rPr>
                <a:t>2</a:t>
              </a:r>
              <a:endParaRPr lang="ru-RU" sz="14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FAF92371-AAAD-4CE7-9946-D3225F950A0A}"/>
              </a:ext>
            </a:extLst>
          </p:cNvPr>
          <p:cNvSpPr/>
          <p:nvPr/>
        </p:nvSpPr>
        <p:spPr>
          <a:xfrm>
            <a:off x="200024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endParaRPr lang="ru-RU" sz="1200" dirty="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5E3BEA56-B2F6-43C2-8AE0-D93D94EA7E9A}"/>
              </a:ext>
            </a:extLst>
          </p:cNvPr>
          <p:cNvSpPr/>
          <p:nvPr/>
        </p:nvSpPr>
        <p:spPr>
          <a:xfrm>
            <a:off x="5076290" y="445690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endParaRPr lang="ru-RU" sz="1200" dirty="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076291" y="85252"/>
            <a:ext cx="4692491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 smtClean="0">
                <a:latin typeface="e-Ukraine Light" pitchFamily="50" charset="-52"/>
              </a:rPr>
              <a:t>за </a:t>
            </a:r>
            <a:r>
              <a:rPr lang="ru-RU" sz="1400" dirty="0" err="1" smtClean="0">
                <a:latin typeface="e-Ukraine Light" pitchFamily="50" charset="-52"/>
              </a:rPr>
              <a:t>справлянням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яких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покладено</a:t>
            </a:r>
            <a:r>
              <a:rPr lang="ru-RU" sz="1400" dirty="0" smtClean="0">
                <a:latin typeface="e-Ukraine Light" pitchFamily="50" charset="-52"/>
              </a:rPr>
              <a:t> на </a:t>
            </a:r>
            <a:r>
              <a:rPr lang="ru-RU" sz="1400" dirty="0" err="1" smtClean="0">
                <a:latin typeface="e-Ukraine Light" pitchFamily="50" charset="-52"/>
              </a:rPr>
              <a:t>контролюючі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органи</a:t>
            </a:r>
            <a:r>
              <a:rPr lang="ru-RU" sz="1400" dirty="0" smtClean="0">
                <a:latin typeface="e-Ukraine Light" pitchFamily="50" charset="-52"/>
              </a:rPr>
              <a:t>. </a:t>
            </a:r>
          </a:p>
          <a:p>
            <a:pPr algn="just"/>
            <a:r>
              <a:rPr lang="ru-RU" sz="1400" dirty="0" smtClean="0">
                <a:latin typeface="e-Ukraine Light" pitchFamily="50" charset="-52"/>
              </a:rPr>
              <a:t>	Для </a:t>
            </a:r>
            <a:r>
              <a:rPr lang="ru-RU" sz="1400" dirty="0" err="1" smtClean="0">
                <a:latin typeface="e-Ukraine Light" pitchFamily="50" charset="-52"/>
              </a:rPr>
              <a:t>отримання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Довідки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платникові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необхідно</a:t>
            </a:r>
            <a:r>
              <a:rPr lang="ru-RU" sz="1400" dirty="0" smtClean="0">
                <a:latin typeface="e-Ukraine Light" pitchFamily="50" charset="-52"/>
              </a:rPr>
              <a:t> подати </a:t>
            </a:r>
            <a:r>
              <a:rPr lang="ru-RU" sz="1400" dirty="0" err="1" smtClean="0">
                <a:latin typeface="e-Ukraine Light" pitchFamily="50" charset="-52"/>
              </a:rPr>
              <a:t>Заяву</a:t>
            </a:r>
            <a:r>
              <a:rPr lang="ru-RU" sz="1400" dirty="0" smtClean="0">
                <a:latin typeface="e-Ukraine Light" pitchFamily="50" charset="-52"/>
              </a:rPr>
              <a:t> про </a:t>
            </a:r>
            <a:r>
              <a:rPr lang="ru-RU" sz="1400" dirty="0" err="1" smtClean="0">
                <a:latin typeface="e-Ukraine Light" pitchFamily="50" charset="-52"/>
              </a:rPr>
              <a:t>надання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Довідки</a:t>
            </a:r>
            <a:r>
              <a:rPr lang="ru-RU" sz="1400" dirty="0" smtClean="0">
                <a:latin typeface="e-Ukraine Light" pitchFamily="50" charset="-52"/>
              </a:rPr>
              <a:t> (</a:t>
            </a:r>
            <a:r>
              <a:rPr lang="ru-RU" sz="1400" dirty="0" err="1" smtClean="0">
                <a:latin typeface="e-Ukraine Light" pitchFamily="50" charset="-52"/>
              </a:rPr>
              <a:t>далі</a:t>
            </a:r>
            <a:r>
              <a:rPr lang="ru-RU" sz="1400" dirty="0" smtClean="0">
                <a:latin typeface="e-Ukraine Light" pitchFamily="50" charset="-52"/>
              </a:rPr>
              <a:t> – </a:t>
            </a:r>
            <a:r>
              <a:rPr lang="ru-RU" sz="1400" dirty="0" err="1" smtClean="0">
                <a:latin typeface="e-Ukraine Light" pitchFamily="50" charset="-52"/>
              </a:rPr>
              <a:t>Заява</a:t>
            </a:r>
            <a:r>
              <a:rPr lang="ru-RU" sz="1400" dirty="0" smtClean="0">
                <a:latin typeface="e-Ukraine Light" pitchFamily="50" charset="-52"/>
              </a:rPr>
              <a:t>) за формою </a:t>
            </a:r>
            <a:r>
              <a:rPr lang="ru-RU" sz="1400" dirty="0" err="1" smtClean="0">
                <a:latin typeface="e-Ukraine Light" pitchFamily="50" charset="-52"/>
              </a:rPr>
              <a:t>згідно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з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додатком</a:t>
            </a:r>
            <a:r>
              <a:rPr lang="ru-RU" sz="1400" dirty="0" smtClean="0">
                <a:latin typeface="e-Ukraine Light" pitchFamily="50" charset="-52"/>
              </a:rPr>
              <a:t> 2 до Порядку № 733. </a:t>
            </a:r>
          </a:p>
          <a:p>
            <a:pPr algn="just"/>
            <a:r>
              <a:rPr lang="ru-RU" sz="1400" dirty="0" smtClean="0">
                <a:latin typeface="e-Ukraine Light" pitchFamily="50" charset="-52"/>
              </a:rPr>
              <a:t>	</a:t>
            </a:r>
            <a:r>
              <a:rPr lang="ru-RU" sz="1400" dirty="0" err="1" smtClean="0">
                <a:latin typeface="e-Ukraine Light" pitchFamily="50" charset="-52"/>
              </a:rPr>
              <a:t>Заява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подається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платником</a:t>
            </a:r>
            <a:r>
              <a:rPr lang="ru-RU" sz="1400" dirty="0" smtClean="0">
                <a:latin typeface="e-Ukraine Light" pitchFamily="50" charset="-52"/>
              </a:rPr>
              <a:t> (на </a:t>
            </a:r>
            <a:r>
              <a:rPr lang="ru-RU" sz="1400" dirty="0" err="1" smtClean="0">
                <a:latin typeface="e-Ukraine Light" pitchFamily="50" charset="-52"/>
              </a:rPr>
              <a:t>його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вибір</a:t>
            </a:r>
            <a:r>
              <a:rPr lang="ru-RU" sz="1400" dirty="0" smtClean="0">
                <a:latin typeface="e-Ukraine Light" pitchFamily="50" charset="-52"/>
              </a:rPr>
              <a:t>): </a:t>
            </a:r>
          </a:p>
          <a:p>
            <a:pPr algn="just"/>
            <a:r>
              <a:rPr lang="ru-RU" sz="1400" dirty="0" smtClean="0">
                <a:latin typeface="e-Ukraine Light" pitchFamily="50" charset="-52"/>
              </a:rPr>
              <a:t>у </a:t>
            </a:r>
            <a:r>
              <a:rPr lang="ru-RU" sz="1400" dirty="0" err="1" smtClean="0">
                <a:latin typeface="e-Ukraine Light" pitchFamily="50" charset="-52"/>
              </a:rPr>
              <a:t>паперовій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формі</a:t>
            </a:r>
            <a:r>
              <a:rPr lang="ru-RU" sz="1400" dirty="0" smtClean="0">
                <a:latin typeface="e-Ukraine Light" pitchFamily="50" charset="-52"/>
              </a:rPr>
              <a:t> – до </a:t>
            </a:r>
            <a:r>
              <a:rPr lang="ru-RU" sz="1400" dirty="0" err="1" smtClean="0">
                <a:latin typeface="e-Ukraine Light" pitchFamily="50" charset="-52"/>
              </a:rPr>
              <a:t>державної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податкової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інспекції</a:t>
            </a:r>
            <a:r>
              <a:rPr lang="ru-RU" sz="1400" dirty="0" smtClean="0">
                <a:latin typeface="e-Ukraine Light" pitchFamily="50" charset="-52"/>
              </a:rPr>
              <a:t> за </a:t>
            </a:r>
            <a:r>
              <a:rPr lang="ru-RU" sz="1400" dirty="0" err="1" smtClean="0">
                <a:latin typeface="e-Ukraine Light" pitchFamily="50" charset="-52"/>
              </a:rPr>
              <a:t>основним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місцем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обліку</a:t>
            </a:r>
            <a:r>
              <a:rPr lang="ru-RU" sz="1400" dirty="0" smtClean="0">
                <a:latin typeface="e-Ukraine Light" pitchFamily="50" charset="-52"/>
              </a:rPr>
              <a:t> такого </a:t>
            </a:r>
            <a:r>
              <a:rPr lang="ru-RU" sz="1400" dirty="0" err="1" smtClean="0">
                <a:latin typeface="e-Ukraine Light" pitchFamily="50" charset="-52"/>
              </a:rPr>
              <a:t>платника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або</a:t>
            </a:r>
            <a:r>
              <a:rPr lang="ru-RU" sz="1400" dirty="0" smtClean="0">
                <a:latin typeface="e-Ukraine Light" pitchFamily="50" charset="-52"/>
              </a:rPr>
              <a:t> до </a:t>
            </a:r>
            <a:r>
              <a:rPr lang="ru-RU" sz="1400" dirty="0" err="1" smtClean="0">
                <a:latin typeface="e-Ukraine Light" pitchFamily="50" charset="-52"/>
              </a:rPr>
              <a:t>відповідного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контролюючого</a:t>
            </a:r>
            <a:r>
              <a:rPr lang="ru-RU" sz="1400" dirty="0" smtClean="0">
                <a:latin typeface="e-Ukraine Light" pitchFamily="50" charset="-52"/>
              </a:rPr>
              <a:t> органу, </a:t>
            </a:r>
            <a:r>
              <a:rPr lang="ru-RU" sz="1400" dirty="0" err="1" smtClean="0">
                <a:latin typeface="e-Ukraine Light" pitchFamily="50" charset="-52"/>
              </a:rPr>
              <a:t>уповноваженого</a:t>
            </a:r>
            <a:r>
              <a:rPr lang="ru-RU" sz="1400" dirty="0" smtClean="0">
                <a:latin typeface="e-Ukraine Light" pitchFamily="50" charset="-52"/>
              </a:rPr>
              <a:t>  </a:t>
            </a:r>
            <a:r>
              <a:rPr lang="ru-RU" sz="1400" dirty="0" err="1" smtClean="0">
                <a:latin typeface="e-Ukraine Light" pitchFamily="50" charset="-52"/>
              </a:rPr>
              <a:t>здійснювати</a:t>
            </a:r>
            <a:r>
              <a:rPr lang="ru-RU" sz="1400" dirty="0" smtClean="0">
                <a:latin typeface="e-Ukraine Light" pitchFamily="50" charset="-52"/>
              </a:rPr>
              <a:t> заходи </a:t>
            </a:r>
            <a:r>
              <a:rPr lang="ru-RU" sz="1400" dirty="0" err="1" smtClean="0">
                <a:latin typeface="e-Ukraine Light" pitchFamily="50" charset="-52"/>
              </a:rPr>
              <a:t>з</a:t>
            </a:r>
            <a:r>
              <a:rPr lang="ru-RU" sz="1400" dirty="0" smtClean="0">
                <a:latin typeface="e-Ukraine Light" pitchFamily="50" charset="-52"/>
              </a:rPr>
              <a:t>  </a:t>
            </a:r>
            <a:r>
              <a:rPr lang="ru-RU" sz="1400" dirty="0" err="1" smtClean="0">
                <a:latin typeface="e-Ukraine Light" pitchFamily="50" charset="-52"/>
              </a:rPr>
              <a:t>погашення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податкового</a:t>
            </a:r>
            <a:r>
              <a:rPr lang="ru-RU" sz="1400" dirty="0" smtClean="0">
                <a:latin typeface="e-Ukraine Light" pitchFamily="50" charset="-52"/>
              </a:rPr>
              <a:t> боргу  (</a:t>
            </a:r>
            <a:r>
              <a:rPr lang="ru-RU" sz="1400" dirty="0" err="1" smtClean="0">
                <a:latin typeface="e-Ukraine Light" pitchFamily="50" charset="-52"/>
              </a:rPr>
              <a:t>далі</a:t>
            </a:r>
            <a:r>
              <a:rPr lang="ru-RU" sz="1400" dirty="0" smtClean="0">
                <a:latin typeface="e-Ukraine Light" pitchFamily="50" charset="-52"/>
              </a:rPr>
              <a:t> – </a:t>
            </a:r>
            <a:r>
              <a:rPr lang="ru-RU" sz="1400" dirty="0" err="1" smtClean="0">
                <a:latin typeface="e-Ukraine Light" pitchFamily="50" charset="-52"/>
              </a:rPr>
              <a:t>уповноважений</a:t>
            </a:r>
            <a:r>
              <a:rPr lang="ru-RU" sz="1400" dirty="0" smtClean="0">
                <a:latin typeface="e-Ukraine Light" pitchFamily="50" charset="-52"/>
              </a:rPr>
              <a:t>  орган).  Форма   заяви  </a:t>
            </a:r>
            <a:r>
              <a:rPr lang="ru-RU" sz="1400" dirty="0" err="1" smtClean="0">
                <a:latin typeface="e-Ukraine Light" pitchFamily="50" charset="-52"/>
              </a:rPr>
              <a:t>розміщена</a:t>
            </a:r>
            <a:r>
              <a:rPr lang="ru-RU" sz="1400" dirty="0" smtClean="0">
                <a:latin typeface="e-Ukraine Light" pitchFamily="50" charset="-52"/>
              </a:rPr>
              <a:t> на </a:t>
            </a:r>
            <a:r>
              <a:rPr lang="ru-RU" sz="1400" dirty="0" err="1" smtClean="0">
                <a:latin typeface="e-Ukraine Light" pitchFamily="50" charset="-52"/>
              </a:rPr>
              <a:t>офіційному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вебпорталі</a:t>
            </a:r>
            <a:r>
              <a:rPr lang="ru-RU" sz="1400" dirty="0" smtClean="0">
                <a:latin typeface="e-Ukraine Light" pitchFamily="50" charset="-52"/>
              </a:rPr>
              <a:t> ДПС за </a:t>
            </a:r>
            <a:r>
              <a:rPr lang="ru-RU" sz="1400" dirty="0" err="1" smtClean="0">
                <a:latin typeface="e-Ukraine Light" pitchFamily="50" charset="-52"/>
              </a:rPr>
              <a:t>посиланням</a:t>
            </a:r>
            <a:r>
              <a:rPr lang="ru-RU" sz="1400" dirty="0" smtClean="0">
                <a:latin typeface="e-Ukraine Light" pitchFamily="50" charset="-52"/>
              </a:rPr>
              <a:t>: </a:t>
            </a:r>
            <a:r>
              <a:rPr lang="ru-RU" sz="1400" dirty="0" smtClean="0">
                <a:latin typeface="e-Ukraine Light" pitchFamily="50" charset="-52"/>
                <a:hlinkClick r:id="rId2"/>
              </a:rPr>
              <a:t>https://kyiv.tax.gov.ua/data/material/000/371/469218/17.pdf</a:t>
            </a:r>
            <a:r>
              <a:rPr lang="ru-RU" sz="1400" dirty="0" smtClean="0">
                <a:latin typeface="e-Ukraine Light" pitchFamily="50" charset="-52"/>
              </a:rPr>
              <a:t> </a:t>
            </a:r>
          </a:p>
          <a:p>
            <a:pPr algn="just"/>
            <a:r>
              <a:rPr lang="ru-RU" sz="1400" dirty="0" smtClean="0">
                <a:latin typeface="e-Ukraine Light" pitchFamily="50" charset="-52"/>
              </a:rPr>
              <a:t>в </a:t>
            </a:r>
            <a:r>
              <a:rPr lang="ru-RU" sz="1400" dirty="0" err="1" smtClean="0">
                <a:latin typeface="e-Ukraine Light" pitchFamily="50" charset="-52"/>
              </a:rPr>
              <a:t>електронній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формі</a:t>
            </a:r>
            <a:r>
              <a:rPr lang="ru-RU" sz="1400" dirty="0" smtClean="0">
                <a:latin typeface="e-Ukraine Light" pitchFamily="50" charset="-52"/>
              </a:rPr>
              <a:t> – на адресу </a:t>
            </a:r>
            <a:r>
              <a:rPr lang="ru-RU" sz="1400" dirty="0" err="1" smtClean="0">
                <a:latin typeface="e-Ukraine Light" pitchFamily="50" charset="-52"/>
              </a:rPr>
              <a:t>уповноваженого</a:t>
            </a:r>
            <a:r>
              <a:rPr lang="ru-RU" sz="1400" dirty="0" smtClean="0">
                <a:latin typeface="e-Ukraine Light" pitchFamily="50" charset="-52"/>
              </a:rPr>
              <a:t> органу через </a:t>
            </a:r>
            <a:r>
              <a:rPr lang="ru-RU" sz="1400" dirty="0" err="1" smtClean="0">
                <a:latin typeface="e-Ukraine Light" pitchFamily="50" charset="-52"/>
              </a:rPr>
              <a:t>приватну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частину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Електронного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кабінету</a:t>
            </a:r>
            <a:r>
              <a:rPr lang="ru-RU" sz="1400" dirty="0" smtClean="0">
                <a:latin typeface="e-Ukraine Light" pitchFamily="50" charset="-52"/>
              </a:rPr>
              <a:t>, </a:t>
            </a:r>
            <a:r>
              <a:rPr lang="ru-RU" sz="1400" dirty="0" err="1" smtClean="0">
                <a:latin typeface="e-Ukraine Light" pitchFamily="50" charset="-52"/>
              </a:rPr>
              <a:t>розміщеного</a:t>
            </a:r>
            <a:r>
              <a:rPr lang="ru-RU" sz="1400" dirty="0" smtClean="0">
                <a:latin typeface="e-Ukraine Light" pitchFamily="50" charset="-52"/>
              </a:rPr>
              <a:t> на </a:t>
            </a:r>
            <a:r>
              <a:rPr lang="ru-RU" sz="1400" dirty="0" err="1" smtClean="0">
                <a:latin typeface="e-Ukraine Light" pitchFamily="50" charset="-52"/>
              </a:rPr>
              <a:t>офіційному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вебпорталі</a:t>
            </a:r>
            <a:r>
              <a:rPr lang="ru-RU" sz="1400" dirty="0" smtClean="0">
                <a:latin typeface="e-Ukraine Light" pitchFamily="50" charset="-52"/>
              </a:rPr>
              <a:t> ДПС за </a:t>
            </a:r>
            <a:r>
              <a:rPr lang="ru-RU" sz="1400" dirty="0" err="1" smtClean="0">
                <a:latin typeface="e-Ukraine Light" pitchFamily="50" charset="-52"/>
              </a:rPr>
              <a:t>посиланням</a:t>
            </a:r>
            <a:r>
              <a:rPr lang="ru-RU" sz="1400" dirty="0" smtClean="0">
                <a:latin typeface="e-Ukraine Light" pitchFamily="50" charset="-52"/>
              </a:rPr>
              <a:t>: </a:t>
            </a:r>
            <a:r>
              <a:rPr lang="ru-RU" sz="1400" dirty="0" smtClean="0">
                <a:latin typeface="e-Ukraine Light" pitchFamily="50" charset="-52"/>
                <a:hlinkClick r:id="rId3"/>
              </a:rPr>
              <a:t>https://cabinet.tax.gov.ua/login</a:t>
            </a:r>
            <a:r>
              <a:rPr lang="ru-RU" sz="1400" dirty="0" smtClean="0">
                <a:latin typeface="e-Ukraine Light" pitchFamily="50" charset="-52"/>
              </a:rPr>
              <a:t>, </a:t>
            </a:r>
            <a:r>
              <a:rPr lang="ru-RU" sz="1400" dirty="0" err="1" smtClean="0">
                <a:latin typeface="e-Ukraine Light" pitchFamily="50" charset="-52"/>
              </a:rPr>
              <a:t>з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дотриманням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вимог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законів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України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від</a:t>
            </a:r>
            <a:r>
              <a:rPr lang="ru-RU" sz="1400" dirty="0" smtClean="0">
                <a:latin typeface="e-Ukraine Light" pitchFamily="50" charset="-52"/>
              </a:rPr>
              <a:t> 22 </a:t>
            </a:r>
            <a:r>
              <a:rPr lang="ru-RU" sz="1400" dirty="0" err="1" smtClean="0">
                <a:latin typeface="e-Ukraine Light" pitchFamily="50" charset="-52"/>
              </a:rPr>
              <a:t>травня</a:t>
            </a:r>
            <a:r>
              <a:rPr lang="ru-RU" sz="1400" dirty="0" smtClean="0">
                <a:latin typeface="e-Ukraine Light" pitchFamily="50" charset="-52"/>
              </a:rPr>
              <a:t> 2003 року № 851-IV «Про </a:t>
            </a:r>
            <a:r>
              <a:rPr lang="ru-RU" sz="1400" dirty="0" err="1" smtClean="0">
                <a:latin typeface="e-Ukraine Light" pitchFamily="50" charset="-52"/>
              </a:rPr>
              <a:t>електронні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документи</a:t>
            </a:r>
            <a:r>
              <a:rPr lang="ru-RU" sz="1400" dirty="0" smtClean="0">
                <a:latin typeface="e-Ukraine Light" pitchFamily="50" charset="-52"/>
              </a:rPr>
              <a:t> та </a:t>
            </a:r>
            <a:r>
              <a:rPr lang="ru-RU" sz="1400" dirty="0" err="1" smtClean="0">
                <a:latin typeface="e-Ukraine Light" pitchFamily="50" charset="-52"/>
              </a:rPr>
              <a:t>електронний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документообіг</a:t>
            </a:r>
            <a:r>
              <a:rPr lang="ru-RU" sz="1400" dirty="0" smtClean="0">
                <a:latin typeface="e-Ukraine Light" pitchFamily="50" charset="-52"/>
              </a:rPr>
              <a:t>» </a:t>
            </a:r>
            <a:r>
              <a:rPr lang="ru-RU" sz="1400" dirty="0" err="1" smtClean="0">
                <a:latin typeface="e-Ukraine Light" pitchFamily="50" charset="-52"/>
              </a:rPr>
              <a:t>зі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змінами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та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доповненнями</a:t>
            </a:r>
            <a:r>
              <a:rPr lang="ru-RU" sz="1400" dirty="0" smtClean="0">
                <a:latin typeface="e-Ukraine Light" pitchFamily="50" charset="-52"/>
              </a:rPr>
              <a:t> (</a:t>
            </a:r>
            <a:r>
              <a:rPr lang="ru-RU" sz="1400" dirty="0" err="1" smtClean="0">
                <a:latin typeface="e-Ukraine Light" pitchFamily="50" charset="-52"/>
              </a:rPr>
              <a:t>далі</a:t>
            </a:r>
            <a:r>
              <a:rPr lang="ru-RU" sz="1400" dirty="0" smtClean="0">
                <a:latin typeface="e-Ukraine Light" pitchFamily="50" charset="-52"/>
              </a:rPr>
              <a:t> – Закон </a:t>
            </a:r>
          </a:p>
          <a:p>
            <a:pPr algn="just"/>
            <a:r>
              <a:rPr lang="ru-RU" sz="1400" dirty="0" smtClean="0">
                <a:latin typeface="e-Ukraine Light" pitchFamily="50" charset="-52"/>
              </a:rPr>
              <a:t>№ 851) та </a:t>
            </a:r>
            <a:r>
              <a:rPr lang="ru-RU" sz="1400" dirty="0" err="1" smtClean="0">
                <a:latin typeface="e-Ukraine Light" pitchFamily="50" charset="-52"/>
              </a:rPr>
              <a:t>від</a:t>
            </a:r>
            <a:r>
              <a:rPr lang="ru-RU" sz="1400" dirty="0" smtClean="0">
                <a:latin typeface="e-Ukraine Light" pitchFamily="50" charset="-52"/>
              </a:rPr>
              <a:t> 05 </a:t>
            </a:r>
            <a:r>
              <a:rPr lang="ru-RU" sz="1400" dirty="0" err="1" smtClean="0">
                <a:latin typeface="e-Ukraine Light" pitchFamily="50" charset="-52"/>
              </a:rPr>
              <a:t>жовтня</a:t>
            </a:r>
            <a:r>
              <a:rPr lang="ru-RU" sz="1400" dirty="0" smtClean="0">
                <a:latin typeface="e-Ukraine Light" pitchFamily="50" charset="-52"/>
              </a:rPr>
              <a:t> 2017 року № 2155-VIII</a:t>
            </a:r>
            <a:endParaRPr lang="ru-RU" sz="1400" dirty="0">
              <a:latin typeface="e-Ukraine Light" pitchFamily="50" charset="-52"/>
            </a:endParaRPr>
          </a:p>
        </p:txBody>
      </p:sp>
      <p:sp>
        <p:nvSpPr>
          <p:cNvPr id="1026" name="AutoShape 2" descr="https://kyiv.tax.gov.ua/data/material/000/663/786526/6650503beefbe.jpe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https://kyiv.tax.gov.ua/data/material/000/663/786526/6650503beefbe.jpe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0" name="AutoShape 6" descr="https://kyiv.tax.gov.ua/data/material/000/663/786526/6650503beefbe.jpe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2" name="AutoShape 8" descr="https://kyiv.tax.gov.ua/data/material/000/663/786526/6650503beefbe.jpe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257176" y="171450"/>
            <a:ext cx="4533900" cy="55553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 smtClean="0">
                <a:latin typeface="e-Ukraine Light" pitchFamily="50" charset="-52"/>
              </a:rPr>
              <a:t>	</a:t>
            </a:r>
            <a:r>
              <a:rPr lang="ru-RU" sz="1400" dirty="0" err="1" smtClean="0">
                <a:latin typeface="e-Ukraine Light" pitchFamily="50" charset="-52"/>
              </a:rPr>
              <a:t>Довідку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або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відмову</a:t>
            </a:r>
            <a:r>
              <a:rPr lang="ru-RU" sz="1400" dirty="0" smtClean="0">
                <a:latin typeface="e-Ukraine Light" pitchFamily="50" charset="-52"/>
              </a:rPr>
              <a:t> у </a:t>
            </a:r>
            <a:r>
              <a:rPr lang="ru-RU" sz="1400" dirty="0" err="1" smtClean="0">
                <a:latin typeface="e-Ukraine Light" pitchFamily="50" charset="-52"/>
              </a:rPr>
              <a:t>наданні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Довідки</a:t>
            </a:r>
            <a:r>
              <a:rPr lang="ru-RU" sz="1400" dirty="0" smtClean="0">
                <a:latin typeface="e-Ukraine Light" pitchFamily="50" charset="-52"/>
              </a:rPr>
              <a:t> в </a:t>
            </a:r>
            <a:r>
              <a:rPr lang="ru-RU" sz="1400" dirty="0" err="1" smtClean="0">
                <a:latin typeface="e-Ukraine Light" pitchFamily="50" charset="-52"/>
              </a:rPr>
              <a:t>електронній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формі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платник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отримує</a:t>
            </a:r>
            <a:r>
              <a:rPr lang="ru-RU" sz="1400" dirty="0" smtClean="0">
                <a:latin typeface="e-Ukraine Light" pitchFamily="50" charset="-52"/>
              </a:rPr>
              <a:t> у </a:t>
            </a:r>
            <a:r>
              <a:rPr lang="ru-RU" sz="1400" dirty="0" err="1" smtClean="0">
                <a:latin typeface="e-Ukraine Light" pitchFamily="50" charset="-52"/>
              </a:rPr>
              <a:t>вкладці</a:t>
            </a:r>
            <a:r>
              <a:rPr lang="ru-RU" sz="1400" dirty="0" smtClean="0">
                <a:latin typeface="e-Ukraine Light" pitchFamily="50" charset="-52"/>
              </a:rPr>
              <a:t> «</a:t>
            </a:r>
            <a:r>
              <a:rPr lang="ru-RU" sz="1400" dirty="0" err="1" smtClean="0">
                <a:latin typeface="e-Ukraine Light" pitchFamily="50" charset="-52"/>
              </a:rPr>
              <a:t>Вхідні</a:t>
            </a:r>
            <a:r>
              <a:rPr lang="ru-RU" sz="1400" dirty="0" smtClean="0">
                <a:latin typeface="e-Ukraine Light" pitchFamily="50" charset="-52"/>
              </a:rPr>
              <a:t>» меню «</a:t>
            </a:r>
            <a:r>
              <a:rPr lang="ru-RU" sz="1400" dirty="0" err="1" smtClean="0">
                <a:latin typeface="e-Ukraine Light" pitchFamily="50" charset="-52"/>
              </a:rPr>
              <a:t>Вхідні</a:t>
            </a:r>
            <a:r>
              <a:rPr lang="ru-RU" sz="1400" dirty="0" smtClean="0">
                <a:latin typeface="e-Ukraine Light" pitchFamily="50" charset="-52"/>
              </a:rPr>
              <a:t>/</a:t>
            </a:r>
            <a:r>
              <a:rPr lang="ru-RU" sz="1400" dirty="0" err="1" smtClean="0">
                <a:latin typeface="e-Ukraine Light" pitchFamily="50" charset="-52"/>
              </a:rPr>
              <a:t>вихідні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документи</a:t>
            </a:r>
            <a:r>
              <a:rPr lang="ru-RU" sz="1400" dirty="0" smtClean="0">
                <a:latin typeface="e-Ukraine Light" pitchFamily="50" charset="-52"/>
              </a:rPr>
              <a:t>» </a:t>
            </a:r>
            <a:r>
              <a:rPr lang="ru-RU" sz="1400" dirty="0" err="1" smtClean="0">
                <a:latin typeface="e-Ukraine Light" pitchFamily="50" charset="-52"/>
              </a:rPr>
              <a:t>приватної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частини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Електронного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кабінету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з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дотриманням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вимог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Законів</a:t>
            </a:r>
            <a:r>
              <a:rPr lang="ru-RU" sz="1400" dirty="0" smtClean="0">
                <a:latin typeface="e-Ukraine Light" pitchFamily="50" charset="-52"/>
              </a:rPr>
              <a:t> № 851, № 2155. </a:t>
            </a:r>
          </a:p>
          <a:p>
            <a:pPr algn="just"/>
            <a:r>
              <a:rPr lang="ru-RU" sz="1400" dirty="0" smtClean="0">
                <a:latin typeface="e-Ukraine Light" pitchFamily="50" charset="-52"/>
              </a:rPr>
              <a:t>	</a:t>
            </a:r>
            <a:r>
              <a:rPr lang="ru-RU" sz="1400" dirty="0" err="1" smtClean="0">
                <a:latin typeface="e-Ukraine Light" pitchFamily="50" charset="-52"/>
              </a:rPr>
              <a:t>Довідка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надається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платнику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безоплатно</a:t>
            </a:r>
            <a:r>
              <a:rPr lang="ru-RU" sz="1400" dirty="0" smtClean="0">
                <a:latin typeface="e-Ukraine Light" pitchFamily="50" charset="-52"/>
              </a:rPr>
              <a:t> (абзац </a:t>
            </a:r>
            <a:r>
              <a:rPr lang="ru-RU" sz="1400" dirty="0" err="1" smtClean="0">
                <a:latin typeface="e-Ukraine Light" pitchFamily="50" charset="-52"/>
              </a:rPr>
              <a:t>другий</a:t>
            </a:r>
            <a:r>
              <a:rPr lang="ru-RU" sz="1400" dirty="0" smtClean="0">
                <a:latin typeface="e-Ukraine Light" pitchFamily="50" charset="-52"/>
              </a:rPr>
              <a:t> п. 3 Порядку № 733). </a:t>
            </a:r>
          </a:p>
          <a:p>
            <a:pPr algn="just"/>
            <a:r>
              <a:rPr lang="ru-RU" sz="1400" dirty="0" smtClean="0">
                <a:latin typeface="e-Ukraine Light" pitchFamily="50" charset="-52"/>
              </a:rPr>
              <a:t>	Строк </a:t>
            </a:r>
            <a:r>
              <a:rPr lang="ru-RU" sz="1400" dirty="0" err="1" smtClean="0">
                <a:latin typeface="e-Ukraine Light" pitchFamily="50" charset="-52"/>
              </a:rPr>
              <a:t>дії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Довідки</a:t>
            </a:r>
            <a:r>
              <a:rPr lang="ru-RU" sz="1400" dirty="0" smtClean="0">
                <a:latin typeface="e-Ukraine Light" pitchFamily="50" charset="-52"/>
              </a:rPr>
              <a:t> становить 10 </a:t>
            </a:r>
            <a:r>
              <a:rPr lang="ru-RU" sz="1400" dirty="0" err="1" smtClean="0">
                <a:latin typeface="e-Ukraine Light" pitchFamily="50" charset="-52"/>
              </a:rPr>
              <a:t>календарних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днів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з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дати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її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формування</a:t>
            </a:r>
            <a:r>
              <a:rPr lang="ru-RU" sz="1400" dirty="0" smtClean="0">
                <a:latin typeface="e-Ukraine Light" pitchFamily="50" charset="-52"/>
              </a:rPr>
              <a:t>. </a:t>
            </a:r>
          </a:p>
          <a:p>
            <a:pPr algn="just"/>
            <a:r>
              <a:rPr lang="ru-RU" sz="1400" dirty="0" smtClean="0">
                <a:latin typeface="e-Ukraine Light" pitchFamily="50" charset="-52"/>
              </a:rPr>
              <a:t>	У </a:t>
            </a:r>
            <a:r>
              <a:rPr lang="ru-RU" sz="1400" dirty="0" err="1" smtClean="0">
                <a:latin typeface="e-Ukraine Light" pitchFamily="50" charset="-52"/>
              </a:rPr>
              <a:t>Довідці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обов’язково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зазначається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термін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її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дії</a:t>
            </a:r>
            <a:r>
              <a:rPr lang="ru-RU" sz="1400" dirty="0" smtClean="0">
                <a:latin typeface="e-Ukraine Light" pitchFamily="50" charset="-52"/>
              </a:rPr>
              <a:t>. </a:t>
            </a:r>
          </a:p>
          <a:p>
            <a:pPr algn="just"/>
            <a:r>
              <a:rPr lang="ru-RU" sz="1400" dirty="0" smtClean="0">
                <a:latin typeface="e-Ukraine Light" pitchFamily="50" charset="-52"/>
              </a:rPr>
              <a:t>	</a:t>
            </a:r>
            <a:r>
              <a:rPr lang="ru-RU" sz="1400" dirty="0" err="1" smtClean="0">
                <a:latin typeface="e-Ukraine Light" pitchFamily="50" charset="-52"/>
              </a:rPr>
              <a:t>Переглянути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видану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платнику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Довідку</a:t>
            </a:r>
            <a:r>
              <a:rPr lang="ru-RU" sz="1400" dirty="0" smtClean="0">
                <a:latin typeface="e-Ukraine Light" pitchFamily="50" charset="-52"/>
              </a:rPr>
              <a:t> в </a:t>
            </a:r>
            <a:r>
              <a:rPr lang="ru-RU" sz="1400" dirty="0" err="1" smtClean="0">
                <a:latin typeface="e-Ukraine Light" pitchFamily="50" charset="-52"/>
              </a:rPr>
              <a:t>електронній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формі</a:t>
            </a:r>
            <a:r>
              <a:rPr lang="ru-RU" sz="1400" dirty="0" smtClean="0">
                <a:latin typeface="e-Ukraine Light" pitchFamily="50" charset="-52"/>
              </a:rPr>
              <a:t> у </a:t>
            </a:r>
            <a:r>
              <a:rPr lang="ru-RU" sz="1400" dirty="0" err="1" smtClean="0">
                <a:latin typeface="e-Ukraine Light" pitchFamily="50" charset="-52"/>
              </a:rPr>
              <a:t>відкритій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частині</a:t>
            </a:r>
            <a:r>
              <a:rPr lang="ru-RU" sz="1400" dirty="0" smtClean="0">
                <a:latin typeface="e-Ukraine Light" pitchFamily="50" charset="-52"/>
              </a:rPr>
              <a:t> (</a:t>
            </a:r>
            <a:r>
              <a:rPr lang="ru-RU" sz="1400" dirty="0" err="1" smtClean="0">
                <a:latin typeface="e-Ukraine Light" pitchFamily="50" charset="-52"/>
              </a:rPr>
              <a:t>вхід</a:t>
            </a:r>
            <a:r>
              <a:rPr lang="ru-RU" sz="1400" dirty="0" smtClean="0">
                <a:latin typeface="e-Ukraine Light" pitchFamily="50" charset="-52"/>
              </a:rPr>
              <a:t> до </a:t>
            </a:r>
            <a:r>
              <a:rPr lang="ru-RU" sz="1400" dirty="0" err="1" smtClean="0">
                <a:latin typeface="e-Ukraine Light" pitchFamily="50" charset="-52"/>
              </a:rPr>
              <a:t>якої</a:t>
            </a:r>
            <a:r>
              <a:rPr lang="ru-RU" sz="1400" dirty="0" smtClean="0">
                <a:latin typeface="e-Ukraine Light" pitchFamily="50" charset="-52"/>
              </a:rPr>
              <a:t> не </a:t>
            </a:r>
            <a:r>
              <a:rPr lang="ru-RU" sz="1400" dirty="0" err="1" smtClean="0">
                <a:latin typeface="e-Ukraine Light" pitchFamily="50" charset="-52"/>
              </a:rPr>
              <a:t>потребує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ідентифікації</a:t>
            </a:r>
            <a:r>
              <a:rPr lang="ru-RU" sz="1400" dirty="0" smtClean="0">
                <a:latin typeface="e-Ukraine Light" pitchFamily="50" charset="-52"/>
              </a:rPr>
              <a:t>) </a:t>
            </a:r>
            <a:r>
              <a:rPr lang="ru-RU" sz="1400" dirty="0" err="1" smtClean="0">
                <a:latin typeface="e-Ukraine Light" pitchFamily="50" charset="-52"/>
              </a:rPr>
              <a:t>Електронного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кабінету</a:t>
            </a:r>
            <a:r>
              <a:rPr lang="ru-RU" sz="1400" dirty="0" smtClean="0">
                <a:latin typeface="e-Ukraine Light" pitchFamily="50" charset="-52"/>
              </a:rPr>
              <a:t> (</a:t>
            </a:r>
            <a:r>
              <a:rPr lang="ru-RU" sz="1400" dirty="0" smtClean="0">
                <a:latin typeface="e-Ukraine Light" pitchFamily="50" charset="-52"/>
                <a:hlinkClick r:id="rId4"/>
              </a:rPr>
              <a:t>https://cabinet.tax.gov.ua</a:t>
            </a:r>
            <a:r>
              <a:rPr lang="ru-RU" sz="1400" dirty="0" smtClean="0">
                <a:latin typeface="e-Ukraine Light" pitchFamily="50" charset="-52"/>
              </a:rPr>
              <a:t>), </a:t>
            </a:r>
            <a:r>
              <a:rPr lang="ru-RU" sz="1400" dirty="0" err="1" smtClean="0">
                <a:latin typeface="e-Ukraine Light" pitchFamily="50" charset="-52"/>
              </a:rPr>
              <a:t>зацікавлений</a:t>
            </a:r>
            <a:r>
              <a:rPr lang="ru-RU" sz="1400" dirty="0" smtClean="0">
                <a:latin typeface="e-Ukraine Light" pitchFamily="50" charset="-52"/>
              </a:rPr>
              <a:t> орган/</a:t>
            </a:r>
            <a:r>
              <a:rPr lang="ru-RU" sz="1400" dirty="0" err="1" smtClean="0">
                <a:latin typeface="e-Ukraine Light" pitchFamily="50" charset="-52"/>
              </a:rPr>
              <a:t>суб’єкт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може</a:t>
            </a:r>
            <a:r>
              <a:rPr lang="ru-RU" sz="1400" dirty="0" smtClean="0">
                <a:latin typeface="e-Ukraine Light" pitchFamily="50" charset="-52"/>
              </a:rPr>
              <a:t> шляхом </a:t>
            </a:r>
            <a:r>
              <a:rPr lang="ru-RU" sz="1400" dirty="0" err="1" smtClean="0">
                <a:latin typeface="e-Ukraine Light" pitchFamily="50" charset="-52"/>
              </a:rPr>
              <a:t>введення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податкового</a:t>
            </a:r>
            <a:r>
              <a:rPr lang="ru-RU" sz="1400" dirty="0" smtClean="0">
                <a:latin typeface="e-Ukraine Light" pitchFamily="50" charset="-52"/>
              </a:rPr>
              <a:t> номера </a:t>
            </a:r>
            <a:r>
              <a:rPr lang="ru-RU" sz="1400" dirty="0" err="1" smtClean="0">
                <a:latin typeface="e-Ukraine Light" pitchFamily="50" charset="-52"/>
              </a:rPr>
              <a:t>платника</a:t>
            </a:r>
            <a:r>
              <a:rPr lang="ru-RU" sz="1400" dirty="0" smtClean="0">
                <a:latin typeface="e-Ukraine Light" pitchFamily="50" charset="-52"/>
              </a:rPr>
              <a:t> (код за ЄДРПОУ/РНОКПП) та </a:t>
            </a:r>
            <a:r>
              <a:rPr lang="ru-RU" sz="1400" dirty="0" err="1" smtClean="0">
                <a:latin typeface="e-Ukraine Light" pitchFamily="50" charset="-52"/>
              </a:rPr>
              <a:t>реквізитів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електронної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Довідки</a:t>
            </a:r>
            <a:r>
              <a:rPr lang="ru-RU" sz="1400" dirty="0" smtClean="0">
                <a:latin typeface="e-Ukraine Light" pitchFamily="50" charset="-52"/>
              </a:rPr>
              <a:t> (</a:t>
            </a:r>
            <a:r>
              <a:rPr lang="ru-RU" sz="1400" dirty="0" err="1" smtClean="0">
                <a:latin typeface="e-Ukraine Light" pitchFamily="50" charset="-52"/>
              </a:rPr>
              <a:t>дати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і</a:t>
            </a:r>
            <a:r>
              <a:rPr lang="ru-RU" sz="1400" dirty="0" smtClean="0">
                <a:latin typeface="e-Ukraine Light" pitchFamily="50" charset="-52"/>
              </a:rPr>
              <a:t> номеру)». </a:t>
            </a:r>
          </a:p>
          <a:p>
            <a:pPr lvl="0" indent="449263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uk-UA" altLang="ru-RU" sz="1400" dirty="0" smtClean="0">
              <a:solidFill>
                <a:srgbClr val="333333"/>
              </a:solidFill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449263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uk-UA" altLang="ru-RU" sz="1100" dirty="0" smtClean="0">
              <a:solidFill>
                <a:srgbClr val="333333"/>
              </a:solidFill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449263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uk-UA" altLang="ru-RU" sz="1100" dirty="0" smtClean="0">
              <a:solidFill>
                <a:srgbClr val="333333"/>
              </a:solidFill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449263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uk-UA" altLang="ru-RU" sz="1100" dirty="0" smtClean="0">
              <a:solidFill>
                <a:srgbClr val="333333"/>
              </a:solidFill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75173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1552</TotalTime>
  <Words>144</Words>
  <Application>Microsoft Office PowerPoint</Application>
  <PresentationFormat>Лист A4 (210x297 мм)</PresentationFormat>
  <Paragraphs>47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Asus</dc:creator>
  <cp:lastModifiedBy>adm</cp:lastModifiedBy>
  <cp:revision>156</cp:revision>
  <cp:lastPrinted>2022-12-13T10:52:00Z</cp:lastPrinted>
  <dcterms:created xsi:type="dcterms:W3CDTF">2021-05-27T05:23:05Z</dcterms:created>
  <dcterms:modified xsi:type="dcterms:W3CDTF">2024-05-29T05:44:37Z</dcterms:modified>
</cp:coreProperties>
</file>