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76899" y="884776"/>
            <a:ext cx="382905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Щодо</a:t>
            </a:r>
            <a:r>
              <a:rPr lang="ru-RU" sz="1600" b="1" dirty="0" smtClean="0">
                <a:latin typeface="e-Ukraine Light" pitchFamily="50" charset="-52"/>
              </a:rPr>
              <a:t> порядку </a:t>
            </a:r>
            <a:r>
              <a:rPr lang="ru-RU" sz="1600" b="1" dirty="0" err="1" smtClean="0">
                <a:latin typeface="e-Ukraine Light" pitchFamily="50" charset="-52"/>
              </a:rPr>
              <a:t>формування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податкового</a:t>
            </a:r>
            <a:r>
              <a:rPr lang="ru-RU" sz="1600" b="1" dirty="0" smtClean="0">
                <a:latin typeface="e-Ukraine Light" pitchFamily="50" charset="-52"/>
              </a:rPr>
              <a:t> кредиту </a:t>
            </a:r>
            <a:r>
              <a:rPr lang="ru-RU" sz="1600" b="1" dirty="0" err="1" smtClean="0">
                <a:latin typeface="e-Ukraine Light" pitchFamily="50" charset="-52"/>
              </a:rPr>
              <a:t>з</a:t>
            </a:r>
            <a:r>
              <a:rPr lang="ru-RU" sz="1600" b="1" dirty="0" smtClean="0">
                <a:latin typeface="e-Ukraine Light" pitchFamily="50" charset="-52"/>
              </a:rPr>
              <a:t> ПДВ на </a:t>
            </a:r>
            <a:r>
              <a:rPr lang="ru-RU" sz="1600" b="1" dirty="0" err="1" smtClean="0">
                <a:latin typeface="e-Ukraine Light" pitchFamily="50" charset="-52"/>
              </a:rPr>
              <a:t>підставі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податкових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накладних</a:t>
            </a:r>
            <a:r>
              <a:rPr lang="ru-RU" sz="1600" b="1" dirty="0" smtClean="0">
                <a:latin typeface="e-Ukraine Light" pitchFamily="50" charset="-52"/>
              </a:rPr>
              <a:t>, </a:t>
            </a:r>
            <a:r>
              <a:rPr lang="ru-RU" sz="1600" b="1" dirty="0" err="1" smtClean="0">
                <a:latin typeface="e-Ukraine Light" pitchFamily="50" charset="-52"/>
              </a:rPr>
              <a:t>зареєстрованих</a:t>
            </a:r>
            <a:r>
              <a:rPr lang="ru-RU" sz="1600" b="1" dirty="0" smtClean="0">
                <a:latin typeface="e-Ukraine Light" pitchFamily="50" charset="-52"/>
              </a:rPr>
              <a:t> в </a:t>
            </a:r>
            <a:r>
              <a:rPr lang="ru-RU" sz="1600" b="1" dirty="0" err="1" smtClean="0">
                <a:latin typeface="e-Ukraine Light" pitchFamily="50" charset="-52"/>
              </a:rPr>
              <a:t>Єдиному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реєстрі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податкових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накладних</a:t>
            </a:r>
            <a:r>
              <a:rPr lang="ru-RU" sz="1600" b="1" dirty="0" smtClean="0">
                <a:latin typeface="e-Ukraine Light" pitchFamily="50" charset="-52"/>
              </a:rPr>
              <a:t> за </a:t>
            </a:r>
            <a:r>
              <a:rPr lang="ru-RU" sz="1600" b="1" dirty="0" err="1" smtClean="0">
                <a:latin typeface="e-Ukraine Light" pitchFamily="50" charset="-52"/>
              </a:rPr>
              <a:t>рішенням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комісії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контролюючого</a:t>
            </a:r>
            <a:r>
              <a:rPr lang="ru-RU" sz="1600" b="1" dirty="0" smtClean="0">
                <a:latin typeface="e-Ukraine Light" pitchFamily="50" charset="-52"/>
              </a:rPr>
              <a:t> органу</a:t>
            </a:r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6"/>
            <a:ext cx="4890591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 smtClean="0">
                <a:latin typeface="e-Ukraine Light" pitchFamily="50" charset="-52"/>
              </a:rPr>
              <a:t>управління</a:t>
            </a:r>
            <a:r>
              <a:rPr lang="ru-RU" sz="1100" dirty="0" smtClean="0">
                <a:latin typeface="e-Ukraine Light" pitchFamily="50" charset="-52"/>
              </a:rPr>
              <a:t> ДПС у м. </a:t>
            </a:r>
            <a:r>
              <a:rPr lang="ru-RU" sz="1100" dirty="0" err="1" smtClean="0">
                <a:latin typeface="e-Ukraine Light" pitchFamily="50" charset="-52"/>
              </a:rPr>
              <a:t>Києві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повідомляє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201.1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на дату </a:t>
            </a:r>
            <a:r>
              <a:rPr lang="ru-RU" sz="1100" dirty="0" err="1" smtClean="0">
                <a:latin typeface="e-Ukraine Light" pitchFamily="50" charset="-52"/>
              </a:rPr>
              <a:t>виникнення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зобов'язань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зобов'язаний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скласти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накладну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кваліфікованого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підпису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удосконаленого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підпису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базується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кваліфікованому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сертифікаті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підпису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уповноваженої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особи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"Про </a:t>
            </a:r>
            <a:r>
              <a:rPr lang="ru-RU" sz="1100" dirty="0" err="1" smtClean="0">
                <a:latin typeface="e-Ukraine Light" pitchFamily="50" charset="-52"/>
              </a:rPr>
              <a:t>електронну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ідентифікацію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електронні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довірчі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послуги</a:t>
            </a:r>
            <a:r>
              <a:rPr lang="ru-RU" sz="1100" dirty="0" smtClean="0">
                <a:latin typeface="e-Ukraine Light" pitchFamily="50" charset="-52"/>
              </a:rPr>
              <a:t>" </a:t>
            </a:r>
            <a:r>
              <a:rPr lang="ru-RU" sz="1100" dirty="0" err="1" smtClean="0">
                <a:latin typeface="e-Ukraine Light" pitchFamily="50" charset="-52"/>
              </a:rPr>
              <a:t>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зареєструвати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в ЄРПН у </a:t>
            </a:r>
            <a:r>
              <a:rPr lang="ru-RU" sz="1100" dirty="0" err="1" smtClean="0">
                <a:latin typeface="e-Ukraine Light" pitchFamily="50" charset="-52"/>
              </a:rPr>
              <a:t>встановлений</a:t>
            </a:r>
            <a:r>
              <a:rPr lang="ru-RU" sz="1100" dirty="0" smtClean="0">
                <a:latin typeface="e-Ukraine Light" pitchFamily="50" charset="-52"/>
              </a:rPr>
              <a:t> ПКУ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ru-RU" sz="1100" dirty="0" err="1" smtClean="0">
                <a:latin typeface="e-Ukraine Light" pitchFamily="50" charset="-52"/>
              </a:rPr>
              <a:t>Терміни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пунктом 201.10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накладна, </a:t>
            </a:r>
            <a:r>
              <a:rPr lang="ru-RU" sz="1100" dirty="0" err="1" smtClean="0">
                <a:latin typeface="e-Ukraine Light" pitchFamily="50" charset="-52"/>
              </a:rPr>
              <a:t>складена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зареєстрована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постачання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покупця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підставою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нарахування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відносяться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З </a:t>
            </a:r>
            <a:r>
              <a:rPr lang="ru-RU" sz="1100" dirty="0" smtClean="0">
                <a:latin typeface="e-Ukraine Light" pitchFamily="50" charset="-52"/>
              </a:rPr>
              <a:t>метою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зареєстрованих</a:t>
            </a:r>
            <a:r>
              <a:rPr lang="ru-RU" sz="1100" dirty="0" smtClean="0">
                <a:latin typeface="e-Ukraine Light" pitchFamily="50" charset="-52"/>
              </a:rPr>
              <a:t> в ЄРПН, </a:t>
            </a:r>
            <a:r>
              <a:rPr lang="ru-RU" sz="1100" dirty="0" err="1" smtClean="0">
                <a:latin typeface="e-Ukraine Light" pitchFamily="50" charset="-52"/>
              </a:rPr>
              <a:t>покупець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надсилає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запит до ЄРПН, за </a:t>
            </a:r>
            <a:r>
              <a:rPr lang="ru-RU" sz="1100" dirty="0" err="1" smtClean="0">
                <a:latin typeface="e-Ukraine Light" pitchFamily="50" charset="-52"/>
              </a:rPr>
              <a:t>яким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отримує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повідомлення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в ЄРПН та </a:t>
            </a:r>
            <a:r>
              <a:rPr lang="ru-RU" sz="1100" dirty="0" err="1" smtClean="0">
                <a:latin typeface="e-Ukraine Light" pitchFamily="50" charset="-52"/>
              </a:rPr>
              <a:t>податкову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накладну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ru-RU" sz="1100" dirty="0" err="1" smtClean="0">
                <a:latin typeface="e-Ukraine Light" pitchFamily="50" charset="-52"/>
              </a:rPr>
              <a:t>Такі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накладна / </a:t>
            </a:r>
            <a:r>
              <a:rPr lang="ru-RU" sz="1100" dirty="0" err="1" smtClean="0">
                <a:latin typeface="e-Ukraine Light" pitchFamily="50" charset="-52"/>
              </a:rPr>
              <a:t>розрахунок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вважаються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зареєстрованими</a:t>
            </a:r>
            <a:r>
              <a:rPr lang="ru-RU" sz="1100" dirty="0" smtClean="0">
                <a:latin typeface="e-Ukraine Light" pitchFamily="50" charset="-52"/>
              </a:rPr>
              <a:t> в ЄРПН та </a:t>
            </a:r>
            <a:r>
              <a:rPr lang="ru-RU" sz="1100" dirty="0" err="1" smtClean="0">
                <a:latin typeface="e-Ukraine Light" pitchFamily="50" charset="-52"/>
              </a:rPr>
              <a:t>отриманими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покупцем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Відсутність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факту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- </a:t>
            </a:r>
            <a:r>
              <a:rPr lang="ru-RU" sz="1100" dirty="0" err="1" smtClean="0">
                <a:latin typeface="e-Ukraine Light" pitchFamily="50" charset="-52"/>
              </a:rPr>
              <a:t>продавцем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в ЄРПН не </a:t>
            </a:r>
            <a:r>
              <a:rPr lang="ru-RU" sz="1100" dirty="0" err="1" smtClean="0">
                <a:latin typeface="e-Ukraine Light" pitchFamily="50" charset="-52"/>
              </a:rPr>
              <a:t>дає</a:t>
            </a:r>
            <a:r>
              <a:rPr lang="ru-RU" sz="1100" dirty="0" smtClean="0">
                <a:latin typeface="e-Ukraine Light" pitchFamily="50" charset="-52"/>
              </a:rPr>
              <a:t> права </a:t>
            </a:r>
            <a:r>
              <a:rPr lang="ru-RU" sz="1100" dirty="0" err="1" smtClean="0">
                <a:latin typeface="e-Ukraine Light" pitchFamily="50" charset="-52"/>
              </a:rPr>
              <a:t>покупцю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включення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додану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(пункт 201.10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пунктом 201.16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реєстрація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бути </a:t>
            </a:r>
            <a:r>
              <a:rPr lang="ru-RU" sz="1100" dirty="0" err="1" smtClean="0">
                <a:latin typeface="e-Ukraine Light" pitchFamily="50" charset="-52"/>
              </a:rPr>
              <a:t>зупинена</a:t>
            </a:r>
            <a:r>
              <a:rPr lang="ru-RU" sz="1100" dirty="0" smtClean="0">
                <a:latin typeface="e-Ukraine Light" pitchFamily="50" charset="-52"/>
              </a:rPr>
              <a:t> в порядку та на </a:t>
            </a:r>
            <a:r>
              <a:rPr lang="ru-RU" sz="1100" dirty="0" err="1" smtClean="0">
                <a:latin typeface="e-Ukraine Light" pitchFamily="50" charset="-52"/>
              </a:rPr>
              <a:t>підставах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Кабінетом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Порядок </a:t>
            </a:r>
            <a:r>
              <a:rPr lang="ru-RU" sz="1100" dirty="0" err="1" smtClean="0">
                <a:latin typeface="e-Ukraine Light" pitchFamily="50" charset="-52"/>
              </a:rPr>
              <a:t>ведення</a:t>
            </a:r>
            <a:r>
              <a:rPr lang="ru-RU" sz="1100" dirty="0" smtClean="0">
                <a:latin typeface="e-Ukraine Light" pitchFamily="50" charset="-52"/>
              </a:rPr>
              <a:t> ЄРПН </a:t>
            </a:r>
            <a:r>
              <a:rPr lang="ru-RU" sz="1100" dirty="0" err="1" smtClean="0">
                <a:latin typeface="e-Ukraine Light" pitchFamily="50" charset="-52"/>
              </a:rPr>
              <a:t>затверджено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постановою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Кабінету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29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2010 року № 1246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Порядок № 1246).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172075" y="171450"/>
            <a:ext cx="473392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починаючи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24.02.2022), </a:t>
            </a:r>
            <a:r>
              <a:rPr lang="ru-RU" sz="1100" dirty="0" err="1" smtClean="0">
                <a:latin typeface="e-Ukraine Light" pitchFamily="50" charset="-52"/>
              </a:rPr>
              <a:t>встановленого</a:t>
            </a:r>
            <a:r>
              <a:rPr lang="ru-RU" sz="1100" dirty="0" smtClean="0">
                <a:latin typeface="e-Ukraine Light" pitchFamily="50" charset="-52"/>
              </a:rPr>
              <a:t> пунктом 198.6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198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(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норм пункту</a:t>
            </a:r>
            <a:endParaRPr lang="uk-UA" altLang="ru-RU" sz="14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80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ПКУ)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починаючи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 на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(24 лютого 2022 року) до 01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року, строк </a:t>
            </a:r>
            <a:r>
              <a:rPr lang="ru-RU" sz="1100" dirty="0" err="1" smtClean="0">
                <a:latin typeface="e-Ukraine Light" pitchFamily="50" charset="-52"/>
              </a:rPr>
              <a:t>формування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продовжується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кількість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мав</a:t>
            </a:r>
            <a:r>
              <a:rPr lang="ru-RU" sz="1100" dirty="0" smtClean="0">
                <a:latin typeface="e-Ukraine Light" pitchFamily="50" charset="-52"/>
              </a:rPr>
              <a:t> право на </a:t>
            </a:r>
            <a:r>
              <a:rPr lang="ru-RU" sz="1100" dirty="0" err="1" smtClean="0">
                <a:latin typeface="e-Ukraine Light" pitchFamily="50" charset="-52"/>
              </a:rPr>
              <a:t>включення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ПДВ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припадають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24.02.2023 по 31.07.2023 </a:t>
            </a:r>
            <a:r>
              <a:rPr lang="ru-RU" sz="1100" dirty="0" err="1" smtClean="0">
                <a:latin typeface="e-Ukraine Light" pitchFamily="50" charset="-52"/>
              </a:rPr>
              <a:t>включно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Таким </a:t>
            </a:r>
            <a:r>
              <a:rPr lang="ru-RU" sz="1100" dirty="0" smtClean="0">
                <a:latin typeface="e-Ukraine Light" pitchFamily="50" charset="-52"/>
              </a:rPr>
              <a:t>чином,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прийняття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установленому</a:t>
            </a:r>
            <a:r>
              <a:rPr lang="ru-RU" sz="1100" dirty="0" smtClean="0">
                <a:latin typeface="e-Ukraine Light" pitchFamily="50" charset="-52"/>
              </a:rPr>
              <a:t> порядку та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рішенням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покупець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включити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ПДВ, </a:t>
            </a:r>
            <a:r>
              <a:rPr lang="ru-RU" sz="1100" dirty="0" err="1" smtClean="0">
                <a:latin typeface="e-Ukraine Light" pitchFamily="50" charset="-52"/>
              </a:rPr>
              <a:t>зазначені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такій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після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в ЄРПН: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своєчасної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такої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– у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ПДВ того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будь-якого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</a:t>
            </a:r>
            <a:r>
              <a:rPr lang="ru-RU" sz="1100" dirty="0" smtClean="0">
                <a:latin typeface="e-Ukraine Light" pitchFamily="50" charset="-52"/>
              </a:rPr>
              <a:t> межах 365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пунктом 80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ПКУ, та </a:t>
            </a:r>
            <a:r>
              <a:rPr lang="ru-RU" sz="1100" dirty="0" err="1" smtClean="0">
                <a:latin typeface="e-Ukraine Light" pitchFamily="50" charset="-52"/>
              </a:rPr>
              <a:t>зупинення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102.9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102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та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69.9 пункту 69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несвоєчасної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в ЄРПН – у </a:t>
            </a:r>
            <a:r>
              <a:rPr lang="ru-RU" sz="1100" dirty="0" err="1" smtClean="0">
                <a:latin typeface="e-Ukraine Light" pitchFamily="50" charset="-52"/>
              </a:rPr>
              <a:t>податковій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ПДВ того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зареєстровано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</a:t>
            </a:r>
            <a:r>
              <a:rPr lang="ru-RU" sz="1100" dirty="0" smtClean="0">
                <a:latin typeface="e-Ukraine Light" pitchFamily="50" charset="-52"/>
              </a:rPr>
              <a:t> ЄРПН, </a:t>
            </a:r>
            <a:r>
              <a:rPr lang="ru-RU" sz="1100" dirty="0" err="1" smtClean="0">
                <a:latin typeface="e-Ukraine Light" pitchFamily="50" charset="-52"/>
              </a:rPr>
              <a:t>але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ніж</a:t>
            </a:r>
            <a:r>
              <a:rPr lang="ru-RU" sz="1100" dirty="0" smtClean="0">
                <a:latin typeface="e-Ukraine Light" pitchFamily="50" charset="-52"/>
              </a:rPr>
              <a:t> через 365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складання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особливостей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пунктом 80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ПКУ, та </a:t>
            </a:r>
            <a:r>
              <a:rPr lang="ru-RU" sz="1100" dirty="0" err="1" smtClean="0">
                <a:latin typeface="e-Ukraine Light" pitchFamily="50" charset="-52"/>
              </a:rPr>
              <a:t>зупинення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102.9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102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та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69.9 пункту 69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ПКУ). </a:t>
            </a:r>
            <a:endParaRPr lang="ru-RU" sz="11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118684" y="180974"/>
            <a:ext cx="4787316" cy="6677025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38056" y="185067"/>
            <a:ext cx="4644119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 smtClean="0">
                <a:latin typeface="e-Ukraine Light" pitchFamily="50" charset="-52"/>
              </a:rPr>
              <a:t>додану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сплачені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нараховані</a:t>
            </a:r>
            <a:r>
              <a:rPr lang="ru-RU" sz="1100" dirty="0" smtClean="0">
                <a:latin typeface="e-Ukraine Light" pitchFamily="50" charset="-52"/>
              </a:rPr>
              <a:t>)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придбанням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зазначені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зареєстровані</a:t>
            </a:r>
            <a:r>
              <a:rPr lang="ru-RU" sz="1100" dirty="0" smtClean="0">
                <a:latin typeface="e-Ukraine Light" pitchFamily="50" charset="-52"/>
              </a:rPr>
              <a:t> в ЄРПН та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забезпечення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збалансованості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бюджетних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надходжень</a:t>
            </a:r>
            <a:r>
              <a:rPr lang="ru-RU" sz="1100" dirty="0" smtClean="0">
                <a:latin typeface="e-Ukraine Light" pitchFamily="50" charset="-52"/>
              </a:rPr>
              <a:t>» (а </a:t>
            </a:r>
            <a:r>
              <a:rPr lang="ru-RU" sz="1100" dirty="0" err="1" smtClean="0">
                <a:latin typeface="e-Ukraine Light" pitchFamily="50" charset="-52"/>
              </a:rPr>
              <a:t>саме</a:t>
            </a:r>
            <a:r>
              <a:rPr lang="ru-RU" sz="1100" dirty="0" smtClean="0">
                <a:latin typeface="e-Ukraine Light" pitchFamily="50" charset="-52"/>
              </a:rPr>
              <a:t> до 01.01.2022)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1095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складення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були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включені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кредиту, </a:t>
            </a:r>
            <a:r>
              <a:rPr lang="ru-RU" sz="1100" dirty="0" err="1" smtClean="0">
                <a:latin typeface="e-Ukraine Light" pitchFamily="50" charset="-52"/>
              </a:rPr>
              <a:t>включаються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365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зазначеним</a:t>
            </a:r>
            <a:r>
              <a:rPr lang="ru-RU" sz="1100" dirty="0" smtClean="0">
                <a:latin typeface="e-Ukraine Light" pitchFamily="50" charset="-52"/>
              </a:rPr>
              <a:t> Законом, </a:t>
            </a:r>
            <a:r>
              <a:rPr lang="ru-RU" sz="1100" dirty="0" err="1" smtClean="0">
                <a:latin typeface="e-Ukraine Light" pitchFamily="50" charset="-52"/>
              </a:rPr>
              <a:t>але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1095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складення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Пунктом </a:t>
            </a:r>
            <a:r>
              <a:rPr lang="ru-RU" sz="1100" dirty="0" smtClean="0">
                <a:latin typeface="e-Ukraine Light" pitchFamily="50" charset="-52"/>
              </a:rPr>
              <a:t>102.9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102 </a:t>
            </a:r>
            <a:r>
              <a:rPr lang="ru-RU" sz="1100" dirty="0" err="1" smtClean="0">
                <a:latin typeface="e-Ukraine Light" pitchFamily="50" charset="-52"/>
              </a:rPr>
              <a:t>глави</a:t>
            </a:r>
            <a:r>
              <a:rPr lang="ru-RU" sz="1100" dirty="0" smtClean="0">
                <a:latin typeface="e-Ukraine Light" pitchFamily="50" charset="-52"/>
              </a:rPr>
              <a:t> 9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ІІ ПКУ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запровадженням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правового режиму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надзвичайного</a:t>
            </a:r>
            <a:r>
              <a:rPr lang="ru-RU" sz="1100" dirty="0" smtClean="0">
                <a:latin typeface="e-Ukraine Light" pitchFamily="50" charset="-52"/>
              </a:rPr>
              <a:t> стану в </a:t>
            </a:r>
            <a:r>
              <a:rPr lang="ru-RU" sz="1100" dirty="0" err="1" smtClean="0">
                <a:latin typeface="e-Ukraine Light" pitchFamily="50" charset="-52"/>
              </a:rPr>
              <a:t>Україні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зупинено</a:t>
            </a:r>
            <a:r>
              <a:rPr lang="ru-RU" sz="1100" dirty="0" smtClean="0">
                <a:latin typeface="e-Ukraine Light" pitchFamily="50" charset="-52"/>
              </a:rPr>
              <a:t> до 01.08.2023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ПКУ, </a:t>
            </a:r>
            <a:r>
              <a:rPr lang="ru-RU" sz="1100" dirty="0" err="1" smtClean="0">
                <a:latin typeface="e-Ukraine Light" pitchFamily="50" charset="-52"/>
              </a:rPr>
              <a:t>іншим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, контроль за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покладено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випадків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ПКУ. 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того,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підпунктом</a:t>
            </a:r>
            <a:r>
              <a:rPr lang="ru-RU" sz="1100" dirty="0" smtClean="0">
                <a:latin typeface="e-Ukraine Light" pitchFamily="50" charset="-52"/>
              </a:rPr>
              <a:t> 69.9 пункту 69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ХХ ПКУ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до 01.08.2023 для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контролюючих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зупинявся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, контроль за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покладено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: 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дотримання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них в ЄРПН,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повідомлень</a:t>
            </a:r>
            <a:r>
              <a:rPr lang="ru-RU" sz="1100" dirty="0" smtClean="0">
                <a:latin typeface="e-Ukraine Light" pitchFamily="50" charset="-52"/>
              </a:rPr>
              <a:t>),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статтями</a:t>
            </a:r>
            <a:r>
              <a:rPr lang="ru-RU" sz="1100" dirty="0" smtClean="0">
                <a:latin typeface="e-Ukraine Light" pitchFamily="50" charset="-52"/>
              </a:rPr>
              <a:t> 39 та 392, пунктом 46.2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46 ПКУ,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камеральних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перевірок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оформлення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результатів</a:t>
            </a:r>
            <a:r>
              <a:rPr lang="ru-RU" sz="1100" dirty="0" smtClean="0">
                <a:latin typeface="e-Ukraine Light" pitchFamily="50" charset="-52"/>
              </a:rPr>
              <a:t> у порядку, </a:t>
            </a:r>
            <a:r>
              <a:rPr lang="ru-RU" sz="1100" dirty="0" err="1" smtClean="0">
                <a:latin typeface="e-Ukraine Light" pitchFamily="50" charset="-52"/>
              </a:rPr>
              <a:t>визначеному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86 ПКУ,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скарги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податкове</a:t>
            </a:r>
            <a:endParaRPr lang="ru-RU" sz="1100" dirty="0" smtClean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до пункту 198.6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198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не </a:t>
            </a:r>
            <a:r>
              <a:rPr lang="ru-RU" sz="1100" dirty="0" err="1" smtClean="0">
                <a:latin typeface="e-Ukraine Light" pitchFamily="50" charset="-52"/>
              </a:rPr>
              <a:t>відносяться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сплаченого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нарахованого</a:t>
            </a:r>
            <a:r>
              <a:rPr lang="ru-RU" sz="1100" dirty="0" smtClean="0">
                <a:latin typeface="e-Ukraine Light" pitchFamily="50" charset="-52"/>
              </a:rPr>
              <a:t>) у </a:t>
            </a:r>
            <a:r>
              <a:rPr lang="ru-RU" sz="1100" dirty="0" err="1" smtClean="0">
                <a:latin typeface="e-Ukraine Light" pitchFamily="50" charset="-52"/>
              </a:rPr>
              <a:t>зв'язку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придбанням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, не </a:t>
            </a:r>
            <a:r>
              <a:rPr lang="ru-RU" sz="1100" dirty="0" err="1" smtClean="0">
                <a:latin typeface="e-Ukraine Light" pitchFamily="50" charset="-52"/>
              </a:rPr>
              <a:t>підтверджені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зареєстрованими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податковими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накладними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підтверджені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митними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деклараціями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іншими</a:t>
            </a:r>
            <a:r>
              <a:rPr lang="ru-RU" sz="1100" dirty="0" smtClean="0">
                <a:latin typeface="e-Ukraine Light" pitchFamily="50" charset="-52"/>
              </a:rPr>
              <a:t> документами, </a:t>
            </a:r>
            <a:r>
              <a:rPr lang="ru-RU" sz="1100" dirty="0" err="1" smtClean="0">
                <a:latin typeface="e-Ukraine Light" pitchFamily="50" charset="-52"/>
              </a:rPr>
              <a:t>передбаченими</a:t>
            </a:r>
            <a:r>
              <a:rPr lang="ru-RU" sz="1100" dirty="0" smtClean="0">
                <a:latin typeface="e-Ukraine Light" pitchFamily="50" charset="-52"/>
              </a:rPr>
              <a:t> пунктом 201.11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ПКУ.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отримані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ЄРПН,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отримувача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для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відносяться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не включив у </a:t>
            </a:r>
            <a:r>
              <a:rPr lang="ru-RU" sz="1100" dirty="0" err="1" smtClean="0">
                <a:latin typeface="e-Ukraine Light" pitchFamily="50" charset="-52"/>
              </a:rPr>
              <a:t>відповідному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періоді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суму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додану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зареєстрованих</a:t>
            </a:r>
            <a:r>
              <a:rPr lang="ru-RU" sz="1100" dirty="0" smtClean="0">
                <a:latin typeface="e-Ukraine Light" pitchFamily="50" charset="-52"/>
              </a:rPr>
              <a:t> в ЄРПН, </a:t>
            </a:r>
            <a:r>
              <a:rPr lang="ru-RU" sz="1100" dirty="0" err="1" smtClean="0">
                <a:latin typeface="e-Ukraine Light" pitchFamily="50" charset="-52"/>
              </a:rPr>
              <a:t>таке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зберігається</a:t>
            </a:r>
            <a:r>
              <a:rPr lang="ru-RU" sz="1100" dirty="0" smtClean="0">
                <a:latin typeface="e-Ukraine Light" pitchFamily="50" charset="-52"/>
              </a:rPr>
              <a:t> за ним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365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сплачені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нараховані</a:t>
            </a:r>
            <a:r>
              <a:rPr lang="ru-RU" sz="1100" dirty="0" smtClean="0">
                <a:latin typeface="e-Ukraine Light" pitchFamily="50" charset="-52"/>
              </a:rPr>
              <a:t>)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придбанням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зазначені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розрахунках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зареєстрованих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порушенням</a:t>
            </a:r>
            <a:r>
              <a:rPr lang="ru-RU" sz="1100" dirty="0" smtClean="0">
                <a:latin typeface="e-Ukraine Light" pitchFamily="50" charset="-52"/>
              </a:rPr>
              <a:t> строку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включаються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за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зареєстровано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накладні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в ЄРПН, </a:t>
            </a:r>
            <a:r>
              <a:rPr lang="ru-RU" sz="1100" dirty="0" err="1" smtClean="0">
                <a:latin typeface="e-Ukraine Light" pitchFamily="50" charset="-52"/>
              </a:rPr>
              <a:t>але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ніж</a:t>
            </a:r>
            <a:r>
              <a:rPr lang="ru-RU" sz="1100" dirty="0" smtClean="0">
                <a:latin typeface="e-Ukraine Light" pitchFamily="50" charset="-52"/>
              </a:rPr>
              <a:t> через 365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пунктом 201.16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зазначених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пункті</a:t>
            </a:r>
            <a:r>
              <a:rPr lang="ru-RU" sz="1100" dirty="0" smtClean="0">
                <a:latin typeface="e-Ukraine Light" pitchFamily="50" charset="-52"/>
              </a:rPr>
              <a:t> 198.6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198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ПКУ, </a:t>
            </a:r>
            <a:r>
              <a:rPr lang="ru-RU" sz="1100" dirty="0" err="1" smtClean="0">
                <a:latin typeface="e-Ukraine Light" pitchFamily="50" charset="-52"/>
              </a:rPr>
              <a:t>переривається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в ЄРПН.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Пунктом </a:t>
            </a:r>
            <a:r>
              <a:rPr lang="ru-RU" sz="1100" dirty="0" smtClean="0">
                <a:latin typeface="e-Ukraine Light" pitchFamily="50" charset="-52"/>
              </a:rPr>
              <a:t>80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передбачено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uk-UA" sz="1100" dirty="0" smtClean="0">
                <a:latin typeface="e-Ukraine Light" pitchFamily="50" charset="-52"/>
              </a:rPr>
              <a:t>	</a:t>
            </a:r>
            <a:endParaRPr lang="ru-RU" sz="11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</a:p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пунктом 19 Порядку № 1246 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накладна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реєструється</a:t>
            </a:r>
            <a:r>
              <a:rPr lang="ru-RU" sz="1100" dirty="0" smtClean="0">
                <a:latin typeface="e-Ukraine Light" pitchFamily="50" charset="-52"/>
              </a:rPr>
              <a:t> у день </a:t>
            </a:r>
            <a:r>
              <a:rPr lang="ru-RU" sz="1100" dirty="0" err="1" smtClean="0">
                <a:latin typeface="e-Ukraine Light" pitchFamily="50" charset="-52"/>
              </a:rPr>
              <a:t>настання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однієї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подій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прийняття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установленому</a:t>
            </a:r>
            <a:r>
              <a:rPr lang="ru-RU" sz="1100" dirty="0" smtClean="0">
                <a:latin typeface="e-Ukraine Light" pitchFamily="50" charset="-52"/>
              </a:rPr>
              <a:t> порядку та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рішенням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рішенням</a:t>
            </a:r>
            <a:r>
              <a:rPr lang="ru-RU" sz="1100" dirty="0" smtClean="0">
                <a:latin typeface="e-Ukraine Light" pitchFamily="50" charset="-52"/>
              </a:rPr>
              <a:t> суду </a:t>
            </a:r>
            <a:r>
              <a:rPr lang="ru-RU" sz="1100" dirty="0" err="1" smtClean="0">
                <a:latin typeface="e-Ukraine Light" pitchFamily="50" charset="-52"/>
              </a:rPr>
              <a:t>законної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сили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(у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надходження</a:t>
            </a:r>
            <a:r>
              <a:rPr lang="ru-RU" sz="1100" dirty="0" smtClean="0">
                <a:latin typeface="e-Ukraine Light" pitchFamily="50" charset="-52"/>
              </a:rPr>
              <a:t> до ДПС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неприйняття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відсутність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установленому</a:t>
            </a:r>
            <a:r>
              <a:rPr lang="ru-RU" sz="1100" dirty="0" smtClean="0">
                <a:latin typeface="e-Ukraine Light" pitchFamily="50" charset="-52"/>
              </a:rPr>
              <a:t> порядку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відмову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Платник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через </a:t>
            </a:r>
            <a:r>
              <a:rPr lang="ru-RU" sz="1100" dirty="0" err="1" smtClean="0">
                <a:latin typeface="e-Ukraine Light" pitchFamily="50" charset="-52"/>
              </a:rPr>
              <a:t>електронний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кабінет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шляхом перегляду в </a:t>
            </a:r>
            <a:r>
              <a:rPr lang="ru-RU" sz="1100" dirty="0" err="1" smtClean="0">
                <a:latin typeface="e-Ukraine Light" pitchFamily="50" charset="-52"/>
              </a:rPr>
              <a:t>режимі</a:t>
            </a:r>
            <a:r>
              <a:rPr lang="ru-RU" sz="1100" dirty="0" smtClean="0">
                <a:latin typeface="e-Ukraine Light" pitchFamily="50" charset="-52"/>
              </a:rPr>
              <a:t> реального часу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доступ до </a:t>
            </a:r>
            <a:r>
              <a:rPr lang="ru-RU" sz="1100" dirty="0" err="1" smtClean="0">
                <a:latin typeface="e-Ukraine Light" pitchFamily="50" charset="-52"/>
              </a:rPr>
              <a:t>даних</a:t>
            </a:r>
            <a:r>
              <a:rPr lang="ru-RU" sz="1100" dirty="0" smtClean="0">
                <a:latin typeface="e-Ukraine Light" pitchFamily="50" charset="-52"/>
              </a:rPr>
              <a:t> ЄРПН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складених</a:t>
            </a:r>
            <a:r>
              <a:rPr lang="ru-RU" sz="1100" dirty="0" smtClean="0">
                <a:latin typeface="e-Ukraine Light" pitchFamily="50" charset="-52"/>
              </a:rPr>
              <a:t> ним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контрагентами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(пункт 25 Порядку № 1246). </a:t>
            </a:r>
          </a:p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Правила </a:t>
            </a:r>
            <a:r>
              <a:rPr lang="ru-RU" sz="1100" dirty="0" err="1" smtClean="0">
                <a:latin typeface="e-Ukraine Light" pitchFamily="50" charset="-52"/>
              </a:rPr>
              <a:t>формування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198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пунктом 198.3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198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 кредит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en-US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виходячи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договірної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контрактної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вартості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складається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нарахованих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сплачених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платником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за ставкою, </a:t>
            </a:r>
            <a:r>
              <a:rPr lang="ru-RU" sz="1100" dirty="0" err="1" smtClean="0">
                <a:latin typeface="e-Ukraine Light" pitchFamily="50" charset="-52"/>
              </a:rPr>
              <a:t>встановленою</a:t>
            </a:r>
            <a:r>
              <a:rPr lang="ru-RU" sz="1100" dirty="0" smtClean="0">
                <a:latin typeface="e-Ukraine Light" pitchFamily="50" charset="-52"/>
              </a:rPr>
              <a:t> пунктом 193.1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193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ПКУ,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такого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зв'язку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придбанням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виготовленням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наданням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придбанням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будівництвом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спорудженням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основних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фондів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основних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засобів</a:t>
            </a:r>
            <a:r>
              <a:rPr lang="ru-RU" sz="1100" dirty="0" smtClean="0">
                <a:latin typeface="e-Ukraine Light" pitchFamily="50" charset="-52"/>
              </a:rPr>
              <a:t>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необоротних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матеріальних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активів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незавершених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капітальних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інвестицій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необоротні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капітальні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активи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ввезенням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необоротних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активів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6" y="200024"/>
            <a:ext cx="45339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повідомлення-рішення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за результатами </a:t>
            </a:r>
            <a:r>
              <a:rPr lang="ru-RU" sz="1100" dirty="0" err="1" smtClean="0">
                <a:latin typeface="e-Ukraine Light" pitchFamily="50" charset="-52"/>
              </a:rPr>
              <a:t>камеральної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прийняття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 за результатом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розгляду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пені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фактичних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документальних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позапланових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перевірок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оформлення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результатів</a:t>
            </a:r>
            <a:r>
              <a:rPr lang="ru-RU" sz="1100" dirty="0" smtClean="0">
                <a:latin typeface="e-Ukraine Light" pitchFamily="50" charset="-52"/>
              </a:rPr>
              <a:t> у порядку, </a:t>
            </a:r>
            <a:r>
              <a:rPr lang="ru-RU" sz="1100" dirty="0" err="1" smtClean="0">
                <a:latin typeface="e-Ukraine Light" pitchFamily="50" charset="-52"/>
              </a:rPr>
              <a:t>визначеному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86 </a:t>
            </a:r>
            <a:r>
              <a:rPr lang="ru-RU" sz="1100" dirty="0" err="1" smtClean="0">
                <a:latin typeface="e-Ukraine Light" pitchFamily="50" charset="-52"/>
              </a:rPr>
              <a:t>цього</a:t>
            </a:r>
            <a:r>
              <a:rPr lang="ru-RU" sz="1100" dirty="0" smtClean="0">
                <a:latin typeface="e-Ukraine Light" pitchFamily="50" charset="-52"/>
              </a:rPr>
              <a:t> Кодексу,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скарги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податкове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повідомлення-рішення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санкцій</a:t>
            </a:r>
            <a:r>
              <a:rPr lang="ru-RU" sz="1100" dirty="0" smtClean="0">
                <a:latin typeface="e-Ukraine Light" pitchFamily="50" charset="-52"/>
              </a:rPr>
              <a:t> за результатами </a:t>
            </a:r>
            <a:r>
              <a:rPr lang="ru-RU" sz="1100" dirty="0" err="1" smtClean="0">
                <a:latin typeface="e-Ukraine Light" pitchFamily="50" charset="-52"/>
              </a:rPr>
              <a:t>документальної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позапланової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фактичної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прийняття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 за результатами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розгляду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адміністративного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арешту</a:t>
            </a:r>
            <a:r>
              <a:rPr lang="ru-RU" sz="1100" dirty="0" smtClean="0">
                <a:latin typeface="e-Ukraine Light" pitchFamily="50" charset="-52"/>
              </a:rPr>
              <a:t> майна за результатами </a:t>
            </a:r>
            <a:r>
              <a:rPr lang="ru-RU" sz="1100" dirty="0" err="1" smtClean="0">
                <a:latin typeface="e-Ukraine Light" pitchFamily="50" charset="-52"/>
              </a:rPr>
              <a:t>документальної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позапланової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фактичної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зазначених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абзаці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першому</a:t>
            </a:r>
            <a:r>
              <a:rPr lang="ru-RU" sz="1100" dirty="0" smtClean="0">
                <a:latin typeface="e-Ukraine Light" pitchFamily="50" charset="-52"/>
              </a:rPr>
              <a:t> пункту 80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ХХ ПКУ, в ЄРПН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пунктом 201.16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ПКУ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строку 365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зупиняється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до таких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накладних</a:t>
            </a:r>
            <a:r>
              <a:rPr lang="ru-RU" sz="1100" dirty="0" smtClean="0">
                <a:latin typeface="e-Ukraine Light" pitchFamily="50" charset="-52"/>
              </a:rPr>
              <a:t> в ЄРПН.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Зважаючи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на те,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до 01.08.2023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запровадженням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правового режиму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 для </a:t>
            </a:r>
            <a:r>
              <a:rPr lang="ru-RU" sz="1100" dirty="0" err="1" smtClean="0">
                <a:latin typeface="e-Ukraine Light" pitchFamily="50" charset="-52"/>
              </a:rPr>
              <a:t>платників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контролюючих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виключень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підпунктом</a:t>
            </a:r>
            <a:r>
              <a:rPr lang="ru-RU" sz="1100" dirty="0" smtClean="0">
                <a:latin typeface="e-Ukraine Light" pitchFamily="50" charset="-52"/>
              </a:rPr>
              <a:t> 69.9 пункту 69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XX </a:t>
            </a:r>
            <a:r>
              <a:rPr lang="ru-RU" sz="1100" dirty="0" smtClean="0">
                <a:latin typeface="e-Ukraine Light" pitchFamily="50" charset="-52"/>
              </a:rPr>
              <a:t>ПКУ, то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 для </a:t>
            </a:r>
            <a:r>
              <a:rPr lang="ru-RU" sz="1100" dirty="0" err="1" smtClean="0">
                <a:latin typeface="e-Ukraine Light" pitchFamily="50" charset="-52"/>
              </a:rPr>
              <a:t>формування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кредиту, на </a:t>
            </a:r>
            <a:r>
              <a:rPr lang="ru-RU" sz="1100" dirty="0" err="1" smtClean="0">
                <a:latin typeface="e-Ukraine Light" pitchFamily="50" charset="-52"/>
              </a:rPr>
              <a:t>вказаний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зупинявся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Таким </a:t>
            </a:r>
            <a:r>
              <a:rPr lang="ru-RU" sz="1100" dirty="0" smtClean="0">
                <a:latin typeface="e-Ukraine Light" pitchFamily="50" charset="-52"/>
              </a:rPr>
              <a:t>чином, </a:t>
            </a:r>
            <a:r>
              <a:rPr lang="ru-RU" sz="1100" dirty="0" err="1" smtClean="0">
                <a:latin typeface="e-Ukraine Light" pitchFamily="50" charset="-52"/>
              </a:rPr>
              <a:t>перебіг</a:t>
            </a:r>
            <a:r>
              <a:rPr lang="ru-RU" sz="1100" dirty="0" smtClean="0">
                <a:latin typeface="e-Ukraine Light" pitchFamily="50" charset="-52"/>
              </a:rPr>
              <a:t> строку на </a:t>
            </a:r>
            <a:r>
              <a:rPr lang="ru-RU" sz="1100" dirty="0" err="1" smtClean="0">
                <a:latin typeface="e-Ukraine Light" pitchFamily="50" charset="-52"/>
              </a:rPr>
              <a:t>включення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ПДВ (за </a:t>
            </a:r>
            <a:r>
              <a:rPr lang="ru-RU" sz="1100" dirty="0" err="1" smtClean="0">
                <a:latin typeface="e-Ukraine Light" pitchFamily="50" charset="-52"/>
              </a:rPr>
              <a:t>зареєстрованими</a:t>
            </a:r>
            <a:r>
              <a:rPr lang="ru-RU" sz="1100" dirty="0" smtClean="0">
                <a:latin typeface="e-Ukraine Light" pitchFamily="50" charset="-52"/>
              </a:rPr>
              <a:t> в ЄРПН </a:t>
            </a:r>
            <a:r>
              <a:rPr lang="ru-RU" sz="1100" dirty="0" err="1" smtClean="0">
                <a:latin typeface="e-Ukraine Light" pitchFamily="50" charset="-52"/>
              </a:rPr>
              <a:t>податковими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накладними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складеними</a:t>
            </a:r>
            <a:r>
              <a:rPr lang="ru-RU" sz="1100" dirty="0" smtClean="0">
                <a:latin typeface="e-Ukraine Light" pitchFamily="50" charset="-52"/>
              </a:rPr>
              <a:t> як до 01.01.2022, так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01.01.2022 по 23.02.2022 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ru-RU" sz="1100" dirty="0" smtClean="0">
              <a:solidFill>
                <a:srgbClr val="333333"/>
              </a:solidFill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1562</TotalTime>
  <Words>349</Words>
  <Application>Microsoft Office PowerPoint</Application>
  <PresentationFormat>Лист A4 (210x297 мм)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164</cp:revision>
  <cp:lastPrinted>2022-12-13T10:52:00Z</cp:lastPrinted>
  <dcterms:created xsi:type="dcterms:W3CDTF">2021-05-27T05:23:05Z</dcterms:created>
  <dcterms:modified xsi:type="dcterms:W3CDTF">2024-05-27T13:30:33Z</dcterms:modified>
</cp:coreProperties>
</file>