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81649" y="1171300"/>
            <a:ext cx="3829050" cy="17543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b="1" dirty="0" err="1" smtClean="0">
                <a:latin typeface="e-Ukraine Light" pitchFamily="50" charset="-52"/>
              </a:rPr>
              <a:t>Бюджетне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відшкодування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сум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від'ємного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значення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податку</a:t>
            </a:r>
            <a:r>
              <a:rPr lang="ru-RU" sz="1200" b="1" dirty="0" smtClean="0">
                <a:latin typeface="e-Ukraine Light" pitchFamily="50" charset="-52"/>
              </a:rPr>
              <a:t> на </a:t>
            </a:r>
            <a:r>
              <a:rPr lang="ru-RU" sz="1200" b="1" dirty="0" err="1" smtClean="0">
                <a:latin typeface="e-Ukraine Light" pitchFamily="50" charset="-52"/>
              </a:rPr>
              <a:t>додану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вартість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сформованого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внаслідок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придбання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товарів</a:t>
            </a:r>
            <a:r>
              <a:rPr lang="ru-RU" sz="1200" b="1" dirty="0" smtClean="0">
                <a:latin typeface="e-Ukraine Light" pitchFamily="50" charset="-52"/>
              </a:rPr>
              <a:t>/</a:t>
            </a:r>
            <a:r>
              <a:rPr lang="ru-RU" sz="1200" b="1" dirty="0" err="1" smtClean="0">
                <a:latin typeface="e-Ukraine Light" pitchFamily="50" charset="-52"/>
              </a:rPr>
              <a:t>послуг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передбачених</a:t>
            </a:r>
            <a:r>
              <a:rPr lang="ru-RU" sz="1200" b="1" dirty="0" smtClean="0">
                <a:latin typeface="e-Ukraine Light" pitchFamily="50" charset="-52"/>
              </a:rPr>
              <a:t> для </a:t>
            </a:r>
            <a:r>
              <a:rPr lang="ru-RU" sz="1200" b="1" dirty="0" err="1" smtClean="0">
                <a:latin typeface="e-Ukraine Light" pitchFamily="50" charset="-52"/>
              </a:rPr>
              <a:t>їх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подальшого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використання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для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виробництва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безпілотних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літальних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апаратів</a:t>
            </a:r>
            <a:r>
              <a:rPr lang="ru-RU" sz="1200" b="1" dirty="0" smtClean="0">
                <a:latin typeface="e-Ukraine Light" pitchFamily="50" charset="-52"/>
              </a:rPr>
              <a:t> за </a:t>
            </a:r>
            <a:r>
              <a:rPr lang="ru-RU" sz="1200" b="1" dirty="0" err="1" smtClean="0">
                <a:latin typeface="e-Ukraine Light" pitchFamily="50" charset="-52"/>
              </a:rPr>
              <a:t>державними</a:t>
            </a:r>
            <a:r>
              <a:rPr lang="ru-RU" sz="1200" b="1" dirty="0" smtClean="0">
                <a:latin typeface="e-Ukraine Light" pitchFamily="50" charset="-52"/>
              </a:rPr>
              <a:t> контрактами (договорами) </a:t>
            </a:r>
            <a:r>
              <a:rPr lang="ru-RU" sz="1200" b="1" dirty="0" err="1" smtClean="0">
                <a:latin typeface="e-Ukraine Light" pitchFamily="50" charset="-52"/>
              </a:rPr>
              <a:t>з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оборонних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закупівель</a:t>
            </a:r>
            <a:endParaRPr lang="ru-RU" sz="12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Травень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24901" y="90176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4900" y="257175"/>
            <a:ext cx="4890591" cy="6166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uk-UA" sz="1170" dirty="0" smtClean="0">
                <a:latin typeface="e-Ukraine Light" pitchFamily="50" charset="-52"/>
              </a:rPr>
              <a:t> </a:t>
            </a:r>
            <a:r>
              <a:rPr lang="uk-UA" sz="1170" dirty="0">
                <a:latin typeface="e-Ukraine Light" pitchFamily="50" charset="-52"/>
              </a:rPr>
              <a:t>  </a:t>
            </a:r>
            <a:r>
              <a:rPr lang="ru-RU" sz="1170" dirty="0" err="1" smtClean="0">
                <a:latin typeface="e-Ukraine Light" pitchFamily="50" charset="-52"/>
              </a:rPr>
              <a:t>Правові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основи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оподаткування</a:t>
            </a:r>
            <a:r>
              <a:rPr lang="ru-RU" sz="1170" dirty="0" smtClean="0">
                <a:latin typeface="e-Ukraine Light" pitchFamily="50" charset="-52"/>
              </a:rPr>
              <a:t> ПДВ </a:t>
            </a:r>
            <a:r>
              <a:rPr lang="ru-RU" sz="1170" dirty="0" err="1" smtClean="0">
                <a:latin typeface="e-Ukraine Light" pitchFamily="50" charset="-52"/>
              </a:rPr>
              <a:t>встановлено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розділом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en-US" sz="1170" dirty="0" smtClean="0">
                <a:latin typeface="e-Ukraine Light" pitchFamily="50" charset="-52"/>
              </a:rPr>
              <a:t>V </a:t>
            </a:r>
            <a:r>
              <a:rPr lang="ru-RU" sz="1170" dirty="0" smtClean="0">
                <a:latin typeface="e-Ukraine Light" pitchFamily="50" charset="-52"/>
              </a:rPr>
              <a:t>та </a:t>
            </a:r>
            <a:r>
              <a:rPr lang="ru-RU" sz="1170" dirty="0" err="1" smtClean="0">
                <a:latin typeface="e-Ukraine Light" pitchFamily="50" charset="-52"/>
              </a:rPr>
              <a:t>підрозділом</a:t>
            </a:r>
            <a:r>
              <a:rPr lang="ru-RU" sz="1170" dirty="0" smtClean="0">
                <a:latin typeface="e-Ukraine Light" pitchFamily="50" charset="-52"/>
              </a:rPr>
              <a:t> 2 </a:t>
            </a:r>
            <a:r>
              <a:rPr lang="ru-RU" sz="1170" dirty="0" err="1" smtClean="0">
                <a:latin typeface="e-Ukraine Light" pitchFamily="50" charset="-52"/>
              </a:rPr>
              <a:t>розділу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en-US" sz="1170" dirty="0" smtClean="0">
                <a:latin typeface="e-Ukraine Light" pitchFamily="50" charset="-52"/>
              </a:rPr>
              <a:t>XX </a:t>
            </a:r>
            <a:r>
              <a:rPr lang="ru-RU" sz="1170" dirty="0" err="1" smtClean="0">
                <a:latin typeface="e-Ukraine Light" pitchFamily="50" charset="-52"/>
              </a:rPr>
              <a:t>Податкового</a:t>
            </a:r>
            <a:r>
              <a:rPr lang="ru-RU" sz="1170" dirty="0" smtClean="0">
                <a:latin typeface="e-Ukraine Light" pitchFamily="50" charset="-52"/>
              </a:rPr>
              <a:t> кодексу </a:t>
            </a:r>
            <a:r>
              <a:rPr lang="ru-RU" sz="1170" dirty="0" err="1" smtClean="0">
                <a:latin typeface="e-Ukraine Light" pitchFamily="50" charset="-52"/>
              </a:rPr>
              <a:t>України</a:t>
            </a:r>
            <a:r>
              <a:rPr lang="ru-RU" sz="1170" dirty="0" smtClean="0">
                <a:latin typeface="e-Ukraine Light" pitchFamily="50" charset="-52"/>
              </a:rPr>
              <a:t> (</a:t>
            </a:r>
            <a:r>
              <a:rPr lang="ru-RU" sz="1170" dirty="0" err="1" smtClean="0">
                <a:latin typeface="e-Ukraine Light" pitchFamily="50" charset="-52"/>
              </a:rPr>
              <a:t>далі</a:t>
            </a:r>
            <a:r>
              <a:rPr lang="ru-RU" sz="1170" dirty="0" smtClean="0">
                <a:latin typeface="e-Ukraine Light" pitchFamily="50" charset="-52"/>
              </a:rPr>
              <a:t> – Кодекс). </a:t>
            </a:r>
          </a:p>
          <a:p>
            <a:pPr algn="just"/>
            <a:r>
              <a:rPr lang="ru-RU" sz="1170" dirty="0" smtClean="0">
                <a:latin typeface="e-Ukraine Light" pitchFamily="50" charset="-52"/>
              </a:rPr>
              <a:t>	</a:t>
            </a:r>
            <a:r>
              <a:rPr lang="ru-RU" sz="1170" dirty="0" err="1" smtClean="0">
                <a:latin typeface="e-Ukraine Light" pitchFamily="50" charset="-52"/>
              </a:rPr>
              <a:t>Відповідно</a:t>
            </a:r>
            <a:r>
              <a:rPr lang="ru-RU" sz="1170" dirty="0" smtClean="0">
                <a:latin typeface="e-Ukraine Light" pitchFamily="50" charset="-52"/>
              </a:rPr>
              <a:t> до </a:t>
            </a:r>
            <a:r>
              <a:rPr lang="ru-RU" sz="1170" dirty="0" err="1" smtClean="0">
                <a:latin typeface="e-Ukraine Light" pitchFamily="50" charset="-52"/>
              </a:rPr>
              <a:t>підпунктів</a:t>
            </a:r>
            <a:r>
              <a:rPr lang="ru-RU" sz="1170" dirty="0" smtClean="0">
                <a:latin typeface="e-Ukraine Light" pitchFamily="50" charset="-52"/>
              </a:rPr>
              <a:t> «</a:t>
            </a:r>
            <a:r>
              <a:rPr lang="ru-RU" sz="1170" dirty="0" err="1" smtClean="0">
                <a:latin typeface="e-Ukraine Light" pitchFamily="50" charset="-52"/>
              </a:rPr>
              <a:t>є</a:t>
            </a:r>
            <a:r>
              <a:rPr lang="ru-RU" sz="1170" dirty="0" smtClean="0">
                <a:latin typeface="e-Ukraine Light" pitchFamily="50" charset="-52"/>
              </a:rPr>
              <a:t>» та «ж» </a:t>
            </a:r>
            <a:r>
              <a:rPr lang="ru-RU" sz="1170" dirty="0" err="1" smtClean="0">
                <a:latin typeface="e-Ukraine Light" pitchFamily="50" charset="-52"/>
              </a:rPr>
              <a:t>підпункту</a:t>
            </a:r>
            <a:r>
              <a:rPr lang="ru-RU" sz="1170" dirty="0" smtClean="0">
                <a:latin typeface="e-Ukraine Light" pitchFamily="50" charset="-52"/>
              </a:rPr>
              <a:t> 4 пункту 32 </a:t>
            </a:r>
            <a:r>
              <a:rPr lang="ru-RU" sz="1170" dirty="0" err="1" smtClean="0">
                <a:latin typeface="e-Ukraine Light" pitchFamily="50" charset="-52"/>
              </a:rPr>
              <a:t>підрозділу</a:t>
            </a:r>
            <a:r>
              <a:rPr lang="ru-RU" sz="1170" dirty="0" smtClean="0">
                <a:latin typeface="e-Ukraine Light" pitchFamily="50" charset="-52"/>
              </a:rPr>
              <a:t> 2 </a:t>
            </a:r>
            <a:r>
              <a:rPr lang="ru-RU" sz="1170" dirty="0" err="1" smtClean="0">
                <a:latin typeface="e-Ukraine Light" pitchFamily="50" charset="-52"/>
              </a:rPr>
              <a:t>розділу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en-US" sz="1170" dirty="0" smtClean="0">
                <a:latin typeface="e-Ukraine Light" pitchFamily="50" charset="-52"/>
              </a:rPr>
              <a:t>XX </a:t>
            </a:r>
            <a:r>
              <a:rPr lang="ru-RU" sz="1170" dirty="0" smtClean="0">
                <a:latin typeface="e-Ukraine Light" pitchFamily="50" charset="-52"/>
              </a:rPr>
              <a:t>Кодексу </a:t>
            </a:r>
            <a:r>
              <a:rPr lang="ru-RU" sz="1170" dirty="0" err="1" smtClean="0">
                <a:latin typeface="e-Ukraine Light" pitchFamily="50" charset="-52"/>
              </a:rPr>
              <a:t>тимчасово</a:t>
            </a:r>
            <a:r>
              <a:rPr lang="ru-RU" sz="1170" dirty="0" smtClean="0">
                <a:latin typeface="e-Ukraine Light" pitchFamily="50" charset="-52"/>
              </a:rPr>
              <a:t>, на </a:t>
            </a:r>
            <a:r>
              <a:rPr lang="ru-RU" sz="1170" dirty="0" err="1" smtClean="0">
                <a:latin typeface="e-Ukraine Light" pitchFamily="50" charset="-52"/>
              </a:rPr>
              <a:t>період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проведення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антитерористичної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операції</a:t>
            </a:r>
            <a:r>
              <a:rPr lang="ru-RU" sz="1170" dirty="0" smtClean="0">
                <a:latin typeface="e-Ukraine Light" pitchFamily="50" charset="-52"/>
              </a:rPr>
              <a:t> та/</a:t>
            </a:r>
            <a:r>
              <a:rPr lang="ru-RU" sz="1170" dirty="0" err="1" smtClean="0">
                <a:latin typeface="e-Ukraine Light" pitchFamily="50" charset="-52"/>
              </a:rPr>
              <a:t>або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здійснення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заходів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із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забезпечення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національної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безпеки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і</a:t>
            </a:r>
            <a:r>
              <a:rPr lang="ru-RU" sz="1170" dirty="0" smtClean="0">
                <a:latin typeface="e-Ukraine Light" pitchFamily="50" charset="-52"/>
              </a:rPr>
              <a:t> оборони, </a:t>
            </a:r>
            <a:r>
              <a:rPr lang="ru-RU" sz="1170" dirty="0" err="1" smtClean="0">
                <a:latin typeface="e-Ukraine Light" pitchFamily="50" charset="-52"/>
              </a:rPr>
              <a:t>відсічі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стримування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збройної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агресії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російської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федерації</a:t>
            </a:r>
            <a:r>
              <a:rPr lang="ru-RU" sz="1170" dirty="0" smtClean="0">
                <a:latin typeface="e-Ukraine Light" pitchFamily="50" charset="-52"/>
              </a:rPr>
              <a:t>, та/</a:t>
            </a:r>
            <a:r>
              <a:rPr lang="ru-RU" sz="1170" dirty="0" err="1" smtClean="0">
                <a:latin typeface="e-Ukraine Light" pitchFamily="50" charset="-52"/>
              </a:rPr>
              <a:t>або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запровадження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воєнного</a:t>
            </a:r>
            <a:r>
              <a:rPr lang="ru-RU" sz="1170" dirty="0" smtClean="0">
                <a:latin typeface="e-Ukraine Light" pitchFamily="50" charset="-52"/>
              </a:rPr>
              <a:t> стану </a:t>
            </a:r>
            <a:r>
              <a:rPr lang="ru-RU" sz="1170" dirty="0" err="1" smtClean="0">
                <a:latin typeface="e-Ukraine Light" pitchFamily="50" charset="-52"/>
              </a:rPr>
              <a:t>відповідно</a:t>
            </a:r>
            <a:r>
              <a:rPr lang="ru-RU" sz="1170" dirty="0" smtClean="0">
                <a:latin typeface="e-Ukraine Light" pitchFamily="50" charset="-52"/>
              </a:rPr>
              <a:t> до </a:t>
            </a:r>
            <a:r>
              <a:rPr lang="ru-RU" sz="1170" dirty="0" err="1" smtClean="0">
                <a:latin typeface="e-Ukraine Light" pitchFamily="50" charset="-52"/>
              </a:rPr>
              <a:t>законодавства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звільняються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від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оподаткування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податком</a:t>
            </a:r>
            <a:r>
              <a:rPr lang="ru-RU" sz="1170" dirty="0" smtClean="0">
                <a:latin typeface="e-Ukraine Light" pitchFamily="50" charset="-52"/>
              </a:rPr>
              <a:t> на </a:t>
            </a:r>
            <a:r>
              <a:rPr lang="ru-RU" sz="1170" dirty="0" err="1" smtClean="0">
                <a:latin typeface="e-Ukraine Light" pitchFamily="50" charset="-52"/>
              </a:rPr>
              <a:t>додану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вартість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операції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ввезення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на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митну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територію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України</a:t>
            </a:r>
            <a:r>
              <a:rPr lang="ru-RU" sz="1170" dirty="0" smtClean="0">
                <a:latin typeface="e-Ukraine Light" pitchFamily="50" charset="-52"/>
              </a:rPr>
              <a:t> та </a:t>
            </a:r>
            <a:r>
              <a:rPr lang="ru-RU" sz="1170" dirty="0" err="1" smtClean="0">
                <a:latin typeface="e-Ukraine Light" pitchFamily="50" charset="-52"/>
              </a:rPr>
              <a:t>постачання</a:t>
            </a:r>
            <a:r>
              <a:rPr lang="ru-RU" sz="1170" dirty="0" smtClean="0">
                <a:latin typeface="e-Ukraine Light" pitchFamily="50" charset="-52"/>
              </a:rPr>
              <a:t> на </a:t>
            </a:r>
            <a:r>
              <a:rPr lang="ru-RU" sz="1170" dirty="0" err="1" smtClean="0">
                <a:latin typeface="e-Ukraine Light" pitchFamily="50" charset="-52"/>
              </a:rPr>
              <a:t>митній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території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України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товарів</a:t>
            </a:r>
            <a:r>
              <a:rPr lang="ru-RU" sz="1170" dirty="0" smtClean="0">
                <a:latin typeface="e-Ukraine Light" pitchFamily="50" charset="-52"/>
              </a:rPr>
              <a:t> оборонного </a:t>
            </a:r>
            <a:r>
              <a:rPr lang="ru-RU" sz="1170" dirty="0" err="1" smtClean="0">
                <a:latin typeface="e-Ukraine Light" pitchFamily="50" charset="-52"/>
              </a:rPr>
              <a:t>призначення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визначених</a:t>
            </a:r>
            <a:r>
              <a:rPr lang="ru-RU" sz="1170" dirty="0" smtClean="0">
                <a:latin typeface="e-Ukraine Light" pitchFamily="50" charset="-52"/>
              </a:rPr>
              <a:t> такими </a:t>
            </a:r>
            <a:r>
              <a:rPr lang="ru-RU" sz="1170" dirty="0" err="1" smtClean="0">
                <a:latin typeface="e-Ukraine Light" pitchFamily="50" charset="-52"/>
              </a:rPr>
              <a:t>згідно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</a:t>
            </a:r>
            <a:r>
              <a:rPr lang="ru-RU" sz="1170" dirty="0" smtClean="0">
                <a:latin typeface="e-Ukraine Light" pitchFamily="50" charset="-52"/>
              </a:rPr>
              <a:t> пунктом 29 </a:t>
            </a:r>
            <a:r>
              <a:rPr lang="ru-RU" sz="1170" dirty="0" err="1" smtClean="0">
                <a:latin typeface="e-Ukraine Light" pitchFamily="50" charset="-52"/>
              </a:rPr>
              <a:t>частини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першої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статті</a:t>
            </a:r>
            <a:r>
              <a:rPr lang="ru-RU" sz="1170" dirty="0" smtClean="0">
                <a:latin typeface="e-Ukraine Light" pitchFamily="50" charset="-52"/>
              </a:rPr>
              <a:t> 1 Закону </a:t>
            </a:r>
            <a:r>
              <a:rPr lang="ru-RU" sz="1170" dirty="0" err="1" smtClean="0">
                <a:latin typeface="e-Ukraine Light" pitchFamily="50" charset="-52"/>
              </a:rPr>
              <a:t>України</a:t>
            </a:r>
            <a:r>
              <a:rPr lang="ru-RU" sz="1170" dirty="0" smtClean="0">
                <a:latin typeface="e-Ukraine Light" pitchFamily="50" charset="-52"/>
              </a:rPr>
              <a:t> «Про </a:t>
            </a:r>
            <a:r>
              <a:rPr lang="ru-RU" sz="1170" dirty="0" err="1" smtClean="0">
                <a:latin typeface="e-Ukraine Light" pitchFamily="50" charset="-52"/>
              </a:rPr>
              <a:t>оборонні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закупівлі</a:t>
            </a:r>
            <a:r>
              <a:rPr lang="ru-RU" sz="1170" dirty="0" smtClean="0">
                <a:latin typeface="e-Ukraine Light" pitchFamily="50" charset="-52"/>
              </a:rPr>
              <a:t>», </a:t>
            </a:r>
            <a:r>
              <a:rPr lang="ru-RU" sz="1170" dirty="0" err="1" smtClean="0">
                <a:latin typeface="e-Ukraine Light" pitchFamily="50" charset="-52"/>
              </a:rPr>
              <a:t>що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класифікуються</a:t>
            </a:r>
            <a:r>
              <a:rPr lang="ru-RU" sz="1170" dirty="0" smtClean="0">
                <a:latin typeface="e-Ukraine Light" pitchFamily="50" charset="-52"/>
              </a:rPr>
              <a:t> за такими </a:t>
            </a:r>
            <a:r>
              <a:rPr lang="ru-RU" sz="1170" dirty="0" err="1" smtClean="0">
                <a:latin typeface="e-Ukraine Light" pitchFamily="50" charset="-52"/>
              </a:rPr>
              <a:t>групами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товарними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позиціями</a:t>
            </a:r>
            <a:r>
              <a:rPr lang="ru-RU" sz="1170" dirty="0" smtClean="0">
                <a:latin typeface="e-Ukraine Light" pitchFamily="50" charset="-52"/>
              </a:rPr>
              <a:t> та </a:t>
            </a:r>
            <a:r>
              <a:rPr lang="ru-RU" sz="1170" dirty="0" err="1" smtClean="0">
                <a:latin typeface="e-Ukraine Light" pitchFamily="50" charset="-52"/>
              </a:rPr>
              <a:t>підкатегоріями</a:t>
            </a:r>
            <a:r>
              <a:rPr lang="ru-RU" sz="1170" dirty="0" smtClean="0">
                <a:latin typeface="e-Ukraine Light" pitchFamily="50" charset="-52"/>
              </a:rPr>
              <a:t> УКТ ЗЕД: 8806 та 8807 (</a:t>
            </a:r>
            <a:r>
              <a:rPr lang="ru-RU" sz="1170" dirty="0" err="1" smtClean="0">
                <a:latin typeface="e-Ukraine Light" pitchFamily="50" charset="-52"/>
              </a:rPr>
              <a:t>тільки</a:t>
            </a:r>
            <a:r>
              <a:rPr lang="ru-RU" sz="1170" dirty="0" smtClean="0">
                <a:latin typeface="e-Ukraine Light" pitchFamily="50" charset="-52"/>
              </a:rPr>
              <a:t> для </a:t>
            </a:r>
            <a:r>
              <a:rPr lang="ru-RU" sz="1170" dirty="0" err="1" smtClean="0">
                <a:latin typeface="e-Ukraine Light" pitchFamily="50" charset="-52"/>
              </a:rPr>
              <a:t>частини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для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безпілотних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літальних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апаратів</a:t>
            </a:r>
            <a:r>
              <a:rPr lang="ru-RU" sz="117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170" dirty="0" smtClean="0">
                <a:latin typeface="e-Ukraine Light" pitchFamily="50" charset="-52"/>
              </a:rPr>
              <a:t>	</a:t>
            </a:r>
            <a:r>
              <a:rPr lang="ru-RU" sz="1170" dirty="0" err="1" smtClean="0">
                <a:latin typeface="e-Ukraine Light" pitchFamily="50" charset="-52"/>
              </a:rPr>
              <a:t>Згідно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</a:t>
            </a:r>
            <a:r>
              <a:rPr lang="ru-RU" sz="1170" dirty="0" smtClean="0">
                <a:latin typeface="e-Ukraine Light" pitchFamily="50" charset="-52"/>
              </a:rPr>
              <a:t> пунктом 29 </a:t>
            </a:r>
            <a:r>
              <a:rPr lang="ru-RU" sz="1170" dirty="0" err="1" smtClean="0">
                <a:latin typeface="e-Ukraine Light" pitchFamily="50" charset="-52"/>
              </a:rPr>
              <a:t>частини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першої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статті</a:t>
            </a:r>
            <a:r>
              <a:rPr lang="ru-RU" sz="1170" dirty="0" smtClean="0">
                <a:latin typeface="e-Ukraine Light" pitchFamily="50" charset="-52"/>
              </a:rPr>
              <a:t> 1 </a:t>
            </a:r>
            <a:r>
              <a:rPr lang="ru-RU" sz="1170" dirty="0" err="1" smtClean="0">
                <a:latin typeface="e-Ukraine Light" pitchFamily="50" charset="-52"/>
              </a:rPr>
              <a:t>розділу</a:t>
            </a:r>
            <a:r>
              <a:rPr lang="ru-RU" sz="1170" dirty="0" smtClean="0">
                <a:latin typeface="e-Ukraine Light" pitchFamily="50" charset="-52"/>
              </a:rPr>
              <a:t>  І  Закону  </a:t>
            </a:r>
            <a:r>
              <a:rPr lang="ru-RU" sz="1170" dirty="0" err="1" smtClean="0">
                <a:latin typeface="e-Ukraine Light" pitchFamily="50" charset="-52"/>
              </a:rPr>
              <a:t>України</a:t>
            </a:r>
            <a:r>
              <a:rPr lang="ru-RU" sz="1170" dirty="0" smtClean="0">
                <a:latin typeface="e-Ukraine Light" pitchFamily="50" charset="-52"/>
              </a:rPr>
              <a:t>  </a:t>
            </a:r>
            <a:r>
              <a:rPr lang="ru-RU" sz="1170" dirty="0" err="1" smtClean="0">
                <a:latin typeface="e-Ukraine Light" pitchFamily="50" charset="-52"/>
              </a:rPr>
              <a:t>від</a:t>
            </a:r>
            <a:r>
              <a:rPr lang="ru-RU" sz="1170" dirty="0" smtClean="0">
                <a:latin typeface="e-Ukraine Light" pitchFamily="50" charset="-52"/>
              </a:rPr>
              <a:t>  17   </a:t>
            </a:r>
            <a:r>
              <a:rPr lang="ru-RU" sz="1170" dirty="0" err="1" smtClean="0">
                <a:latin typeface="e-Ukraine Light" pitchFamily="50" charset="-52"/>
              </a:rPr>
              <a:t>липня</a:t>
            </a:r>
            <a:r>
              <a:rPr lang="ru-RU" sz="1170" dirty="0" smtClean="0">
                <a:latin typeface="e-Ukraine Light" pitchFamily="50" charset="-52"/>
              </a:rPr>
              <a:t>  2020  року </a:t>
            </a:r>
          </a:p>
          <a:p>
            <a:pPr algn="just"/>
            <a:r>
              <a:rPr lang="ru-RU" sz="1170" dirty="0" smtClean="0">
                <a:latin typeface="e-Ukraine Light" pitchFamily="50" charset="-52"/>
              </a:rPr>
              <a:t>№ 808-</a:t>
            </a:r>
            <a:r>
              <a:rPr lang="en-US" sz="1170" dirty="0" smtClean="0">
                <a:latin typeface="e-Ukraine Light" pitchFamily="50" charset="-52"/>
              </a:rPr>
              <a:t>IX </a:t>
            </a:r>
            <a:r>
              <a:rPr lang="ru-RU" sz="1170" dirty="0" smtClean="0">
                <a:latin typeface="e-Ukraine Light" pitchFamily="50" charset="-52"/>
              </a:rPr>
              <a:t>  </a:t>
            </a:r>
            <a:r>
              <a:rPr lang="en-US" sz="1170" dirty="0" smtClean="0">
                <a:latin typeface="e-Ukraine Light" pitchFamily="50" charset="-52"/>
              </a:rPr>
              <a:t>«</a:t>
            </a:r>
            <a:r>
              <a:rPr lang="ru-RU" sz="1170" dirty="0" smtClean="0">
                <a:latin typeface="e-Ukraine Light" pitchFamily="50" charset="-52"/>
              </a:rPr>
              <a:t>Про  </a:t>
            </a:r>
            <a:r>
              <a:rPr lang="ru-RU" sz="1170" dirty="0" err="1" smtClean="0">
                <a:latin typeface="e-Ukraine Light" pitchFamily="50" charset="-52"/>
              </a:rPr>
              <a:t>оборонні</a:t>
            </a:r>
            <a:r>
              <a:rPr lang="ru-RU" sz="1170" dirty="0" smtClean="0">
                <a:latin typeface="e-Ukraine Light" pitchFamily="50" charset="-52"/>
              </a:rPr>
              <a:t>  </a:t>
            </a:r>
            <a:r>
              <a:rPr lang="ru-RU" sz="1170" dirty="0" err="1" smtClean="0">
                <a:latin typeface="e-Ukraine Light" pitchFamily="50" charset="-52"/>
              </a:rPr>
              <a:t>закупівлі</a:t>
            </a:r>
            <a:r>
              <a:rPr lang="ru-RU" sz="1170" dirty="0" smtClean="0">
                <a:latin typeface="e-Ukraine Light" pitchFamily="50" charset="-52"/>
              </a:rPr>
              <a:t>»  ( </a:t>
            </a:r>
            <a:r>
              <a:rPr lang="ru-RU" sz="1170" dirty="0" err="1" smtClean="0">
                <a:latin typeface="e-Ukraine Light" pitchFamily="50" charset="-52"/>
              </a:rPr>
              <a:t>далі</a:t>
            </a:r>
            <a:r>
              <a:rPr lang="ru-RU" sz="1170" dirty="0" smtClean="0">
                <a:latin typeface="e-Ukraine Light" pitchFamily="50" charset="-52"/>
              </a:rPr>
              <a:t>  –  Закон </a:t>
            </a:r>
          </a:p>
          <a:p>
            <a:pPr algn="just"/>
            <a:r>
              <a:rPr lang="ru-RU" sz="1170" dirty="0" smtClean="0">
                <a:latin typeface="e-Ukraine Light" pitchFamily="50" charset="-52"/>
              </a:rPr>
              <a:t>№ 808-</a:t>
            </a:r>
            <a:r>
              <a:rPr lang="en-US" sz="1170" dirty="0" smtClean="0">
                <a:latin typeface="e-Ukraine Light" pitchFamily="50" charset="-52"/>
              </a:rPr>
              <a:t>IX) </a:t>
            </a:r>
            <a:r>
              <a:rPr lang="ru-RU" sz="1170" dirty="0" err="1" smtClean="0">
                <a:latin typeface="e-Ukraine Light" pitchFamily="50" charset="-52"/>
              </a:rPr>
              <a:t>товари</a:t>
            </a:r>
            <a:r>
              <a:rPr lang="ru-RU" sz="1170" dirty="0" smtClean="0">
                <a:latin typeface="e-Ukraine Light" pitchFamily="50" charset="-52"/>
              </a:rPr>
              <a:t> оборонного </a:t>
            </a:r>
            <a:r>
              <a:rPr lang="ru-RU" sz="1170" dirty="0" err="1" smtClean="0">
                <a:latin typeface="e-Ukraine Light" pitchFamily="50" charset="-52"/>
              </a:rPr>
              <a:t>призначення</a:t>
            </a:r>
            <a:r>
              <a:rPr lang="ru-RU" sz="1170" dirty="0" smtClean="0">
                <a:latin typeface="e-Ukraine Light" pitchFamily="50" charset="-52"/>
              </a:rPr>
              <a:t> – </a:t>
            </a:r>
            <a:r>
              <a:rPr lang="ru-RU" sz="1170" dirty="0" err="1" smtClean="0">
                <a:latin typeface="e-Ukraine Light" pitchFamily="50" charset="-52"/>
              </a:rPr>
              <a:t>озброєння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військова</a:t>
            </a:r>
            <a:r>
              <a:rPr lang="ru-RU" sz="1170" dirty="0" smtClean="0">
                <a:latin typeface="e-Ukraine Light" pitchFamily="50" charset="-52"/>
              </a:rPr>
              <a:t> та </a:t>
            </a:r>
            <a:r>
              <a:rPr lang="ru-RU" sz="1170" dirty="0" err="1" smtClean="0">
                <a:latin typeface="e-Ukraine Light" pitchFamily="50" charset="-52"/>
              </a:rPr>
              <a:t>спеціальна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техніка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зброя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боєприпаси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спеціальні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комплектувальні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вироби</a:t>
            </a:r>
            <a:r>
              <a:rPr lang="ru-RU" sz="1170" dirty="0" smtClean="0">
                <a:latin typeface="e-Ukraine Light" pitchFamily="50" charset="-52"/>
              </a:rPr>
              <a:t> для </a:t>
            </a:r>
            <a:r>
              <a:rPr lang="ru-RU" sz="1170" dirty="0" err="1" smtClean="0">
                <a:latin typeface="e-Ukraine Light" pitchFamily="50" charset="-52"/>
              </a:rPr>
              <a:t>їх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виготовлення</a:t>
            </a:r>
            <a:r>
              <a:rPr lang="ru-RU" sz="1170" dirty="0" smtClean="0">
                <a:latin typeface="e-Ukraine Light" pitchFamily="50" charset="-52"/>
              </a:rPr>
              <a:t> та </a:t>
            </a:r>
            <a:r>
              <a:rPr lang="ru-RU" sz="1170" dirty="0" err="1" smtClean="0">
                <a:latin typeface="e-Ukraine Light" pitchFamily="50" charset="-52"/>
              </a:rPr>
              <a:t>експлуатації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матеріали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та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обладнання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спеціально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призначені</a:t>
            </a:r>
            <a:r>
              <a:rPr lang="ru-RU" sz="1170" dirty="0" smtClean="0">
                <a:latin typeface="e-Ukraine Light" pitchFamily="50" charset="-52"/>
              </a:rPr>
              <a:t> для </a:t>
            </a:r>
            <a:r>
              <a:rPr lang="ru-RU" sz="1170" dirty="0" err="1" smtClean="0">
                <a:latin typeface="e-Ukraine Light" pitchFamily="50" charset="-52"/>
              </a:rPr>
              <a:t>їх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розроблення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виготовлення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або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використання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спеціальні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технічні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засоби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технічні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засоби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розвідки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засоби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технічного</a:t>
            </a:r>
            <a:r>
              <a:rPr lang="ru-RU" sz="1170" dirty="0" smtClean="0">
                <a:latin typeface="e-Ukraine Light" pitchFamily="50" charset="-52"/>
              </a:rPr>
              <a:t> та </a:t>
            </a:r>
            <a:r>
              <a:rPr lang="ru-RU" sz="1170" dirty="0" err="1" smtClean="0">
                <a:latin typeface="e-Ukraine Light" pitchFamily="50" charset="-52"/>
              </a:rPr>
              <a:t>криптографічного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захисту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інформації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засоби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спеціального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зв’язку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космічна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техніка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військового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та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подвійного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призначення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засоби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індивідуального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захисту</a:t>
            </a:r>
            <a:r>
              <a:rPr lang="ru-RU" sz="1170" dirty="0" smtClean="0">
                <a:latin typeface="e-Ukraine Light" pitchFamily="50" charset="-52"/>
              </a:rPr>
              <a:t>  (</a:t>
            </a:r>
            <a:r>
              <a:rPr lang="ru-RU" sz="1170" dirty="0" err="1" smtClean="0">
                <a:latin typeface="e-Ukraine Light" pitchFamily="50" charset="-52"/>
              </a:rPr>
              <a:t>бронежилети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всіх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класів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захисту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endParaRPr lang="ru-RU" sz="1170" dirty="0">
              <a:latin typeface="e-Ukraine Light" pitchFamily="50" charset="-52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81625" y="200025"/>
            <a:ext cx="436245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50" dirty="0" smtClean="0">
                <a:latin typeface="e-Ukraine Light" pitchFamily="50" charset="-52"/>
              </a:rPr>
              <a:t>	</a:t>
            </a:r>
            <a:r>
              <a:rPr lang="ru-RU" sz="1150" dirty="0" err="1" smtClean="0">
                <a:latin typeface="e-Ukraine Light" pitchFamily="50" charset="-52"/>
              </a:rPr>
              <a:t>Отже</a:t>
            </a:r>
            <a:r>
              <a:rPr lang="ru-RU" sz="1150" dirty="0" smtClean="0">
                <a:latin typeface="e-Ukraine Light" pitchFamily="50" charset="-52"/>
              </a:rPr>
              <a:t>, </a:t>
            </a:r>
            <a:r>
              <a:rPr lang="ru-RU" sz="1150" dirty="0" err="1" smtClean="0">
                <a:latin typeface="e-Ukraine Light" pitchFamily="50" charset="-52"/>
              </a:rPr>
              <a:t>з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урахуванням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підпункту</a:t>
            </a:r>
            <a:r>
              <a:rPr lang="ru-RU" sz="1150" dirty="0" smtClean="0">
                <a:latin typeface="e-Ukraine Light" pitchFamily="50" charset="-52"/>
              </a:rPr>
              <a:t> «б» пункту 200.4 </a:t>
            </a:r>
            <a:r>
              <a:rPr lang="ru-RU" sz="1150" dirty="0" err="1" smtClean="0">
                <a:latin typeface="e-Ukraine Light" pitchFamily="50" charset="-52"/>
              </a:rPr>
              <a:t>статті</a:t>
            </a:r>
            <a:r>
              <a:rPr lang="ru-RU" sz="1150" dirty="0" smtClean="0">
                <a:latin typeface="e-Ukraine Light" pitchFamily="50" charset="-52"/>
              </a:rPr>
              <a:t> 200 </a:t>
            </a:r>
            <a:r>
              <a:rPr lang="ru-RU" sz="1150" dirty="0" err="1" smtClean="0">
                <a:latin typeface="e-Ukraine Light" pitchFamily="50" charset="-52"/>
              </a:rPr>
              <a:t>розділу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en-US" sz="1150" dirty="0" smtClean="0">
                <a:latin typeface="e-Ukraine Light" pitchFamily="50" charset="-52"/>
              </a:rPr>
              <a:t>V </a:t>
            </a:r>
            <a:r>
              <a:rPr lang="ru-RU" sz="1150" dirty="0" smtClean="0">
                <a:latin typeface="e-Ukraine Light" pitchFamily="50" charset="-52"/>
              </a:rPr>
              <a:t>Кодексу при </a:t>
            </a:r>
            <a:r>
              <a:rPr lang="ru-RU" sz="1150" dirty="0" err="1" smtClean="0">
                <a:latin typeface="e-Ukraine Light" pitchFamily="50" charset="-52"/>
              </a:rPr>
              <a:t>від’ємному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значенні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різниці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між</a:t>
            </a:r>
            <a:r>
              <a:rPr lang="ru-RU" sz="1150" dirty="0" smtClean="0">
                <a:latin typeface="e-Ukraine Light" pitchFamily="50" charset="-52"/>
              </a:rPr>
              <a:t> сумою </a:t>
            </a:r>
            <a:r>
              <a:rPr lang="ru-RU" sz="1150" dirty="0" err="1" smtClean="0">
                <a:latin typeface="e-Ukraine Light" pitchFamily="50" charset="-52"/>
              </a:rPr>
              <a:t>податкового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зобов’язання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звітного</a:t>
            </a:r>
            <a:r>
              <a:rPr lang="ru-RU" sz="1150" dirty="0" smtClean="0">
                <a:latin typeface="e-Ukraine Light" pitchFamily="50" charset="-52"/>
              </a:rPr>
              <a:t> (</a:t>
            </a:r>
            <a:r>
              <a:rPr lang="ru-RU" sz="1150" dirty="0" err="1" smtClean="0">
                <a:latin typeface="e-Ukraine Light" pitchFamily="50" charset="-52"/>
              </a:rPr>
              <a:t>податкового</a:t>
            </a:r>
            <a:r>
              <a:rPr lang="ru-RU" sz="1150" dirty="0" smtClean="0">
                <a:latin typeface="e-Ukraine Light" pitchFamily="50" charset="-52"/>
              </a:rPr>
              <a:t>) </a:t>
            </a:r>
            <a:r>
              <a:rPr lang="ru-RU" sz="1150" dirty="0" err="1" smtClean="0">
                <a:latin typeface="e-Ukraine Light" pitchFamily="50" charset="-52"/>
              </a:rPr>
              <a:t>періоду</a:t>
            </a:r>
            <a:r>
              <a:rPr lang="ru-RU" sz="1150" dirty="0" smtClean="0">
                <a:latin typeface="e-Ukraine Light" pitchFamily="50" charset="-52"/>
              </a:rPr>
              <a:t> та сумою </a:t>
            </a:r>
            <a:r>
              <a:rPr lang="ru-RU" sz="1150" dirty="0" err="1" smtClean="0">
                <a:latin typeface="e-Ukraine Light" pitchFamily="50" charset="-52"/>
              </a:rPr>
              <a:t>податкового</a:t>
            </a:r>
            <a:r>
              <a:rPr lang="ru-RU" sz="1150" dirty="0" smtClean="0">
                <a:latin typeface="e-Ukraine Light" pitchFamily="50" charset="-52"/>
              </a:rPr>
              <a:t> кредиту такого </a:t>
            </a:r>
            <a:r>
              <a:rPr lang="ru-RU" sz="1150" dirty="0" err="1" smtClean="0">
                <a:latin typeface="e-Ukraine Light" pitchFamily="50" charset="-52"/>
              </a:rPr>
              <a:t>звітного</a:t>
            </a:r>
            <a:r>
              <a:rPr lang="ru-RU" sz="1150" dirty="0" smtClean="0">
                <a:latin typeface="e-Ukraine Light" pitchFamily="50" charset="-52"/>
              </a:rPr>
              <a:t> (</a:t>
            </a:r>
            <a:r>
              <a:rPr lang="ru-RU" sz="1150" dirty="0" err="1" smtClean="0">
                <a:latin typeface="e-Ukraine Light" pitchFamily="50" charset="-52"/>
              </a:rPr>
              <a:t>податкового</a:t>
            </a:r>
            <a:r>
              <a:rPr lang="ru-RU" sz="1150" dirty="0" smtClean="0">
                <a:latin typeface="e-Ukraine Light" pitchFamily="50" charset="-52"/>
              </a:rPr>
              <a:t>) </a:t>
            </a:r>
            <a:r>
              <a:rPr lang="ru-RU" sz="1150" dirty="0" err="1" smtClean="0">
                <a:latin typeface="e-Ukraine Light" pitchFamily="50" charset="-52"/>
              </a:rPr>
              <a:t>періоду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платник</a:t>
            </a:r>
            <a:r>
              <a:rPr lang="ru-RU" sz="1150" dirty="0" smtClean="0">
                <a:latin typeface="e-Ukraine Light" pitchFamily="50" charset="-52"/>
              </a:rPr>
              <a:t> ПДВ </a:t>
            </a:r>
            <a:r>
              <a:rPr lang="ru-RU" sz="1150" dirty="0" err="1" smtClean="0">
                <a:latin typeface="e-Ukraine Light" pitchFamily="50" charset="-52"/>
              </a:rPr>
              <a:t>має</a:t>
            </a:r>
            <a:r>
              <a:rPr lang="ru-RU" sz="1150" dirty="0" smtClean="0">
                <a:latin typeface="e-Ukraine Light" pitchFamily="50" charset="-52"/>
              </a:rPr>
              <a:t> право </a:t>
            </a:r>
            <a:r>
              <a:rPr lang="ru-RU" sz="1150" dirty="0" err="1" smtClean="0">
                <a:latin typeface="e-Ukraine Light" pitchFamily="50" charset="-52"/>
              </a:rPr>
              <a:t>заявити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таку</a:t>
            </a:r>
            <a:r>
              <a:rPr lang="ru-RU" sz="1150" dirty="0" smtClean="0">
                <a:latin typeface="e-Ukraine Light" pitchFamily="50" charset="-52"/>
              </a:rPr>
              <a:t> суму, в </a:t>
            </a:r>
            <a:r>
              <a:rPr lang="ru-RU" sz="1150" dirty="0" err="1" smtClean="0">
                <a:latin typeface="e-Ukraine Light" pitchFamily="50" charset="-52"/>
              </a:rPr>
              <a:t>частині</a:t>
            </a:r>
            <a:r>
              <a:rPr lang="ru-RU" sz="1150" dirty="0" smtClean="0">
                <a:latin typeface="e-Ukraine Light" pitchFamily="50" charset="-52"/>
              </a:rPr>
              <a:t>, </a:t>
            </a:r>
            <a:r>
              <a:rPr lang="ru-RU" sz="1150" dirty="0" err="1" smtClean="0">
                <a:latin typeface="e-Ukraine Light" pitchFamily="50" charset="-52"/>
              </a:rPr>
              <a:t>що</a:t>
            </a:r>
            <a:r>
              <a:rPr lang="ru-RU" sz="1150" dirty="0" smtClean="0">
                <a:latin typeface="e-Ukraine Light" pitchFamily="50" charset="-52"/>
              </a:rPr>
              <a:t> не </a:t>
            </a:r>
            <a:r>
              <a:rPr lang="ru-RU" sz="1150" dirty="0" err="1" smtClean="0">
                <a:latin typeface="e-Ukraine Light" pitchFamily="50" charset="-52"/>
              </a:rPr>
              <a:t>перевищує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реєстраційну</a:t>
            </a:r>
            <a:r>
              <a:rPr lang="ru-RU" sz="1150" dirty="0" smtClean="0">
                <a:latin typeface="e-Ukraine Light" pitchFamily="50" charset="-52"/>
              </a:rPr>
              <a:t> суму на момент </a:t>
            </a:r>
            <a:r>
              <a:rPr lang="ru-RU" sz="1150" dirty="0" err="1" smtClean="0">
                <a:latin typeface="e-Ukraine Light" pitchFamily="50" charset="-52"/>
              </a:rPr>
              <a:t>отримання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контролюючим</a:t>
            </a:r>
            <a:r>
              <a:rPr lang="ru-RU" sz="1150" dirty="0" smtClean="0">
                <a:latin typeface="e-Ukraine Light" pitchFamily="50" charset="-52"/>
              </a:rPr>
              <a:t> органом </a:t>
            </a:r>
            <a:r>
              <a:rPr lang="ru-RU" sz="1150" dirty="0" err="1" smtClean="0">
                <a:latin typeface="e-Ukraine Light" pitchFamily="50" charset="-52"/>
              </a:rPr>
              <a:t>декларації</a:t>
            </a:r>
            <a:r>
              <a:rPr lang="ru-RU" sz="1150" dirty="0" smtClean="0">
                <a:latin typeface="e-Ukraine Light" pitchFamily="50" charset="-52"/>
              </a:rPr>
              <a:t>, до бюджетного </a:t>
            </a:r>
            <a:r>
              <a:rPr lang="ru-RU" sz="1150" dirty="0" err="1" smtClean="0">
                <a:latin typeface="e-Ukraine Light" pitchFamily="50" charset="-52"/>
              </a:rPr>
              <a:t>відшкодування</a:t>
            </a:r>
            <a:r>
              <a:rPr lang="ru-RU" sz="1150" dirty="0" smtClean="0">
                <a:latin typeface="e-Ukraine Light" pitchFamily="50" charset="-52"/>
              </a:rPr>
              <a:t> на </a:t>
            </a:r>
            <a:r>
              <a:rPr lang="ru-RU" sz="1150" dirty="0" err="1" smtClean="0">
                <a:latin typeface="e-Ukraine Light" pitchFamily="50" charset="-52"/>
              </a:rPr>
              <a:t>відповідний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рахунок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платника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податку</a:t>
            </a:r>
            <a:r>
              <a:rPr lang="ru-RU" sz="1150" dirty="0" smtClean="0">
                <a:latin typeface="e-Ukraine Light" pitchFamily="50" charset="-52"/>
              </a:rPr>
              <a:t> в банку/</a:t>
            </a:r>
            <a:r>
              <a:rPr lang="ru-RU" sz="1150" dirty="0" err="1" smtClean="0">
                <a:latin typeface="e-Ukraine Light" pitchFamily="50" charset="-52"/>
              </a:rPr>
              <a:t>небанківському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надавачу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платіжних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послуг</a:t>
            </a:r>
            <a:r>
              <a:rPr lang="ru-RU" sz="1150" dirty="0" smtClean="0">
                <a:latin typeface="e-Ukraine Light" pitchFamily="50" charset="-52"/>
              </a:rPr>
              <a:t> та/</a:t>
            </a:r>
            <a:r>
              <a:rPr lang="ru-RU" sz="1150" dirty="0" err="1" smtClean="0">
                <a:latin typeface="e-Ukraine Light" pitchFamily="50" charset="-52"/>
              </a:rPr>
              <a:t>або</a:t>
            </a:r>
            <a:r>
              <a:rPr lang="ru-RU" sz="1150" dirty="0" smtClean="0">
                <a:latin typeface="e-Ukraine Light" pitchFamily="50" charset="-52"/>
              </a:rPr>
              <a:t> у </a:t>
            </a:r>
            <a:r>
              <a:rPr lang="ru-RU" sz="1150" dirty="0" err="1" smtClean="0">
                <a:latin typeface="e-Ukraine Light" pitchFamily="50" charset="-52"/>
              </a:rPr>
              <a:t>рахунок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сплати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грошових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зобов’язань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або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погашення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податкового</a:t>
            </a:r>
            <a:r>
              <a:rPr lang="ru-RU" sz="1150" dirty="0" smtClean="0">
                <a:latin typeface="e-Ukraine Light" pitchFamily="50" charset="-52"/>
              </a:rPr>
              <a:t> боргу такого </a:t>
            </a:r>
            <a:r>
              <a:rPr lang="ru-RU" sz="1150" dirty="0" err="1" smtClean="0">
                <a:latin typeface="e-Ukraine Light" pitchFamily="50" charset="-52"/>
              </a:rPr>
              <a:t>платника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податку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з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інших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платежів</a:t>
            </a:r>
            <a:r>
              <a:rPr lang="ru-RU" sz="1150" dirty="0" smtClean="0">
                <a:latin typeface="e-Ukraine Light" pitchFamily="50" charset="-52"/>
              </a:rPr>
              <a:t>, </a:t>
            </a:r>
            <a:r>
              <a:rPr lang="ru-RU" sz="1150" dirty="0" err="1" smtClean="0">
                <a:latin typeface="e-Ukraine Light" pitchFamily="50" charset="-52"/>
              </a:rPr>
              <a:t>що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сплачуються</a:t>
            </a:r>
            <a:r>
              <a:rPr lang="ru-RU" sz="1150" dirty="0" smtClean="0">
                <a:latin typeface="e-Ukraine Light" pitchFamily="50" charset="-52"/>
              </a:rPr>
              <a:t> до державного бюджету шляхом </a:t>
            </a:r>
            <a:r>
              <a:rPr lang="ru-RU" sz="1150" dirty="0" err="1" smtClean="0">
                <a:latin typeface="e-Ukraine Light" pitchFamily="50" charset="-52"/>
              </a:rPr>
              <a:t>заповнення</a:t>
            </a:r>
            <a:r>
              <a:rPr lang="ru-RU" sz="1150" dirty="0" smtClean="0">
                <a:latin typeface="e-Ukraine Light" pitchFamily="50" charset="-52"/>
              </a:rPr>
              <a:t> рядка 20.2 та </a:t>
            </a:r>
            <a:r>
              <a:rPr lang="ru-RU" sz="1150" dirty="0" err="1" smtClean="0">
                <a:latin typeface="e-Ukraine Light" pitchFamily="50" charset="-52"/>
              </a:rPr>
              <a:t>відповідно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рядків</a:t>
            </a:r>
            <a:r>
              <a:rPr lang="ru-RU" sz="1150" dirty="0" smtClean="0">
                <a:latin typeface="e-Ukraine Light" pitchFamily="50" charset="-52"/>
              </a:rPr>
              <a:t> 20.2.1 та/</a:t>
            </a:r>
            <a:r>
              <a:rPr lang="ru-RU" sz="1150" dirty="0" err="1" smtClean="0">
                <a:latin typeface="e-Ukraine Light" pitchFamily="50" charset="-52"/>
              </a:rPr>
              <a:t>або</a:t>
            </a:r>
            <a:r>
              <a:rPr lang="ru-RU" sz="1150" dirty="0" smtClean="0">
                <a:latin typeface="e-Ukraine Light" pitchFamily="50" charset="-52"/>
              </a:rPr>
              <a:t> 20.2.2 </a:t>
            </a:r>
            <a:r>
              <a:rPr lang="ru-RU" sz="1150" dirty="0" err="1" smtClean="0">
                <a:latin typeface="e-Ukraine Light" pitchFamily="50" charset="-52"/>
              </a:rPr>
              <a:t>декларації</a:t>
            </a:r>
            <a:r>
              <a:rPr lang="ru-RU" sz="1150" dirty="0" smtClean="0">
                <a:latin typeface="e-Ukraine Light" pitchFamily="50" charset="-52"/>
              </a:rPr>
              <a:t>, форма </a:t>
            </a:r>
            <a:r>
              <a:rPr lang="ru-RU" sz="1150" dirty="0" err="1" smtClean="0">
                <a:latin typeface="e-Ukraine Light" pitchFamily="50" charset="-52"/>
              </a:rPr>
              <a:t>якої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затверджена</a:t>
            </a:r>
            <a:r>
              <a:rPr lang="ru-RU" sz="1150" dirty="0" smtClean="0">
                <a:latin typeface="e-Ukraine Light" pitchFamily="50" charset="-52"/>
              </a:rPr>
              <a:t> наказом </a:t>
            </a:r>
            <a:r>
              <a:rPr lang="ru-RU" sz="1150" dirty="0" err="1" smtClean="0">
                <a:latin typeface="e-Ukraine Light" pitchFamily="50" charset="-52"/>
              </a:rPr>
              <a:t>Міністерства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фінансів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України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від</a:t>
            </a:r>
            <a:r>
              <a:rPr lang="ru-RU" sz="1150" dirty="0" smtClean="0">
                <a:latin typeface="e-Ukraine Light" pitchFamily="50" charset="-52"/>
              </a:rPr>
              <a:t> 28 </a:t>
            </a:r>
            <a:r>
              <a:rPr lang="ru-RU" sz="1150" dirty="0" err="1" smtClean="0">
                <a:latin typeface="e-Ukraine Light" pitchFamily="50" charset="-52"/>
              </a:rPr>
              <a:t>січня</a:t>
            </a:r>
            <a:r>
              <a:rPr lang="ru-RU" sz="1150" dirty="0" smtClean="0">
                <a:latin typeface="e-Ukraine Light" pitchFamily="50" charset="-52"/>
              </a:rPr>
              <a:t> 2016 року № 21 «Про </a:t>
            </a:r>
            <a:r>
              <a:rPr lang="ru-RU" sz="1150" dirty="0" err="1" smtClean="0">
                <a:latin typeface="e-Ukraine Light" pitchFamily="50" charset="-52"/>
              </a:rPr>
              <a:t>затвердження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70" dirty="0" smtClean="0">
                <a:latin typeface="e-Ukraine Light" pitchFamily="50" charset="-52"/>
              </a:rPr>
              <a:t>форм</a:t>
            </a:r>
            <a:r>
              <a:rPr lang="ru-RU" sz="1150" dirty="0" smtClean="0">
                <a:latin typeface="e-Ukraine Light" pitchFamily="50" charset="-52"/>
              </a:rPr>
              <a:t> та Порядку </a:t>
            </a:r>
            <a:r>
              <a:rPr lang="ru-RU" sz="1150" dirty="0" err="1" smtClean="0">
                <a:latin typeface="e-Ukraine Light" pitchFamily="50" charset="-52"/>
              </a:rPr>
              <a:t>заповнення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і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подання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податкової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звітності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з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податку</a:t>
            </a:r>
            <a:r>
              <a:rPr lang="ru-RU" sz="1150" dirty="0" smtClean="0">
                <a:latin typeface="e-Ukraine Light" pitchFamily="50" charset="-52"/>
              </a:rPr>
              <a:t> на </a:t>
            </a:r>
            <a:r>
              <a:rPr lang="ru-RU" sz="1150" dirty="0" err="1" smtClean="0">
                <a:latin typeface="e-Ukraine Light" pitchFamily="50" charset="-52"/>
              </a:rPr>
              <a:t>додану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вартість</a:t>
            </a:r>
            <a:r>
              <a:rPr lang="ru-RU" sz="1150" dirty="0" smtClean="0">
                <a:latin typeface="e-Ukraine Light" pitchFamily="50" charset="-52"/>
              </a:rPr>
              <a:t>», </a:t>
            </a:r>
            <a:r>
              <a:rPr lang="ru-RU" sz="1150" dirty="0" err="1" smtClean="0">
                <a:latin typeface="e-Ukraine Light" pitchFamily="50" charset="-52"/>
              </a:rPr>
              <a:t>який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зареєстрований</a:t>
            </a:r>
            <a:r>
              <a:rPr lang="ru-RU" sz="1150" dirty="0" smtClean="0">
                <a:latin typeface="e-Ukraine Light" pitchFamily="50" charset="-52"/>
              </a:rPr>
              <a:t> в </a:t>
            </a:r>
            <a:r>
              <a:rPr lang="ru-RU" sz="1150" dirty="0" err="1" smtClean="0">
                <a:latin typeface="e-Ukraine Light" pitchFamily="50" charset="-52"/>
              </a:rPr>
              <a:t>Міністерстві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юстиції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України</a:t>
            </a:r>
            <a:r>
              <a:rPr lang="ru-RU" sz="1150" dirty="0" smtClean="0">
                <a:latin typeface="e-Ukraine Light" pitchFamily="50" charset="-52"/>
              </a:rPr>
              <a:t> 29 </a:t>
            </a:r>
            <a:r>
              <a:rPr lang="ru-RU" sz="1150" dirty="0" err="1" smtClean="0">
                <a:latin typeface="e-Ukraine Light" pitchFamily="50" charset="-52"/>
              </a:rPr>
              <a:t>січня</a:t>
            </a:r>
            <a:r>
              <a:rPr lang="ru-RU" sz="1150" dirty="0" smtClean="0">
                <a:latin typeface="e-Ukraine Light" pitchFamily="50" charset="-52"/>
              </a:rPr>
              <a:t> 2016 року за № 159/28289. </a:t>
            </a:r>
          </a:p>
          <a:p>
            <a:pPr algn="just"/>
            <a:r>
              <a:rPr lang="ru-RU" sz="1150" dirty="0" smtClean="0">
                <a:latin typeface="e-Ukraine Light" pitchFamily="50" charset="-52"/>
              </a:rPr>
              <a:t>	</a:t>
            </a:r>
            <a:r>
              <a:rPr lang="ru-RU" sz="1150" dirty="0" err="1" smtClean="0">
                <a:latin typeface="e-Ukraine Light" pitchFamily="50" charset="-52"/>
              </a:rPr>
              <a:t>Платники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податку</a:t>
            </a:r>
            <a:r>
              <a:rPr lang="ru-RU" sz="1150" dirty="0" smtClean="0">
                <a:latin typeface="e-Ukraine Light" pitchFamily="50" charset="-52"/>
              </a:rPr>
              <a:t>, </a:t>
            </a:r>
            <a:r>
              <a:rPr lang="ru-RU" sz="1150" dirty="0" err="1" smtClean="0">
                <a:latin typeface="e-Ukraine Light" pitchFamily="50" charset="-52"/>
              </a:rPr>
              <a:t>які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мають</a:t>
            </a:r>
            <a:r>
              <a:rPr lang="ru-RU" sz="1150" dirty="0" smtClean="0">
                <a:latin typeface="e-Ukraine Light" pitchFamily="50" charset="-52"/>
              </a:rPr>
              <a:t> право на </a:t>
            </a:r>
            <a:r>
              <a:rPr lang="ru-RU" sz="1150" dirty="0" err="1" smtClean="0">
                <a:latin typeface="e-Ukraine Light" pitchFamily="50" charset="-52"/>
              </a:rPr>
              <a:t>бюджетне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відшкодування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відповідно</a:t>
            </a:r>
            <a:r>
              <a:rPr lang="ru-RU" sz="1150" dirty="0" smtClean="0">
                <a:latin typeface="e-Ukraine Light" pitchFamily="50" charset="-52"/>
              </a:rPr>
              <a:t> до </a:t>
            </a:r>
            <a:r>
              <a:rPr lang="ru-RU" sz="1150" dirty="0" err="1" smtClean="0">
                <a:latin typeface="e-Ukraine Light" pitchFamily="50" charset="-52"/>
              </a:rPr>
              <a:t>статті</a:t>
            </a:r>
            <a:r>
              <a:rPr lang="ru-RU" sz="1150" dirty="0" smtClean="0">
                <a:latin typeface="e-Ukraine Light" pitchFamily="50" charset="-52"/>
              </a:rPr>
              <a:t> 200 </a:t>
            </a:r>
            <a:r>
              <a:rPr lang="ru-RU" sz="1150" dirty="0" err="1" smtClean="0">
                <a:latin typeface="e-Ukraine Light" pitchFamily="50" charset="-52"/>
              </a:rPr>
              <a:t>розділу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en-US" sz="1150" dirty="0" smtClean="0">
                <a:latin typeface="e-Ukraine Light" pitchFamily="50" charset="-52"/>
              </a:rPr>
              <a:t>V </a:t>
            </a:r>
            <a:r>
              <a:rPr lang="ru-RU" sz="1150" dirty="0" smtClean="0">
                <a:latin typeface="e-Ukraine Light" pitchFamily="50" charset="-52"/>
              </a:rPr>
              <a:t>Кодексу та подали </a:t>
            </a:r>
            <a:r>
              <a:rPr lang="ru-RU" sz="1150" dirty="0" err="1" smtClean="0">
                <a:latin typeface="e-Ukraine Light" pitchFamily="50" charset="-52"/>
              </a:rPr>
              <a:t>заяву</a:t>
            </a:r>
            <a:r>
              <a:rPr lang="ru-RU" sz="1150" dirty="0" smtClean="0">
                <a:latin typeface="e-Ukraine Light" pitchFamily="50" charset="-52"/>
              </a:rPr>
              <a:t> про </a:t>
            </a:r>
            <a:r>
              <a:rPr lang="ru-RU" sz="1150" dirty="0" err="1" smtClean="0">
                <a:latin typeface="e-Ukraine Light" pitchFamily="50" charset="-52"/>
              </a:rPr>
              <a:t>повернення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суми</a:t>
            </a:r>
            <a:r>
              <a:rPr lang="ru-RU" sz="1150" dirty="0" smtClean="0">
                <a:latin typeface="e-Ukraine Light" pitchFamily="50" charset="-52"/>
              </a:rPr>
              <a:t> бюджетного </a:t>
            </a:r>
            <a:r>
              <a:rPr lang="ru-RU" sz="1150" dirty="0" err="1" smtClean="0">
                <a:latin typeface="e-Ukraine Light" pitchFamily="50" charset="-52"/>
              </a:rPr>
              <a:t>відшкодування</a:t>
            </a:r>
            <a:r>
              <a:rPr lang="ru-RU" sz="1150" dirty="0" smtClean="0">
                <a:latin typeface="e-Ukraine Light" pitchFamily="50" charset="-52"/>
              </a:rPr>
              <a:t>, </a:t>
            </a:r>
            <a:r>
              <a:rPr lang="ru-RU" sz="1150" dirty="0" err="1" smtClean="0">
                <a:latin typeface="e-Ukraine Light" pitchFamily="50" charset="-52"/>
              </a:rPr>
              <a:t>отримують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таке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бюджетне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відшкодування</a:t>
            </a:r>
            <a:r>
              <a:rPr lang="ru-RU" sz="1150" dirty="0" smtClean="0">
                <a:latin typeface="e-Ukraine Light" pitchFamily="50" charset="-52"/>
              </a:rPr>
              <a:t> в </a:t>
            </a:r>
            <a:r>
              <a:rPr lang="ru-RU" sz="1150" dirty="0" err="1" smtClean="0">
                <a:latin typeface="e-Ukraine Light" pitchFamily="50" charset="-52"/>
              </a:rPr>
              <a:t>разі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узгодження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контролюючим</a:t>
            </a:r>
            <a:r>
              <a:rPr lang="ru-RU" sz="1150" dirty="0" smtClean="0">
                <a:latin typeface="e-Ukraine Light" pitchFamily="50" charset="-52"/>
              </a:rPr>
              <a:t> органом </a:t>
            </a:r>
            <a:r>
              <a:rPr lang="ru-RU" sz="1150" dirty="0" err="1" smtClean="0">
                <a:latin typeface="e-Ukraine Light" pitchFamily="50" charset="-52"/>
              </a:rPr>
              <a:t>заявленої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суми</a:t>
            </a:r>
            <a:r>
              <a:rPr lang="ru-RU" sz="1150" dirty="0" smtClean="0">
                <a:latin typeface="e-Ukraine Light" pitchFamily="50" charset="-52"/>
              </a:rPr>
              <a:t> бюджетного </a:t>
            </a:r>
            <a:r>
              <a:rPr lang="ru-RU" sz="1150" dirty="0" err="1" smtClean="0">
                <a:latin typeface="e-Ukraine Light" pitchFamily="50" charset="-52"/>
              </a:rPr>
              <a:t>відшкодування</a:t>
            </a:r>
            <a:r>
              <a:rPr lang="ru-RU" sz="1150" dirty="0" smtClean="0">
                <a:latin typeface="e-Ukraine Light" pitchFamily="50" charset="-52"/>
              </a:rPr>
              <a:t> за результатами </a:t>
            </a:r>
            <a:r>
              <a:rPr lang="ru-RU" sz="1150" dirty="0" err="1" smtClean="0">
                <a:latin typeface="e-Ukraine Light" pitchFamily="50" charset="-52"/>
              </a:rPr>
              <a:t>камеральної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перевірки</a:t>
            </a:r>
            <a:r>
              <a:rPr lang="ru-RU" sz="1150" dirty="0" smtClean="0">
                <a:latin typeface="e-Ukraine Light" pitchFamily="50" charset="-52"/>
              </a:rPr>
              <a:t>, а у </a:t>
            </a:r>
            <a:r>
              <a:rPr lang="ru-RU" sz="1150" dirty="0" err="1" smtClean="0">
                <a:latin typeface="e-Ukraine Light" pitchFamily="50" charset="-52"/>
              </a:rPr>
              <a:t>випадках</a:t>
            </a:r>
            <a:r>
              <a:rPr lang="ru-RU" sz="1150" dirty="0" smtClean="0">
                <a:latin typeface="e-Ukraine Light" pitchFamily="50" charset="-52"/>
              </a:rPr>
              <a:t>, </a:t>
            </a:r>
            <a:r>
              <a:rPr lang="ru-RU" sz="1150" dirty="0" err="1" smtClean="0">
                <a:latin typeface="e-Ukraine Light" pitchFamily="50" charset="-52"/>
              </a:rPr>
              <a:t>визначених</a:t>
            </a:r>
            <a:r>
              <a:rPr lang="ru-RU" sz="1150" dirty="0" smtClean="0">
                <a:latin typeface="e-Ukraine Light" pitchFamily="50" charset="-52"/>
              </a:rPr>
              <a:t> пунктом 200.11 </a:t>
            </a:r>
            <a:r>
              <a:rPr lang="ru-RU" sz="1150" dirty="0" err="1" smtClean="0">
                <a:latin typeface="e-Ukraine Light" pitchFamily="50" charset="-52"/>
              </a:rPr>
              <a:t>статті</a:t>
            </a:r>
            <a:r>
              <a:rPr lang="ru-RU" sz="1150" dirty="0" smtClean="0">
                <a:latin typeface="e-Ukraine Light" pitchFamily="50" charset="-52"/>
              </a:rPr>
              <a:t> 200 </a:t>
            </a:r>
            <a:r>
              <a:rPr lang="ru-RU" sz="1150" dirty="0" err="1" smtClean="0">
                <a:latin typeface="e-Ukraine Light" pitchFamily="50" charset="-52"/>
              </a:rPr>
              <a:t>розділу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en-US" sz="1150" dirty="0" smtClean="0">
                <a:latin typeface="e-Ukraine Light" pitchFamily="50" charset="-52"/>
              </a:rPr>
              <a:t>V </a:t>
            </a:r>
            <a:r>
              <a:rPr lang="ru-RU" sz="1150" dirty="0" smtClean="0">
                <a:latin typeface="e-Ukraine Light" pitchFamily="50" charset="-52"/>
              </a:rPr>
              <a:t>Кодексу, – за результатами </a:t>
            </a:r>
            <a:r>
              <a:rPr lang="ru-RU" sz="1150" dirty="0" err="1" smtClean="0">
                <a:latin typeface="e-Ukraine Light" pitchFamily="50" charset="-52"/>
              </a:rPr>
              <a:t>перевірки</a:t>
            </a:r>
            <a:r>
              <a:rPr lang="ru-RU" sz="1150" dirty="0" smtClean="0">
                <a:latin typeface="e-Ukraine Light" pitchFamily="50" charset="-52"/>
              </a:rPr>
              <a:t>, </a:t>
            </a:r>
            <a:r>
              <a:rPr lang="ru-RU" sz="1150" dirty="0" err="1" smtClean="0">
                <a:latin typeface="e-Ukraine Light" pitchFamily="50" charset="-52"/>
              </a:rPr>
              <a:t>зазначеної</a:t>
            </a:r>
            <a:r>
              <a:rPr lang="ru-RU" sz="1150" dirty="0" smtClean="0">
                <a:latin typeface="e-Ukraine Light" pitchFamily="50" charset="-52"/>
              </a:rPr>
              <a:t> у такому </a:t>
            </a:r>
            <a:r>
              <a:rPr lang="ru-RU" sz="1150" dirty="0" err="1" smtClean="0">
                <a:latin typeface="e-Ukraine Light" pitchFamily="50" charset="-52"/>
              </a:rPr>
              <a:t>пункті</a:t>
            </a:r>
            <a:r>
              <a:rPr lang="ru-RU" sz="1150" dirty="0" smtClean="0">
                <a:latin typeface="e-Ukraine Light" pitchFamily="50" charset="-52"/>
              </a:rPr>
              <a:t>, </a:t>
            </a:r>
            <a:r>
              <a:rPr lang="ru-RU" sz="1150" dirty="0" err="1" smtClean="0">
                <a:latin typeface="e-Ukraine Light" pitchFamily="50" charset="-52"/>
              </a:rPr>
              <a:t>що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проводяться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відповідно</a:t>
            </a:r>
            <a:r>
              <a:rPr lang="ru-RU" sz="1150" dirty="0" smtClean="0">
                <a:latin typeface="e-Ukraine Light" pitchFamily="50" charset="-52"/>
              </a:rPr>
              <a:t> до Кодексу. </a:t>
            </a:r>
            <a:endParaRPr lang="ru-RU" sz="11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53707" y="118444"/>
            <a:ext cx="4788839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8878" y="138485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48250" y="118296"/>
            <a:ext cx="476794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 </a:t>
            </a:r>
            <a:r>
              <a:rPr lang="ru-RU" sz="1200" dirty="0" err="1" smtClean="0">
                <a:latin typeface="e-Ukraine Light" pitchFamily="50" charset="-52"/>
              </a:rPr>
              <a:t>оборонних</a:t>
            </a:r>
            <a:r>
              <a:rPr lang="ru-RU" sz="1200" dirty="0" smtClean="0">
                <a:latin typeface="e-Ukraine Light" pitchFamily="50" charset="-52"/>
              </a:rPr>
              <a:t>  </a:t>
            </a:r>
            <a:r>
              <a:rPr lang="ru-RU" sz="1200" dirty="0" err="1" smtClean="0">
                <a:latin typeface="e-Ukraine Light" pitchFamily="50" charset="-52"/>
              </a:rPr>
              <a:t>закупівель</a:t>
            </a:r>
            <a:r>
              <a:rPr lang="ru-RU" sz="1200" dirty="0" smtClean="0">
                <a:latin typeface="e-Ukraine Light" pitchFamily="50" charset="-52"/>
              </a:rPr>
              <a:t>  –  </a:t>
            </a:r>
            <a:r>
              <a:rPr lang="ru-RU" sz="1200" dirty="0" err="1" smtClean="0">
                <a:latin typeface="e-Ukraine Light" pitchFamily="50" charset="-52"/>
              </a:rPr>
              <a:t>суб’єкт</a:t>
            </a:r>
            <a:r>
              <a:rPr lang="ru-RU" sz="1200" dirty="0" smtClean="0">
                <a:latin typeface="e-Ukraine Light" pitchFamily="50" charset="-52"/>
              </a:rPr>
              <a:t>  </a:t>
            </a:r>
            <a:r>
              <a:rPr lang="ru-RU" sz="1200" dirty="0" err="1" smtClean="0">
                <a:latin typeface="e-Ukraine Light" pitchFamily="50" charset="-52"/>
              </a:rPr>
              <a:t>господарювання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endParaRPr lang="en-US" sz="1200" dirty="0" smtClean="0">
              <a:latin typeface="e-Ukraine Light" pitchFamily="50" charset="-52"/>
            </a:endParaRP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незалежно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організаційно-правової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форми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форми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власності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іноземний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суб’єкт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господарювання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інша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іноземна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юридична</a:t>
            </a:r>
            <a:r>
              <a:rPr lang="ru-RU" sz="1200" dirty="0" smtClean="0">
                <a:latin typeface="e-Ukraine Light" pitchFamily="50" charset="-52"/>
              </a:rPr>
              <a:t> особа) </a:t>
            </a:r>
            <a:r>
              <a:rPr lang="ru-RU" sz="1200" dirty="0" err="1" smtClean="0">
                <a:latin typeface="e-Ukraine Light" pitchFamily="50" charset="-52"/>
              </a:rPr>
              <a:t>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об’єднання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юридичних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осіб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якими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укладено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державний</a:t>
            </a:r>
            <a:r>
              <a:rPr lang="ru-RU" sz="1200" dirty="0" smtClean="0">
                <a:latin typeface="e-Ukraine Light" pitchFamily="50" charset="-52"/>
              </a:rPr>
              <a:t> контракт (</a:t>
            </a:r>
            <a:r>
              <a:rPr lang="ru-RU" sz="1200" dirty="0" err="1" smtClean="0">
                <a:latin typeface="e-Ukraine Light" pitchFamily="50" charset="-52"/>
              </a:rPr>
              <a:t>договір</a:t>
            </a:r>
            <a:r>
              <a:rPr lang="ru-RU" sz="1200" dirty="0" smtClean="0">
                <a:latin typeface="e-Ukraine Light" pitchFamily="50" charset="-52"/>
              </a:rPr>
              <a:t>) за результатами </a:t>
            </a:r>
            <a:r>
              <a:rPr lang="ru-RU" sz="1200" dirty="0" err="1" smtClean="0">
                <a:latin typeface="e-Ukraine Light" pitchFamily="50" charset="-52"/>
              </a:rPr>
              <a:t>проведення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закупівель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визначених</a:t>
            </a:r>
            <a:r>
              <a:rPr lang="ru-RU" sz="1200" dirty="0" smtClean="0">
                <a:latin typeface="e-Ukraine Light" pitchFamily="50" charset="-52"/>
              </a:rPr>
              <a:t> Законом № 808-</a:t>
            </a:r>
            <a:r>
              <a:rPr lang="en-US" sz="1200" dirty="0" smtClean="0">
                <a:latin typeface="e-Ukraine Light" pitchFamily="50" charset="-52"/>
              </a:rPr>
              <a:t>IX (</a:t>
            </a:r>
            <a:r>
              <a:rPr lang="ru-RU" sz="1200" dirty="0" smtClean="0">
                <a:latin typeface="e-Ukraine Light" pitchFamily="50" charset="-52"/>
              </a:rPr>
              <a:t>пункт 2 </a:t>
            </a:r>
            <a:r>
              <a:rPr lang="ru-RU" sz="1200" dirty="0" err="1" smtClean="0">
                <a:latin typeface="e-Ukraine Light" pitchFamily="50" charset="-52"/>
              </a:rPr>
              <a:t>частини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першої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І Закону № 808-</a:t>
            </a:r>
            <a:r>
              <a:rPr lang="en-US" sz="1200" dirty="0" smtClean="0">
                <a:latin typeface="e-Ukraine Light" pitchFamily="50" charset="-52"/>
              </a:rPr>
              <a:t>IX).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здійснення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операцій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звільнених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 ПДВ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підпунктів</a:t>
            </a:r>
            <a:r>
              <a:rPr lang="ru-RU" sz="1200" dirty="0" smtClean="0">
                <a:latin typeface="e-Ukraine Light" pitchFamily="50" charset="-52"/>
              </a:rPr>
              <a:t> 4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5 пункту 32 </a:t>
            </a:r>
            <a:r>
              <a:rPr lang="ru-RU" sz="1200" dirty="0" err="1" smtClean="0">
                <a:latin typeface="e-Ukraine Light" pitchFamily="50" charset="-52"/>
              </a:rPr>
              <a:t>підрозділу</a:t>
            </a:r>
            <a:r>
              <a:rPr lang="ru-RU" sz="1200" dirty="0" smtClean="0">
                <a:latin typeface="e-Ukraine Light" pitchFamily="50" charset="-52"/>
              </a:rPr>
              <a:t> 2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XX </a:t>
            </a:r>
            <a:r>
              <a:rPr lang="ru-RU" sz="1200" dirty="0" smtClean="0">
                <a:latin typeface="e-Ukraine Light" pitchFamily="50" charset="-52"/>
              </a:rPr>
              <a:t>Кодексу (в </a:t>
            </a:r>
            <a:r>
              <a:rPr lang="ru-RU" sz="1200" dirty="0" err="1" smtClean="0">
                <a:latin typeface="e-Ukraine Light" pitchFamily="50" charset="-52"/>
              </a:rPr>
              <a:t>частині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товарів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державними</a:t>
            </a:r>
            <a:r>
              <a:rPr lang="ru-RU" sz="1200" dirty="0" smtClean="0">
                <a:latin typeface="e-Ukraine Light" pitchFamily="50" charset="-52"/>
              </a:rPr>
              <a:t> контрактами (договорами)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оборонних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закупівель</a:t>
            </a:r>
            <a:r>
              <a:rPr lang="ru-RU" sz="1200" dirty="0" smtClean="0">
                <a:latin typeface="e-Ukraine Light" pitchFamily="50" charset="-52"/>
              </a:rPr>
              <a:t>), </a:t>
            </a:r>
            <a:r>
              <a:rPr lang="ru-RU" sz="1200" dirty="0" err="1" smtClean="0">
                <a:latin typeface="e-Ukraine Light" pitchFamily="50" charset="-52"/>
              </a:rPr>
              <a:t>положення</a:t>
            </a:r>
            <a:r>
              <a:rPr lang="ru-RU" sz="1200" dirty="0" smtClean="0">
                <a:latin typeface="e-Ukraine Light" pitchFamily="50" charset="-52"/>
              </a:rPr>
              <a:t> пункту 198.5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198 та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199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Кодексу не </a:t>
            </a:r>
            <a:r>
              <a:rPr lang="ru-RU" sz="1200" dirty="0" err="1" smtClean="0">
                <a:latin typeface="e-Ukraine Light" pitchFamily="50" charset="-52"/>
              </a:rPr>
              <a:t>застосовуються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щодо</a:t>
            </a:r>
            <a:r>
              <a:rPr lang="ru-RU" sz="1200" dirty="0" smtClean="0">
                <a:latin typeface="e-Ukraine Light" pitchFamily="50" charset="-52"/>
              </a:rPr>
              <a:t> таких </a:t>
            </a:r>
            <a:r>
              <a:rPr lang="ru-RU" sz="1200" dirty="0" err="1" smtClean="0">
                <a:latin typeface="e-Ukraine Light" pitchFamily="50" charset="-52"/>
              </a:rPr>
              <a:t>операцій</a:t>
            </a:r>
            <a:r>
              <a:rPr lang="ru-RU" sz="1200" dirty="0" smtClean="0">
                <a:latin typeface="e-Ukraine Light" pitchFamily="50" charset="-52"/>
              </a:rPr>
              <a:t> (абзац 13 </a:t>
            </a:r>
            <a:r>
              <a:rPr lang="ru-RU" sz="1200" dirty="0" err="1" smtClean="0">
                <a:latin typeface="e-Ukraine Light" pitchFamily="50" charset="-52"/>
              </a:rPr>
              <a:t>підпункту</a:t>
            </a:r>
            <a:r>
              <a:rPr lang="ru-RU" sz="1200" dirty="0" smtClean="0">
                <a:latin typeface="e-Ukraine Light" pitchFamily="50" charset="-52"/>
              </a:rPr>
              <a:t> 5 пункту 32 </a:t>
            </a:r>
            <a:r>
              <a:rPr lang="ru-RU" sz="1200" dirty="0" err="1" smtClean="0">
                <a:latin typeface="e-Ukraine Light" pitchFamily="50" charset="-52"/>
              </a:rPr>
              <a:t>підрозділу</a:t>
            </a:r>
            <a:r>
              <a:rPr lang="ru-RU" sz="1200" dirty="0" smtClean="0">
                <a:latin typeface="e-Ukraine Light" pitchFamily="50" charset="-52"/>
              </a:rPr>
              <a:t> 2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XX </a:t>
            </a:r>
            <a:r>
              <a:rPr lang="ru-RU" sz="1200" dirty="0" smtClean="0">
                <a:latin typeface="e-Ukraine Light" pitchFamily="50" charset="-52"/>
              </a:rPr>
              <a:t>Кодексу).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Порядок </a:t>
            </a:r>
            <a:r>
              <a:rPr lang="ru-RU" sz="1200" dirty="0" err="1" smtClean="0">
                <a:latin typeface="e-Ukraine Light" pitchFamily="50" charset="-52"/>
              </a:rPr>
              <a:t>визначення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підлягає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сплаті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перерахуванню</a:t>
            </a:r>
            <a:r>
              <a:rPr lang="ru-RU" sz="1200" dirty="0" smtClean="0">
                <a:latin typeface="e-Ukraine Light" pitchFamily="50" charset="-52"/>
              </a:rPr>
              <a:t>) до Державного бюджету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відшкодуванню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Державного бюджету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(бюджетному </a:t>
            </a:r>
            <a:r>
              <a:rPr lang="ru-RU" sz="1200" dirty="0" err="1" smtClean="0">
                <a:latin typeface="e-Ukraine Light" pitchFamily="50" charset="-52"/>
              </a:rPr>
              <a:t>відшкодуванню</a:t>
            </a:r>
            <a:r>
              <a:rPr lang="ru-RU" sz="1200" dirty="0" smtClean="0">
                <a:latin typeface="e-Ukraine Light" pitchFamily="50" charset="-52"/>
              </a:rPr>
              <a:t>), </a:t>
            </a:r>
            <a:r>
              <a:rPr lang="ru-RU" sz="1200" dirty="0" err="1" smtClean="0">
                <a:latin typeface="e-Ukraine Light" pitchFamily="50" charset="-52"/>
              </a:rPr>
              <a:t>визначено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статтею</a:t>
            </a:r>
            <a:r>
              <a:rPr lang="ru-RU" sz="1200" dirty="0" smtClean="0">
                <a:latin typeface="e-Ukraine Light" pitchFamily="50" charset="-52"/>
              </a:rPr>
              <a:t> 200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Кодексу.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пунктом 200.1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200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Кодексу сума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підлягає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сплаті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перерахуванню</a:t>
            </a:r>
            <a:r>
              <a:rPr lang="ru-RU" sz="1200" dirty="0" smtClean="0">
                <a:latin typeface="e-Ukraine Light" pitchFamily="50" charset="-52"/>
              </a:rPr>
              <a:t>) до Державного бюджету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бюджетному </a:t>
            </a:r>
            <a:r>
              <a:rPr lang="ru-RU" sz="1200" dirty="0" err="1" smtClean="0">
                <a:latin typeface="e-Ukraine Light" pitchFamily="50" charset="-52"/>
              </a:rPr>
              <a:t>відшкодуванню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визначається</a:t>
            </a:r>
            <a:r>
              <a:rPr lang="ru-RU" sz="1200" dirty="0" smtClean="0">
                <a:latin typeface="e-Ukraine Light" pitchFamily="50" charset="-52"/>
              </a:rPr>
              <a:t> як </a:t>
            </a:r>
            <a:r>
              <a:rPr lang="ru-RU" sz="1200" dirty="0" err="1" smtClean="0">
                <a:latin typeface="e-Ukraine Light" pitchFamily="50" charset="-52"/>
              </a:rPr>
              <a:t>різниця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між</a:t>
            </a:r>
            <a:r>
              <a:rPr lang="ru-RU" sz="1200" dirty="0" smtClean="0">
                <a:latin typeface="e-Ukraine Light" pitchFamily="50" charset="-52"/>
              </a:rPr>
              <a:t> сумою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зобов’язання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звітного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періоду</a:t>
            </a:r>
            <a:r>
              <a:rPr lang="ru-RU" sz="1200" dirty="0" smtClean="0">
                <a:latin typeface="e-Ukraine Light" pitchFamily="50" charset="-52"/>
              </a:rPr>
              <a:t> та сумою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кредиту такого </a:t>
            </a:r>
            <a:r>
              <a:rPr lang="ru-RU" sz="1200" dirty="0" err="1" smtClean="0">
                <a:latin typeface="e-Ukraine Light" pitchFamily="50" charset="-52"/>
              </a:rPr>
              <a:t>звітного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періоду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Пунктом 200.4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200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Кодексу </a:t>
            </a:r>
            <a:r>
              <a:rPr lang="ru-RU" sz="1200" dirty="0" err="1" smtClean="0">
                <a:latin typeface="e-Ukraine Light" pitchFamily="50" charset="-52"/>
              </a:rPr>
              <a:t>визначено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при </a:t>
            </a:r>
            <a:r>
              <a:rPr lang="ru-RU" sz="1200" dirty="0" err="1" smtClean="0">
                <a:latin typeface="e-Ukraine Light" pitchFamily="50" charset="-52"/>
              </a:rPr>
              <a:t>від’ємному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значенні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розрахованої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пунктом 200.1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200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Кодексу, </a:t>
            </a:r>
            <a:r>
              <a:rPr lang="ru-RU" sz="1200" dirty="0" err="1" smtClean="0">
                <a:latin typeface="e-Ukraine Light" pitchFamily="50" charset="-52"/>
              </a:rPr>
              <a:t>така</a:t>
            </a:r>
            <a:r>
              <a:rPr lang="ru-RU" sz="1200" dirty="0" smtClean="0">
                <a:latin typeface="e-Ukraine Light" pitchFamily="50" charset="-52"/>
              </a:rPr>
              <a:t> сума: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5450" y="114301"/>
            <a:ext cx="459105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err="1" smtClean="0">
                <a:latin typeface="e-Ukraine Light" pitchFamily="50" charset="-52"/>
              </a:rPr>
              <a:t>територію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митній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території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товарів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кінцевим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отримувачем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яких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сертифіката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кінцевого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споживача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умовами</a:t>
            </a:r>
            <a:r>
              <a:rPr lang="ru-RU" sz="1200" dirty="0" smtClean="0">
                <a:latin typeface="e-Ukraine Light" pitchFamily="50" charset="-52"/>
              </a:rPr>
              <a:t> договору </a:t>
            </a:r>
            <a:r>
              <a:rPr lang="ru-RU" sz="1200" dirty="0" err="1" smtClean="0">
                <a:latin typeface="e-Ukraine Light" pitchFamily="50" charset="-52"/>
              </a:rPr>
              <a:t>визначено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правоохоронні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органи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Міністерство</a:t>
            </a:r>
            <a:r>
              <a:rPr lang="ru-RU" sz="1200" dirty="0" smtClean="0">
                <a:latin typeface="e-Ukraine Light" pitchFamily="50" charset="-52"/>
              </a:rPr>
              <a:t> оборони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Збройні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Сили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інші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військові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формування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добровольчі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формування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територіальних</a:t>
            </a:r>
            <a:r>
              <a:rPr lang="ru-RU" sz="1200" dirty="0" smtClean="0">
                <a:latin typeface="e-Ukraine Light" pitchFamily="50" charset="-52"/>
              </a:rPr>
              <a:t> громад, </a:t>
            </a:r>
            <a:r>
              <a:rPr lang="ru-RU" sz="1200" dirty="0" err="1" smtClean="0">
                <a:latin typeface="e-Ukraine Light" pitchFamily="50" charset="-52"/>
              </a:rPr>
              <a:t>утворені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законів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інші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суб’єкти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здійснюють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боротьбу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тероризмом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</a:t>
            </a:r>
            <a:r>
              <a:rPr lang="ru-RU" sz="1200" dirty="0" smtClean="0">
                <a:latin typeface="e-Ukraine Light" pitchFamily="50" charset="-52"/>
              </a:rPr>
              <a:t> закону та/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беруть</a:t>
            </a:r>
            <a:r>
              <a:rPr lang="ru-RU" sz="1200" dirty="0" smtClean="0">
                <a:latin typeface="e-Ukraine Light" pitchFamily="50" charset="-52"/>
              </a:rPr>
              <a:t> участь у </a:t>
            </a:r>
            <a:r>
              <a:rPr lang="ru-RU" sz="1200" dirty="0" err="1" smtClean="0">
                <a:latin typeface="e-Ukraine Light" pitchFamily="50" charset="-52"/>
              </a:rPr>
              <a:t>здійсненні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заходів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забезпечення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національної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безпеки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оборони, </a:t>
            </a:r>
            <a:r>
              <a:rPr lang="ru-RU" sz="1200" dirty="0" err="1" smtClean="0">
                <a:latin typeface="e-Ukraine Light" pitchFamily="50" charset="-52"/>
              </a:rPr>
              <a:t>відсічі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стримування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збройної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агресії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російської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федерації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підприємства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виконавцями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співвиконавцями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державних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контрактів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договорів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оборонних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закупівель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безпілотних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літальних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апаратів</a:t>
            </a:r>
            <a:r>
              <a:rPr lang="ru-RU" sz="1200" dirty="0" smtClean="0">
                <a:latin typeface="e-Ukraine Light" pitchFamily="50" charset="-52"/>
              </a:rPr>
              <a:t> без </a:t>
            </a:r>
            <a:r>
              <a:rPr lang="ru-RU" sz="1200" dirty="0" err="1" smtClean="0">
                <a:latin typeface="e-Ukraine Light" pitchFamily="50" charset="-52"/>
              </a:rPr>
              <a:t>озброєння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їх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частин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класифікуються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товарних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позиціях</a:t>
            </a:r>
            <a:r>
              <a:rPr lang="ru-RU" sz="1200" dirty="0" smtClean="0">
                <a:latin typeface="e-Ukraine Light" pitchFamily="50" charset="-52"/>
              </a:rPr>
              <a:t> 8806, 8807 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УКТ ЗЕД.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При </a:t>
            </a:r>
            <a:r>
              <a:rPr lang="ru-RU" sz="1200" dirty="0" err="1" smtClean="0">
                <a:latin typeface="e-Ukraine Light" pitchFamily="50" charset="-52"/>
              </a:rPr>
              <a:t>цьому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пункту 21 </a:t>
            </a:r>
            <a:r>
              <a:rPr lang="ru-RU" sz="1200" dirty="0" err="1" smtClean="0">
                <a:latin typeface="e-Ukraine Light" pitchFamily="50" charset="-52"/>
              </a:rPr>
              <a:t>частини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першої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І Закону № 808-</a:t>
            </a:r>
            <a:r>
              <a:rPr lang="en-US" sz="1200" dirty="0" smtClean="0">
                <a:latin typeface="e-Ukraine Light" pitchFamily="50" charset="-52"/>
              </a:rPr>
              <a:t>IX </a:t>
            </a:r>
            <a:r>
              <a:rPr lang="ru-RU" sz="1200" dirty="0" err="1" smtClean="0">
                <a:latin typeface="e-Ukraine Light" pitchFamily="50" charset="-52"/>
              </a:rPr>
              <a:t>оборонні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закупівлі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здійснення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державним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замовником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закупівель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товарів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робіт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призначених</a:t>
            </a:r>
            <a:r>
              <a:rPr lang="ru-RU" sz="1200" dirty="0" smtClean="0">
                <a:latin typeface="e-Ukraine Light" pitchFamily="50" charset="-52"/>
              </a:rPr>
              <a:t> для </a:t>
            </a:r>
            <a:r>
              <a:rPr lang="ru-RU" sz="1200" dirty="0" err="1" smtClean="0">
                <a:latin typeface="e-Ukraine Light" pitchFamily="50" charset="-52"/>
              </a:rPr>
              <a:t>виконання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державних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програм</a:t>
            </a:r>
            <a:r>
              <a:rPr lang="ru-RU" sz="1200" dirty="0" smtClean="0">
                <a:latin typeface="e-Ukraine Light" pitchFamily="50" charset="-52"/>
              </a:rPr>
              <a:t> у сферах </a:t>
            </a:r>
            <a:r>
              <a:rPr lang="ru-RU" sz="1200" dirty="0" err="1" smtClean="0">
                <a:latin typeface="e-Ukraine Light" pitchFamily="50" charset="-52"/>
              </a:rPr>
              <a:t>національної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безпеки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оборони, а </a:t>
            </a:r>
            <a:r>
              <a:rPr lang="ru-RU" sz="1200" dirty="0" err="1" smtClean="0">
                <a:latin typeface="e-Ukraine Light" pitchFamily="50" charset="-52"/>
              </a:rPr>
              <a:t>також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інших</a:t>
            </a:r>
            <a:r>
              <a:rPr lang="ru-RU" sz="1200" dirty="0" smtClean="0">
                <a:latin typeface="e-Ukraine Light" pitchFamily="50" charset="-52"/>
              </a:rPr>
              <a:t>  </a:t>
            </a:r>
            <a:r>
              <a:rPr lang="ru-RU" sz="1200" dirty="0" err="1" smtClean="0">
                <a:latin typeface="e-Ukraine Light" pitchFamily="50" charset="-52"/>
              </a:rPr>
              <a:t>товарів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робіт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для </a:t>
            </a:r>
            <a:r>
              <a:rPr lang="ru-RU" sz="1200" dirty="0" err="1" smtClean="0">
                <a:latin typeface="e-Ukraine Light" pitchFamily="50" charset="-52"/>
              </a:rPr>
              <a:t>гарантованого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забезпечення</a:t>
            </a:r>
            <a:r>
              <a:rPr lang="ru-RU" sz="1200" dirty="0" smtClean="0">
                <a:latin typeface="e-Ukraine Light" pitchFamily="50" charset="-52"/>
              </a:rPr>
              <a:t> потреб </a:t>
            </a:r>
            <a:r>
              <a:rPr lang="ru-RU" sz="1200" dirty="0" err="1" smtClean="0">
                <a:latin typeface="e-Ukraine Light" pitchFamily="50" charset="-52"/>
              </a:rPr>
              <a:t>безпеки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оборони.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Державний</a:t>
            </a:r>
            <a:r>
              <a:rPr lang="ru-RU" sz="1200" dirty="0" smtClean="0">
                <a:latin typeface="e-Ukraine Light" pitchFamily="50" charset="-52"/>
              </a:rPr>
              <a:t> контракт (</a:t>
            </a:r>
            <a:r>
              <a:rPr lang="ru-RU" sz="1200" dirty="0" err="1" smtClean="0">
                <a:latin typeface="e-Ukraine Light" pitchFamily="50" charset="-52"/>
              </a:rPr>
              <a:t>договір</a:t>
            </a:r>
            <a:r>
              <a:rPr lang="ru-RU" sz="1200" dirty="0" smtClean="0">
                <a:latin typeface="e-Ukraine Light" pitchFamily="50" charset="-52"/>
              </a:rPr>
              <a:t>) – угода, </a:t>
            </a:r>
            <a:r>
              <a:rPr lang="ru-RU" sz="1200" dirty="0" err="1" smtClean="0">
                <a:latin typeface="e-Ukraine Light" pitchFamily="50" charset="-52"/>
              </a:rPr>
              <a:t>укладена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письмовій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формі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державним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замовником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імені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держави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виконавцем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затверджених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планів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закупівель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товарів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робіт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оборонного </a:t>
            </a:r>
            <a:r>
              <a:rPr lang="ru-RU" sz="1200" dirty="0" err="1" smtClean="0">
                <a:latin typeface="e-Ukraine Light" pitchFamily="50" charset="-52"/>
              </a:rPr>
              <a:t>призначення</a:t>
            </a:r>
            <a:r>
              <a:rPr lang="ru-RU" sz="1200" dirty="0" smtClean="0">
                <a:latin typeface="e-Ukraine Light" pitchFamily="50" charset="-52"/>
              </a:rPr>
              <a:t> (пункт 17 </a:t>
            </a:r>
            <a:r>
              <a:rPr lang="ru-RU" sz="1200" dirty="0" err="1" smtClean="0">
                <a:latin typeface="e-Ukraine Light" pitchFamily="50" charset="-52"/>
              </a:rPr>
              <a:t>частини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першої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І Закону № 808-</a:t>
            </a:r>
            <a:r>
              <a:rPr lang="en-US" sz="1200" dirty="0" smtClean="0">
                <a:latin typeface="e-Ukraine Light" pitchFamily="50" charset="-52"/>
              </a:rPr>
              <a:t>IX). </a:t>
            </a:r>
            <a:r>
              <a:rPr lang="ru-RU" sz="1200" dirty="0" smtClean="0">
                <a:latin typeface="e-Ukraine Light" pitchFamily="50" charset="-52"/>
              </a:rPr>
              <a:t>	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Виконавець</a:t>
            </a:r>
            <a:r>
              <a:rPr lang="ru-RU" sz="1200" dirty="0" smtClean="0">
                <a:latin typeface="e-Ukraine Light" pitchFamily="50" charset="-52"/>
              </a:rPr>
              <a:t> державного контракту (договору)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228600"/>
            <a:ext cx="4692491" cy="6218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/>
            <a:r>
              <a:rPr lang="ru-RU" sz="1170" dirty="0" err="1" smtClean="0">
                <a:latin typeface="e-Ukraine Light" pitchFamily="50" charset="-52"/>
              </a:rPr>
              <a:t>протиударні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кулезахисні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шоломи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комплекти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протиударного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захисту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тощо</a:t>
            </a:r>
            <a:r>
              <a:rPr lang="ru-RU" sz="1170" dirty="0" smtClean="0">
                <a:latin typeface="e-Ukraine Light" pitchFamily="50" charset="-52"/>
              </a:rPr>
              <a:t>), </a:t>
            </a:r>
            <a:r>
              <a:rPr lang="ru-RU" sz="1170" dirty="0" err="1" smtClean="0">
                <a:latin typeface="e-Ukraine Light" pitchFamily="50" charset="-52"/>
              </a:rPr>
              <a:t>спеціальні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засоби</a:t>
            </a:r>
            <a:r>
              <a:rPr lang="ru-RU" sz="1170" dirty="0" smtClean="0">
                <a:latin typeface="e-Ukraine Light" pitchFamily="50" charset="-52"/>
              </a:rPr>
              <a:t> (</a:t>
            </a:r>
            <a:r>
              <a:rPr lang="ru-RU" sz="1170" dirty="0" err="1" smtClean="0">
                <a:latin typeface="e-Ukraine Light" pitchFamily="50" charset="-52"/>
              </a:rPr>
              <a:t>кайданки</a:t>
            </a:r>
            <a:r>
              <a:rPr lang="ru-RU" sz="1170" dirty="0" smtClean="0">
                <a:latin typeface="e-Ukraine Light" pitchFamily="50" charset="-52"/>
              </a:rPr>
              <a:t>, кийки, </a:t>
            </a:r>
            <a:r>
              <a:rPr lang="ru-RU" sz="1170" dirty="0" err="1" smtClean="0">
                <a:latin typeface="e-Ukraine Light" pitchFamily="50" charset="-52"/>
              </a:rPr>
              <a:t>засоби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споряджені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речовинами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сльозогінної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світлошумової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дії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тощо</a:t>
            </a:r>
            <a:r>
              <a:rPr lang="ru-RU" sz="1170" dirty="0" smtClean="0">
                <a:latin typeface="e-Ukraine Light" pitchFamily="50" charset="-52"/>
              </a:rPr>
              <a:t>), </a:t>
            </a:r>
            <a:r>
              <a:rPr lang="ru-RU" sz="1170" dirty="0" err="1" smtClean="0">
                <a:latin typeface="e-Ukraine Light" pitchFamily="50" charset="-52"/>
              </a:rPr>
              <a:t>спеціальні</a:t>
            </a:r>
            <a:r>
              <a:rPr lang="ru-RU" sz="1170" dirty="0" smtClean="0">
                <a:latin typeface="e-Ukraine Light" pitchFamily="50" charset="-52"/>
              </a:rPr>
              <a:t> (</a:t>
            </a:r>
            <a:r>
              <a:rPr lang="ru-RU" sz="1170" dirty="0" err="1" smtClean="0">
                <a:latin typeface="e-Ukraine Light" pitchFamily="50" charset="-52"/>
              </a:rPr>
              <a:t>спеціалізовані</a:t>
            </a:r>
            <a:r>
              <a:rPr lang="ru-RU" sz="1170" dirty="0" smtClean="0">
                <a:latin typeface="e-Ukraine Light" pitchFamily="50" charset="-52"/>
              </a:rPr>
              <a:t>) </a:t>
            </a:r>
            <a:r>
              <a:rPr lang="ru-RU" sz="1170" dirty="0" err="1" smtClean="0">
                <a:latin typeface="e-Ukraine Light" pitchFamily="50" charset="-52"/>
              </a:rPr>
              <a:t>транспортні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засоби</a:t>
            </a:r>
            <a:r>
              <a:rPr lang="ru-RU" sz="1170" dirty="0" smtClean="0">
                <a:latin typeface="e-Ukraine Light" pitchFamily="50" charset="-52"/>
              </a:rPr>
              <a:t>; </a:t>
            </a:r>
            <a:r>
              <a:rPr lang="ru-RU" sz="1170" dirty="0" err="1" smtClean="0">
                <a:latin typeface="e-Ukraine Light" pitchFamily="50" charset="-52"/>
              </a:rPr>
              <a:t>комп’ютерна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оптична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вимірювальна</a:t>
            </a:r>
            <a:r>
              <a:rPr lang="ru-RU" sz="1170" dirty="0" smtClean="0">
                <a:latin typeface="e-Ukraine Light" pitchFamily="50" charset="-52"/>
              </a:rPr>
              <a:t> та </a:t>
            </a:r>
            <a:r>
              <a:rPr lang="ru-RU" sz="1170" dirty="0" err="1" smtClean="0">
                <a:latin typeface="e-Ukraine Light" pitchFamily="50" charset="-52"/>
              </a:rPr>
              <a:t>інша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техніка</a:t>
            </a:r>
            <a:r>
              <a:rPr lang="ru-RU" sz="1170" dirty="0" smtClean="0">
                <a:latin typeface="e-Ukraine Light" pitchFamily="50" charset="-52"/>
              </a:rPr>
              <a:t>; </a:t>
            </a:r>
            <a:r>
              <a:rPr lang="ru-RU" sz="1170" dirty="0" err="1" smtClean="0">
                <a:latin typeface="e-Ukraine Light" pitchFamily="50" charset="-52"/>
              </a:rPr>
              <a:t>спеціальний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формений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одяг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необхідний</a:t>
            </a:r>
            <a:r>
              <a:rPr lang="ru-RU" sz="1170" dirty="0" smtClean="0">
                <a:latin typeface="e-Ukraine Light" pitchFamily="50" charset="-52"/>
              </a:rPr>
              <a:t> для </a:t>
            </a:r>
            <a:r>
              <a:rPr lang="ru-RU" sz="1170" dirty="0" err="1" smtClean="0">
                <a:latin typeface="e-Ukraine Light" pitchFamily="50" charset="-52"/>
              </a:rPr>
              <a:t>виконання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завдань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правоохоронними</a:t>
            </a:r>
            <a:r>
              <a:rPr lang="ru-RU" sz="1170" dirty="0" smtClean="0">
                <a:latin typeface="e-Ukraine Light" pitchFamily="50" charset="-52"/>
              </a:rPr>
              <a:t> органами, </a:t>
            </a:r>
            <a:r>
              <a:rPr lang="ru-RU" sz="1170" dirty="0" err="1" smtClean="0">
                <a:latin typeface="e-Ukraine Light" pitchFamily="50" charset="-52"/>
              </a:rPr>
              <a:t>структурними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підрозділами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органів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виконавчої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влади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що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реалізують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державну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політику</a:t>
            </a:r>
            <a:r>
              <a:rPr lang="ru-RU" sz="1170" dirty="0" smtClean="0">
                <a:latin typeface="e-Ukraine Light" pitchFamily="50" charset="-52"/>
              </a:rPr>
              <a:t> у сферах </a:t>
            </a:r>
            <a:r>
              <a:rPr lang="ru-RU" sz="1170" dirty="0" err="1" smtClean="0">
                <a:latin typeface="e-Ukraine Light" pitchFamily="50" charset="-52"/>
              </a:rPr>
              <a:t>забезпечення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охорони</a:t>
            </a:r>
            <a:r>
              <a:rPr lang="ru-RU" sz="1170" dirty="0" smtClean="0">
                <a:latin typeface="e-Ukraine Light" pitchFamily="50" charset="-52"/>
              </a:rPr>
              <a:t> прав </a:t>
            </a:r>
            <a:r>
              <a:rPr lang="ru-RU" sz="1170" dirty="0" err="1" smtClean="0">
                <a:latin typeface="e-Ukraine Light" pitchFamily="50" charset="-52"/>
              </a:rPr>
              <a:t>і</a:t>
            </a:r>
            <a:r>
              <a:rPr lang="ru-RU" sz="1170" dirty="0" smtClean="0">
                <a:latin typeface="e-Ukraine Light" pitchFamily="50" charset="-52"/>
              </a:rPr>
              <a:t> свобод </a:t>
            </a:r>
            <a:r>
              <a:rPr lang="ru-RU" sz="1170" dirty="0" err="1" smtClean="0">
                <a:latin typeface="e-Ukraine Light" pitchFamily="50" charset="-52"/>
              </a:rPr>
              <a:t>людини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інтересів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суспільства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держави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протидії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злочинності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підтримання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публічної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безпеки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і</a:t>
            </a:r>
            <a:r>
              <a:rPr lang="ru-RU" sz="1170" dirty="0" smtClean="0">
                <a:latin typeface="e-Ukraine Light" pitchFamily="50" charset="-52"/>
              </a:rPr>
              <a:t> порядку, </a:t>
            </a:r>
            <a:r>
              <a:rPr lang="ru-RU" sz="1170" dirty="0" err="1" smtClean="0">
                <a:latin typeface="e-Ukraine Light" pitchFamily="50" charset="-52"/>
              </a:rPr>
              <a:t>військовими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формуваннями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правоохоронними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функціями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товари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подвійного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використання</a:t>
            </a:r>
            <a:r>
              <a:rPr lang="ru-RU" sz="1170" dirty="0" smtClean="0">
                <a:latin typeface="e-Ukraine Light" pitchFamily="50" charset="-52"/>
              </a:rPr>
              <a:t> для </a:t>
            </a:r>
            <a:r>
              <a:rPr lang="ru-RU" sz="1170" dirty="0" err="1" smtClean="0">
                <a:latin typeface="e-Ukraine Light" pitchFamily="50" charset="-52"/>
              </a:rPr>
              <a:t>гарантованого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забезпечення</a:t>
            </a:r>
            <a:r>
              <a:rPr lang="ru-RU" sz="1170" dirty="0" smtClean="0">
                <a:latin typeface="e-Ukraine Light" pitchFamily="50" charset="-52"/>
              </a:rPr>
              <a:t> потреб </a:t>
            </a:r>
            <a:r>
              <a:rPr lang="ru-RU" sz="1170" dirty="0" err="1" smtClean="0">
                <a:latin typeface="e-Ukraine Light" pitchFamily="50" charset="-52"/>
              </a:rPr>
              <a:t>безпеки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і</a:t>
            </a:r>
            <a:r>
              <a:rPr lang="ru-RU" sz="1170" dirty="0" smtClean="0">
                <a:latin typeface="e-Ukraine Light" pitchFamily="50" charset="-52"/>
              </a:rPr>
              <a:t> оборони, </a:t>
            </a:r>
            <a:r>
              <a:rPr lang="ru-RU" sz="1170" dirty="0" err="1" smtClean="0">
                <a:latin typeface="e-Ukraine Light" pitchFamily="50" charset="-52"/>
              </a:rPr>
              <a:t>розвитку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обороноздатності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держави</a:t>
            </a:r>
            <a:r>
              <a:rPr lang="ru-RU" sz="1170" dirty="0" smtClean="0">
                <a:latin typeface="e-Ukraine Light" pitchFamily="50" charset="-52"/>
              </a:rPr>
              <a:t> та </a:t>
            </a:r>
            <a:r>
              <a:rPr lang="ru-RU" sz="1170" dirty="0" err="1" smtClean="0">
                <a:latin typeface="e-Ukraine Light" pitchFamily="50" charset="-52"/>
              </a:rPr>
              <a:t>системи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національної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стійкості</a:t>
            </a:r>
            <a:r>
              <a:rPr lang="ru-RU" sz="1170" dirty="0" smtClean="0">
                <a:latin typeface="e-Ukraine Light" pitchFamily="50" charset="-52"/>
              </a:rPr>
              <a:t>, а </a:t>
            </a:r>
            <a:r>
              <a:rPr lang="ru-RU" sz="1170" dirty="0" err="1" smtClean="0">
                <a:latin typeface="e-Ukraine Light" pitchFamily="50" charset="-52"/>
              </a:rPr>
              <a:t>також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будь-які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інші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товари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які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закуповуються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державними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замовниками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визначеними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згідно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</a:t>
            </a:r>
            <a:r>
              <a:rPr lang="ru-RU" sz="1170" dirty="0" smtClean="0">
                <a:latin typeface="e-Ukraine Light" pitchFamily="50" charset="-52"/>
              </a:rPr>
              <a:t> пунктом 10 </a:t>
            </a:r>
            <a:r>
              <a:rPr lang="ru-RU" sz="1170" dirty="0" err="1" smtClean="0">
                <a:latin typeface="e-Ukraine Light" pitchFamily="50" charset="-52"/>
              </a:rPr>
              <a:t>частини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першої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статті</a:t>
            </a:r>
            <a:r>
              <a:rPr lang="ru-RU" sz="1170" dirty="0" smtClean="0">
                <a:latin typeface="e-Ukraine Light" pitchFamily="50" charset="-52"/>
              </a:rPr>
              <a:t> 1 </a:t>
            </a:r>
            <a:r>
              <a:rPr lang="ru-RU" sz="1170" dirty="0" err="1" smtClean="0">
                <a:latin typeface="e-Ukraine Light" pitchFamily="50" charset="-52"/>
              </a:rPr>
              <a:t>розділу</a:t>
            </a:r>
            <a:r>
              <a:rPr lang="ru-RU" sz="1170" dirty="0" smtClean="0">
                <a:latin typeface="e-Ukraine Light" pitchFamily="50" charset="-52"/>
              </a:rPr>
              <a:t> І Закону № 808-</a:t>
            </a:r>
            <a:r>
              <a:rPr lang="en-US" sz="1170" dirty="0" smtClean="0">
                <a:latin typeface="e-Ukraine Light" pitchFamily="50" charset="-52"/>
              </a:rPr>
              <a:t>IX, </a:t>
            </a:r>
            <a:r>
              <a:rPr lang="ru-RU" sz="1170" dirty="0" smtClean="0">
                <a:latin typeface="e-Ukraine Light" pitchFamily="50" charset="-52"/>
              </a:rPr>
              <a:t>для </a:t>
            </a:r>
            <a:r>
              <a:rPr lang="ru-RU" sz="1170" dirty="0" err="1" smtClean="0">
                <a:latin typeface="e-Ukraine Light" pitchFamily="50" charset="-52"/>
              </a:rPr>
              <a:t>гарантованого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забезпечення</a:t>
            </a:r>
            <a:r>
              <a:rPr lang="ru-RU" sz="1170" dirty="0" smtClean="0">
                <a:latin typeface="e-Ukraine Light" pitchFamily="50" charset="-52"/>
              </a:rPr>
              <a:t> потреб </a:t>
            </a:r>
            <a:r>
              <a:rPr lang="ru-RU" sz="1170" dirty="0" err="1" smtClean="0">
                <a:latin typeface="e-Ukraine Light" pitchFamily="50" charset="-52"/>
              </a:rPr>
              <a:t>безпеки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і</a:t>
            </a:r>
            <a:r>
              <a:rPr lang="ru-RU" sz="1170" dirty="0" smtClean="0">
                <a:latin typeface="e-Ukraine Light" pitchFamily="50" charset="-52"/>
              </a:rPr>
              <a:t> оборони. 	</a:t>
            </a:r>
          </a:p>
          <a:p>
            <a:pPr algn="just"/>
            <a:r>
              <a:rPr lang="ru-RU" sz="1170" dirty="0" smtClean="0">
                <a:latin typeface="e-Ukraine Light" pitchFamily="50" charset="-52"/>
              </a:rPr>
              <a:t>	</a:t>
            </a:r>
            <a:r>
              <a:rPr lang="ru-RU" sz="1170" dirty="0" err="1" smtClean="0">
                <a:latin typeface="e-Ukraine Light" pitchFamily="50" charset="-52"/>
              </a:rPr>
              <a:t>Водночас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державні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замовники</a:t>
            </a:r>
            <a:r>
              <a:rPr lang="ru-RU" sz="1170" dirty="0" smtClean="0">
                <a:latin typeface="e-Ukraine Light" pitchFamily="50" charset="-52"/>
              </a:rPr>
              <a:t> у </a:t>
            </a:r>
            <a:r>
              <a:rPr lang="ru-RU" sz="1170" dirty="0" err="1" smtClean="0">
                <a:latin typeface="e-Ukraine Light" pitchFamily="50" charset="-52"/>
              </a:rPr>
              <a:t>сфері</a:t>
            </a:r>
            <a:r>
              <a:rPr lang="ru-RU" sz="1170" dirty="0" smtClean="0">
                <a:latin typeface="e-Ukraine Light" pitchFamily="50" charset="-52"/>
              </a:rPr>
              <a:t> оборони – </a:t>
            </a:r>
            <a:r>
              <a:rPr lang="ru-RU" sz="1170" dirty="0" err="1" smtClean="0">
                <a:latin typeface="e-Ukraine Light" pitchFamily="50" charset="-52"/>
              </a:rPr>
              <a:t>це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визначені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Кабінетом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Міністрів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України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центральні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органи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виконавчої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влади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інші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державні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органи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військові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формування</a:t>
            </a:r>
            <a:r>
              <a:rPr lang="ru-RU" sz="117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утворені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відповідно</a:t>
            </a:r>
            <a:r>
              <a:rPr lang="ru-RU" sz="1170" dirty="0" smtClean="0">
                <a:latin typeface="e-Ukraine Light" pitchFamily="50" charset="-52"/>
              </a:rPr>
              <a:t> до </a:t>
            </a:r>
            <a:r>
              <a:rPr lang="ru-RU" sz="1170" dirty="0" err="1" smtClean="0">
                <a:latin typeface="e-Ukraine Light" pitchFamily="50" charset="-52"/>
              </a:rPr>
              <a:t>законів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України</a:t>
            </a:r>
            <a:r>
              <a:rPr lang="ru-RU" sz="1170" dirty="0" smtClean="0">
                <a:latin typeface="e-Ukraine Light" pitchFamily="50" charset="-52"/>
              </a:rPr>
              <a:t> (пункт 10 </a:t>
            </a:r>
            <a:r>
              <a:rPr lang="ru-RU" sz="1170" dirty="0" err="1" smtClean="0">
                <a:latin typeface="e-Ukraine Light" pitchFamily="50" charset="-52"/>
              </a:rPr>
              <a:t>частини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першої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статті</a:t>
            </a:r>
            <a:r>
              <a:rPr lang="ru-RU" sz="1170" dirty="0" smtClean="0">
                <a:latin typeface="e-Ukraine Light" pitchFamily="50" charset="-52"/>
              </a:rPr>
              <a:t> 1 </a:t>
            </a:r>
            <a:r>
              <a:rPr lang="ru-RU" sz="1170" dirty="0" err="1" smtClean="0">
                <a:latin typeface="e-Ukraine Light" pitchFamily="50" charset="-52"/>
              </a:rPr>
              <a:t>розділу</a:t>
            </a:r>
            <a:r>
              <a:rPr lang="ru-RU" sz="1170" dirty="0" smtClean="0">
                <a:latin typeface="e-Ukraine Light" pitchFamily="50" charset="-52"/>
              </a:rPr>
              <a:t> І Закону № 808-</a:t>
            </a:r>
            <a:r>
              <a:rPr lang="en-US" sz="1170" dirty="0" smtClean="0">
                <a:latin typeface="e-Ukraine Light" pitchFamily="50" charset="-52"/>
              </a:rPr>
              <a:t>IX). </a:t>
            </a:r>
            <a:endParaRPr lang="ru-RU" sz="1170" dirty="0" smtClean="0">
              <a:latin typeface="e-Ukraine Light" pitchFamily="50" charset="-52"/>
            </a:endParaRPr>
          </a:p>
          <a:p>
            <a:pPr algn="just"/>
            <a:r>
              <a:rPr lang="ru-RU" sz="1170" dirty="0" smtClean="0">
                <a:latin typeface="e-Ukraine Light" pitchFamily="50" charset="-52"/>
              </a:rPr>
              <a:t>	</a:t>
            </a:r>
            <a:r>
              <a:rPr lang="ru-RU" sz="1170" dirty="0" err="1" smtClean="0">
                <a:latin typeface="e-Ukraine Light" pitchFamily="50" charset="-52"/>
              </a:rPr>
              <a:t>Крім</a:t>
            </a:r>
            <a:r>
              <a:rPr lang="ru-RU" sz="1170" dirty="0" smtClean="0">
                <a:latin typeface="e-Ukraine Light" pitchFamily="50" charset="-52"/>
              </a:rPr>
              <a:t> того, </a:t>
            </a:r>
            <a:r>
              <a:rPr lang="ru-RU" sz="1170" dirty="0" err="1" smtClean="0">
                <a:latin typeface="e-Ukraine Light" pitchFamily="50" charset="-52"/>
              </a:rPr>
              <a:t>згідно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абзацом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шість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підпункту</a:t>
            </a:r>
            <a:r>
              <a:rPr lang="ru-RU" sz="1170" dirty="0" smtClean="0">
                <a:latin typeface="e-Ukraine Light" pitchFamily="50" charset="-52"/>
              </a:rPr>
              <a:t> 5 пункту 32 </a:t>
            </a:r>
            <a:r>
              <a:rPr lang="ru-RU" sz="1170" dirty="0" err="1" smtClean="0">
                <a:latin typeface="e-Ukraine Light" pitchFamily="50" charset="-52"/>
              </a:rPr>
              <a:t>підрозділу</a:t>
            </a:r>
            <a:r>
              <a:rPr lang="ru-RU" sz="1170" dirty="0" smtClean="0">
                <a:latin typeface="e-Ukraine Light" pitchFamily="50" charset="-52"/>
              </a:rPr>
              <a:t> 2 </a:t>
            </a:r>
            <a:r>
              <a:rPr lang="ru-RU" sz="1170" dirty="0" err="1" smtClean="0">
                <a:latin typeface="e-Ukraine Light" pitchFamily="50" charset="-52"/>
              </a:rPr>
              <a:t>розділу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en-US" sz="1170" dirty="0" smtClean="0">
                <a:latin typeface="e-Ukraine Light" pitchFamily="50" charset="-52"/>
              </a:rPr>
              <a:t>XX </a:t>
            </a:r>
            <a:r>
              <a:rPr lang="ru-RU" sz="1170" dirty="0" smtClean="0">
                <a:latin typeface="e-Ukraine Light" pitchFamily="50" charset="-52"/>
              </a:rPr>
              <a:t>Кодексу </a:t>
            </a:r>
            <a:r>
              <a:rPr lang="ru-RU" sz="1170" dirty="0" err="1" smtClean="0">
                <a:latin typeface="e-Ukraine Light" pitchFamily="50" charset="-52"/>
              </a:rPr>
              <a:t>звільняються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від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оподаткування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податком</a:t>
            </a:r>
            <a:r>
              <a:rPr lang="ru-RU" sz="1170" dirty="0" smtClean="0">
                <a:latin typeface="e-Ukraine Light" pitchFamily="50" charset="-52"/>
              </a:rPr>
              <a:t> на </a:t>
            </a:r>
            <a:r>
              <a:rPr lang="ru-RU" sz="1170" dirty="0" err="1" smtClean="0">
                <a:latin typeface="e-Ukraine Light" pitchFamily="50" charset="-52"/>
              </a:rPr>
              <a:t>додану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вартість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операції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з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ввезення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на</a:t>
            </a:r>
            <a:r>
              <a:rPr lang="ru-RU" sz="1170" dirty="0" smtClean="0">
                <a:latin typeface="e-Ukraine Light" pitchFamily="50" charset="-52"/>
              </a:rPr>
              <a:t> </a:t>
            </a:r>
            <a:r>
              <a:rPr lang="ru-RU" sz="1170" dirty="0" err="1" smtClean="0">
                <a:latin typeface="e-Ukraine Light" pitchFamily="50" charset="-52"/>
              </a:rPr>
              <a:t>митну</a:t>
            </a:r>
            <a:endParaRPr lang="ru-RU" sz="1170" dirty="0" smtClean="0">
              <a:latin typeface="e-Ukraine Light" pitchFamily="50" charset="-52"/>
            </a:endParaRP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57175" y="295275"/>
            <a:ext cx="462914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e-Ukraine Light" pitchFamily="50" charset="-52"/>
              </a:rPr>
              <a:t>а) </a:t>
            </a:r>
            <a:r>
              <a:rPr lang="ru-RU" sz="1100" dirty="0" err="1" smtClean="0">
                <a:latin typeface="e-Ukraine Light" pitchFamily="50" charset="-52"/>
              </a:rPr>
              <a:t>враховується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зменшення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боргу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виник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попередні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звітні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податкові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періоди</a:t>
            </a:r>
            <a:r>
              <a:rPr lang="ru-RU" sz="1100" dirty="0" smtClean="0">
                <a:latin typeface="e-Ukraine Light" pitchFamily="50" charset="-52"/>
              </a:rPr>
              <a:t> (у тому </a:t>
            </a:r>
            <a:r>
              <a:rPr lang="ru-RU" sz="1100" dirty="0" err="1" smtClean="0">
                <a:latin typeface="e-Ukraine Light" pitchFamily="50" charset="-52"/>
              </a:rPr>
              <a:t>числі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розстроченого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відстроченого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цього</a:t>
            </a:r>
            <a:r>
              <a:rPr lang="ru-RU" sz="1100" dirty="0" smtClean="0">
                <a:latin typeface="e-Ukraine Light" pitchFamily="50" charset="-52"/>
              </a:rPr>
              <a:t> Кодексу) в </a:t>
            </a:r>
            <a:r>
              <a:rPr lang="ru-RU" sz="1100" dirty="0" err="1" smtClean="0">
                <a:latin typeface="e-Ukraine Light" pitchFamily="50" charset="-52"/>
              </a:rPr>
              <a:t>частині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перевищує</a:t>
            </a:r>
            <a:r>
              <a:rPr lang="ru-RU" sz="1100" dirty="0" smtClean="0">
                <a:latin typeface="e-Ukraine Light" pitchFamily="50" charset="-52"/>
              </a:rPr>
              <a:t> суму, </a:t>
            </a:r>
            <a:r>
              <a:rPr lang="ru-RU" sz="1100" dirty="0" err="1" smtClean="0">
                <a:latin typeface="e-Ukraine Light" pitchFamily="50" charset="-52"/>
              </a:rPr>
              <a:t>обчислену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пункту 200 прим.1.3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200 прим.1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Кодексу на момент </a:t>
            </a:r>
            <a:r>
              <a:rPr lang="ru-RU" sz="1100" dirty="0" err="1" smtClean="0">
                <a:latin typeface="e-Ukraine Light" pitchFamily="50" charset="-52"/>
              </a:rPr>
              <a:t>отримання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контролюючим</a:t>
            </a:r>
            <a:r>
              <a:rPr lang="ru-RU" sz="1100" dirty="0" smtClean="0">
                <a:latin typeface="e-Ukraine Light" pitchFamily="50" charset="-52"/>
              </a:rPr>
              <a:t> органом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, а в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відсутності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боргу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б)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підлягає</a:t>
            </a:r>
            <a:r>
              <a:rPr lang="ru-RU" sz="1100" dirty="0" smtClean="0">
                <a:latin typeface="e-Ukraine Light" pitchFamily="50" charset="-52"/>
              </a:rPr>
              <a:t> бюджетному </a:t>
            </a:r>
            <a:r>
              <a:rPr lang="ru-RU" sz="1100" dirty="0" err="1" smtClean="0">
                <a:latin typeface="e-Ukraine Light" pitchFamily="50" charset="-52"/>
              </a:rPr>
              <a:t>відшкодуванню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заявою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сумі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70" dirty="0" err="1" smtClean="0">
                <a:latin typeface="e-Ukraine Light" pitchFamily="50" charset="-52"/>
              </a:rPr>
              <a:t>фактично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сплаченій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отримувачем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попередніх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звітному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періодах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постачальникам</a:t>
            </a:r>
            <a:r>
              <a:rPr lang="ru-RU" sz="1100" dirty="0" smtClean="0">
                <a:latin typeface="e-Ukraine Light" pitchFamily="50" charset="-52"/>
              </a:rPr>
              <a:t> таких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до Державного бюджету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, в </a:t>
            </a:r>
            <a:r>
              <a:rPr lang="ru-RU" sz="1100" dirty="0" err="1" smtClean="0">
                <a:latin typeface="e-Ukraine Light" pitchFamily="50" charset="-52"/>
              </a:rPr>
              <a:t>частині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перевищує</a:t>
            </a:r>
            <a:r>
              <a:rPr lang="ru-RU" sz="1100" dirty="0" smtClean="0">
                <a:latin typeface="e-Ukraine Light" pitchFamily="50" charset="-52"/>
              </a:rPr>
              <a:t> суму, </a:t>
            </a:r>
            <a:r>
              <a:rPr lang="ru-RU" sz="1100" dirty="0" err="1" smtClean="0">
                <a:latin typeface="e-Ukraine Light" pitchFamily="50" charset="-52"/>
              </a:rPr>
              <a:t>обчислену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пункту 2001.3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2001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Кодексу на момент </a:t>
            </a:r>
            <a:r>
              <a:rPr lang="ru-RU" sz="1100" dirty="0" err="1" smtClean="0">
                <a:latin typeface="e-Ukraine Light" pitchFamily="50" charset="-52"/>
              </a:rPr>
              <a:t>отримання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контролюючим</a:t>
            </a:r>
            <a:r>
              <a:rPr lang="ru-RU" sz="1100" dirty="0" smtClean="0">
                <a:latin typeface="e-Ukraine Light" pitchFamily="50" charset="-52"/>
              </a:rPr>
              <a:t> органом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, на </a:t>
            </a:r>
            <a:r>
              <a:rPr lang="ru-RU" sz="1100" dirty="0" err="1" smtClean="0">
                <a:latin typeface="e-Ukraine Light" pitchFamily="50" charset="-52"/>
              </a:rPr>
              <a:t>відповідний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рахунок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в банку / </a:t>
            </a:r>
            <a:r>
              <a:rPr lang="ru-RU" sz="1100" dirty="0" err="1" smtClean="0">
                <a:latin typeface="e-Ukraine Light" pitchFamily="50" charset="-52"/>
              </a:rPr>
              <a:t>небанківському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надавачу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рахунок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грошових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погашення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боргу такого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платежів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сплачуються</a:t>
            </a:r>
            <a:r>
              <a:rPr lang="ru-RU" sz="1100" dirty="0" smtClean="0">
                <a:latin typeface="e-Ukraine Light" pitchFamily="50" charset="-52"/>
              </a:rPr>
              <a:t> до державного бюджету,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в)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зараховується</a:t>
            </a:r>
            <a:r>
              <a:rPr lang="ru-RU" sz="1100" dirty="0" smtClean="0">
                <a:latin typeface="e-Ukraine Light" pitchFamily="50" charset="-52"/>
              </a:rPr>
              <a:t> до складу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кредиту </a:t>
            </a:r>
            <a:r>
              <a:rPr lang="ru-RU" sz="1100" dirty="0" err="1" smtClean="0">
                <a:latin typeface="e-Ukraine Light" pitchFamily="50" charset="-52"/>
              </a:rPr>
              <a:t>наступного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звітного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періоду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 </a:t>
            </a:r>
            <a:r>
              <a:rPr lang="ru-RU" sz="1100" dirty="0" err="1" smtClean="0">
                <a:latin typeface="e-Ukraine Light" pitchFamily="50" charset="-52"/>
              </a:rPr>
              <a:t>Платники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виконання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державних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контрактів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договорів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оборонних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закупівель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здійснюють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постачання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класифікуються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товарних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позиціях</a:t>
            </a:r>
            <a:r>
              <a:rPr lang="ru-RU" sz="1100" dirty="0" smtClean="0">
                <a:latin typeface="e-Ukraine Light" pitchFamily="50" charset="-52"/>
              </a:rPr>
              <a:t> 8806, 8807 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УКТ ЗЕД,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підпунктів</a:t>
            </a:r>
            <a:r>
              <a:rPr lang="ru-RU" sz="1100" dirty="0" smtClean="0">
                <a:latin typeface="e-Ukraine Light" pitchFamily="50" charset="-52"/>
              </a:rPr>
              <a:t> 4 та 5 пункту 32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2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ХХ Кодексу </a:t>
            </a:r>
            <a:r>
              <a:rPr lang="ru-RU" sz="1100" dirty="0" err="1" smtClean="0">
                <a:latin typeface="e-Ukraine Light" pitchFamily="50" charset="-52"/>
              </a:rPr>
              <a:t>звільняються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 ПДВ, до бюджетного </a:t>
            </a:r>
            <a:r>
              <a:rPr lang="ru-RU" sz="1100" dirty="0" err="1" smtClean="0">
                <a:latin typeface="e-Ukraine Light" pitchFamily="50" charset="-52"/>
              </a:rPr>
              <a:t>відшкодування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можуть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включати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від’ємне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значення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</a:t>
            </a:r>
            <a:r>
              <a:rPr lang="ru-RU" sz="1100" dirty="0" smtClean="0">
                <a:latin typeface="e-Ukraine Light" pitchFamily="50" charset="-52"/>
              </a:rPr>
              <a:t> ПДВ,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утворилось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внаслідок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пункту 198.5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198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Кодексу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абзацу 13 </a:t>
            </a:r>
            <a:r>
              <a:rPr lang="ru-RU" sz="1100" dirty="0" err="1" smtClean="0">
                <a:latin typeface="e-Ukraine Light" pitchFamily="50" charset="-52"/>
              </a:rPr>
              <a:t>підпункту</a:t>
            </a:r>
            <a:r>
              <a:rPr lang="ru-RU" sz="1100" dirty="0" smtClean="0">
                <a:latin typeface="e-Ukraine Light" pitchFamily="50" charset="-52"/>
              </a:rPr>
              <a:t> 5 пункту 32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2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ХХ Кодексу. </a:t>
            </a:r>
          </a:p>
        </p:txBody>
      </p:sp>
    </p:spTree>
    <p:extLst>
      <p:ext uri="{BB962C8B-B14F-4D97-AF65-F5344CB8AC3E}">
        <p14:creationId xmlns=""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1558</TotalTime>
  <Words>593</Words>
  <Application>Microsoft Office PowerPoint</Application>
  <PresentationFormat>Лист A4 (210x297 мм)</PresentationFormat>
  <Paragraphs>43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157</cp:revision>
  <cp:lastPrinted>2022-12-13T10:52:00Z</cp:lastPrinted>
  <dcterms:created xsi:type="dcterms:W3CDTF">2021-05-27T05:23:05Z</dcterms:created>
  <dcterms:modified xsi:type="dcterms:W3CDTF">2024-05-29T06:04:08Z</dcterms:modified>
</cp:coreProperties>
</file>