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448298"/>
            <a:ext cx="382905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 err="1" smtClean="0">
                <a:latin typeface="e-Ukraine Light" pitchFamily="50" charset="-52"/>
              </a:rPr>
              <a:t>Застосування</a:t>
            </a:r>
            <a:r>
              <a:rPr lang="ru-RU" sz="1200" b="1" dirty="0" smtClean="0">
                <a:latin typeface="e-Ukraine Light" pitchFamily="50" charset="-52"/>
              </a:rPr>
              <a:t> до </a:t>
            </a:r>
            <a:r>
              <a:rPr lang="ru-RU" sz="1200" b="1" dirty="0" err="1" smtClean="0">
                <a:latin typeface="e-Ukraine Light" pitchFamily="50" charset="-52"/>
              </a:rPr>
              <a:t>платників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податків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які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мають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можливість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своєчасно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виконувати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свої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податкові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обв’язки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штрафних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санкцій</a:t>
            </a:r>
            <a:r>
              <a:rPr lang="ru-RU" sz="1200" b="1" dirty="0" smtClean="0">
                <a:latin typeface="e-Ukraine Light" pitchFamily="50" charset="-52"/>
              </a:rPr>
              <a:t> за </a:t>
            </a:r>
            <a:r>
              <a:rPr lang="ru-RU" sz="1200" b="1" dirty="0" err="1" smtClean="0">
                <a:latin typeface="e-Ukraine Light" pitchFamily="50" charset="-52"/>
              </a:rPr>
              <a:t>порушення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строків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визначених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Податковим</a:t>
            </a:r>
            <a:r>
              <a:rPr lang="ru-RU" sz="1200" b="1" dirty="0" smtClean="0">
                <a:latin typeface="e-Ukraine Light" pitchFamily="50" charset="-52"/>
              </a:rPr>
              <a:t> кодексом </a:t>
            </a:r>
            <a:r>
              <a:rPr lang="ru-RU" sz="1200" b="1" dirty="0" err="1" smtClean="0">
                <a:latin typeface="e-Ukraine Light" pitchFamily="50" charset="-52"/>
              </a:rPr>
              <a:t>України</a:t>
            </a:r>
            <a:endParaRPr lang="ru-RU" sz="12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Травень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90176"/>
            <a:ext cx="489059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100" dirty="0">
                <a:latin typeface="e-Ukraine Light" pitchFamily="50" charset="-52"/>
              </a:rPr>
              <a:t>  </a:t>
            </a:r>
            <a:r>
              <a:rPr lang="ru-RU" sz="1100" dirty="0" smtClean="0">
                <a:latin typeface="e-Ukraine Light" pitchFamily="50" charset="-52"/>
              </a:rPr>
              <a:t>Головне  </a:t>
            </a:r>
            <a:r>
              <a:rPr lang="ru-RU" sz="1100" dirty="0" err="1" smtClean="0">
                <a:latin typeface="e-Ukraine Light" pitchFamily="50" charset="-52"/>
              </a:rPr>
              <a:t>управління</a:t>
            </a:r>
            <a:r>
              <a:rPr lang="ru-RU" sz="1100" dirty="0" smtClean="0">
                <a:latin typeface="e-Ukraine Light" pitchFamily="50" charset="-52"/>
              </a:rPr>
              <a:t>  ДПС  у  м. </a:t>
            </a:r>
            <a:r>
              <a:rPr lang="ru-RU" sz="1100" dirty="0" err="1" smtClean="0">
                <a:latin typeface="e-Ukraine Light" pitchFamily="50" charset="-52"/>
              </a:rPr>
              <a:t>Києві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повідомляє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Державна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податкова</a:t>
            </a:r>
            <a:r>
              <a:rPr lang="ru-RU" sz="1100" dirty="0" smtClean="0">
                <a:latin typeface="e-Ukraine Light" pitchFamily="50" charset="-52"/>
              </a:rPr>
              <a:t> служба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листом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18 </a:t>
            </a:r>
            <a:r>
              <a:rPr lang="ru-RU" sz="1100" dirty="0" err="1" smtClean="0">
                <a:latin typeface="e-Ukraine Light" pitchFamily="50" charset="-52"/>
              </a:rPr>
              <a:t>квітня</a:t>
            </a:r>
            <a:r>
              <a:rPr lang="ru-RU" sz="1100" dirty="0" smtClean="0">
                <a:latin typeface="e-Ukraine Light" pitchFamily="50" charset="-52"/>
              </a:rPr>
              <a:t> 2024 року №11338/7/99-00-04-01-03-07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платників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можливість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своєчасно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виконувати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обов’язки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штрафних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санкцій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порушення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Податковим</a:t>
            </a:r>
            <a:r>
              <a:rPr lang="ru-RU" sz="1100" dirty="0" smtClean="0">
                <a:latin typeface="e-Ukraine Light" pitchFamily="50" charset="-52"/>
              </a:rPr>
              <a:t> кодексом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ПКУ), </a:t>
            </a:r>
            <a:r>
              <a:rPr lang="ru-RU" sz="1100" dirty="0" err="1" smtClean="0">
                <a:latin typeface="e-Ukraine Light" pitchFamily="50" charset="-52"/>
              </a:rPr>
              <a:t>роз’яснює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таке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1.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штрафних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санкцій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неподання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несвоєчасне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За </a:t>
            </a:r>
            <a:r>
              <a:rPr lang="ru-RU" sz="1100" dirty="0" err="1" smtClean="0">
                <a:latin typeface="e-Ukraine Light" pitchFamily="50" charset="-52"/>
              </a:rPr>
              <a:t>неподання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порушенням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ПКУ, </a:t>
            </a:r>
            <a:r>
              <a:rPr lang="ru-RU" sz="1100" dirty="0" err="1" smtClean="0">
                <a:latin typeface="e-Ukraine Light" pitchFamily="50" charset="-52"/>
              </a:rPr>
              <a:t>передбачена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відповідальність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вигляді</a:t>
            </a:r>
            <a:r>
              <a:rPr lang="ru-RU" sz="1100" dirty="0" smtClean="0">
                <a:latin typeface="e-Ukraine Light" pitchFamily="50" charset="-52"/>
              </a:rPr>
              <a:t> штрафу в </a:t>
            </a:r>
            <a:r>
              <a:rPr lang="ru-RU" sz="1100" dirty="0" err="1" smtClean="0">
                <a:latin typeface="e-Ukraine Light" pitchFamily="50" charset="-52"/>
              </a:rPr>
              <a:t>розмірах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встановлених</a:t>
            </a:r>
            <a:r>
              <a:rPr lang="ru-RU" sz="1100" dirty="0" smtClean="0">
                <a:latin typeface="e-Ukraine Light" pitchFamily="50" charset="-52"/>
              </a:rPr>
              <a:t> п. 120.1 ст. 120 ПКУ, </a:t>
            </a:r>
            <a:r>
              <a:rPr lang="ru-RU" sz="1100" dirty="0" err="1" smtClean="0">
                <a:latin typeface="e-Ukraine Light" pitchFamily="50" charset="-52"/>
              </a:rPr>
              <a:t>залежно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того, </a:t>
            </a:r>
            <a:r>
              <a:rPr lang="ru-RU" sz="1100" dirty="0" err="1" smtClean="0">
                <a:latin typeface="e-Ukraine Light" pitchFamily="50" charset="-52"/>
              </a:rPr>
              <a:t>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застосовувалися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року </a:t>
            </a:r>
            <a:r>
              <a:rPr lang="ru-RU" sz="1100" dirty="0" err="1" smtClean="0">
                <a:latin typeface="e-Ukraine Light" pitchFamily="50" charset="-52"/>
              </a:rPr>
              <a:t>штрафні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санкції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таке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порушення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Для 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початку </a:t>
            </a:r>
            <a:r>
              <a:rPr lang="ru-RU" sz="1100" dirty="0" err="1" smtClean="0">
                <a:latin typeface="e-Ukraine Light" pitchFamily="50" charset="-52"/>
              </a:rPr>
              <a:t>перебігу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річного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терміну</a:t>
            </a:r>
            <a:r>
              <a:rPr lang="ru-RU" sz="1100" dirty="0" smtClean="0">
                <a:latin typeface="e-Ukraine Light" pitchFamily="50" charset="-52"/>
              </a:rPr>
              <a:t> (365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366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для високосного року) </a:t>
            </a:r>
            <a:r>
              <a:rPr lang="ru-RU" sz="1100" dirty="0" err="1" smtClean="0">
                <a:latin typeface="e-Ukraine Light" pitchFamily="50" charset="-52"/>
              </a:rPr>
              <a:t>приймається</a:t>
            </a:r>
            <a:r>
              <a:rPr lang="ru-RU" sz="1100" dirty="0" smtClean="0">
                <a:latin typeface="e-Ukraine Light" pitchFamily="50" charset="-52"/>
              </a:rPr>
              <a:t> дата </a:t>
            </a:r>
            <a:r>
              <a:rPr lang="ru-RU" sz="1100" dirty="0" err="1" smtClean="0">
                <a:latin typeface="e-Ukraine Light" pitchFamily="50" charset="-52"/>
              </a:rPr>
              <a:t>винесення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контролюючим</a:t>
            </a:r>
            <a:r>
              <a:rPr lang="ru-RU" sz="1100" dirty="0" smtClean="0">
                <a:latin typeface="e-Ukraine Light" pitchFamily="50" charset="-52"/>
              </a:rPr>
              <a:t> органом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повідомлення-рішення</a:t>
            </a:r>
            <a:r>
              <a:rPr lang="ru-RU" sz="1100" dirty="0" smtClean="0">
                <a:latin typeface="e-Ukraine Light" pitchFamily="50" charset="-52"/>
              </a:rPr>
              <a:t> за результатом </a:t>
            </a:r>
            <a:r>
              <a:rPr lang="ru-RU" sz="1100" dirty="0" err="1" smtClean="0">
                <a:latin typeface="e-Ukraine Light" pitchFamily="50" charset="-52"/>
              </a:rPr>
              <a:t>камеральної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документальної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перевірки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контролюючого</a:t>
            </a:r>
            <a:r>
              <a:rPr lang="ru-RU" sz="1100" dirty="0" smtClean="0">
                <a:latin typeface="e-Ukraine Light" pitchFamily="50" charset="-52"/>
              </a:rPr>
              <a:t> органу, як за </a:t>
            </a:r>
            <a:r>
              <a:rPr lang="ru-RU" sz="1100" dirty="0" err="1" smtClean="0">
                <a:latin typeface="e-Ukraine Light" pitchFamily="50" charset="-52"/>
              </a:rPr>
              <a:t>основним</a:t>
            </a:r>
            <a:r>
              <a:rPr lang="ru-RU" sz="1100" dirty="0" smtClean="0">
                <a:latin typeface="e-Ukraine Light" pitchFamily="50" charset="-52"/>
              </a:rPr>
              <a:t> так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неосновним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місцем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будь-яких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неподання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несвоєчасне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На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припинення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скасування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воєнного</a:t>
            </a:r>
            <a:r>
              <a:rPr lang="ru-RU" sz="1100" dirty="0" smtClean="0">
                <a:latin typeface="e-Ukraine Light" pitchFamily="50" charset="-52"/>
              </a:rPr>
              <a:t> стану на </a:t>
            </a:r>
            <a:r>
              <a:rPr lang="ru-RU" sz="1100" dirty="0" err="1" smtClean="0">
                <a:latin typeface="e-Ukraine Light" pitchFamily="50" charset="-52"/>
              </a:rPr>
              <a:t>території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справляння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здійснюється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у п. 69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10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абзацом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восьмим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абзацом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шостим</a:t>
            </a:r>
            <a:r>
              <a:rPr lang="ru-RU" sz="1100" dirty="0" smtClean="0">
                <a:latin typeface="e-Ukraine Light" pitchFamily="50" charset="-52"/>
              </a:rPr>
              <a:t>  в  </a:t>
            </a:r>
            <a:r>
              <a:rPr lang="ru-RU" sz="1100" dirty="0" err="1" smtClean="0">
                <a:latin typeface="e-Ukraine Light" pitchFamily="50" charset="-52"/>
              </a:rPr>
              <a:t>редакції</a:t>
            </a:r>
            <a:r>
              <a:rPr lang="ru-RU" sz="1100" dirty="0" smtClean="0">
                <a:latin typeface="e-Ukraine Light" pitchFamily="50" charset="-52"/>
              </a:rPr>
              <a:t>,  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діяла</a:t>
            </a:r>
            <a:r>
              <a:rPr lang="ru-RU" sz="1100" dirty="0" smtClean="0">
                <a:latin typeface="e-Ukraine Light" pitchFamily="50" charset="-52"/>
              </a:rPr>
              <a:t> до 03 </a:t>
            </a:r>
            <a:r>
              <a:rPr lang="ru-RU" sz="1100" dirty="0" err="1" smtClean="0">
                <a:latin typeface="e-Ukraine Light" pitchFamily="50" charset="-52"/>
              </a:rPr>
              <a:t>вересня</a:t>
            </a:r>
            <a:r>
              <a:rPr lang="ru-RU" sz="1100" dirty="0" smtClean="0">
                <a:latin typeface="e-Ukraine Light" pitchFamily="50" charset="-52"/>
              </a:rPr>
              <a:t> 2023 року) 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 smtClean="0">
                <a:latin typeface="e-Ukraine Light" pitchFamily="50" charset="-52"/>
              </a:rPr>
              <a:t>. 69.1 п. 69 підрозд.10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 </a:t>
            </a:r>
            <a:r>
              <a:rPr lang="ru-RU" sz="1100" dirty="0" err="1" smtClean="0">
                <a:latin typeface="e-Ukraine Light" pitchFamily="50" charset="-52"/>
              </a:rPr>
              <a:t>платники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можливість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своєчасно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виконувати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обов’язки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звільняються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відповідальності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несвоєчасне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виконання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, у тому </a:t>
            </a:r>
            <a:r>
              <a:rPr lang="ru-RU" sz="1100" dirty="0" err="1" smtClean="0">
                <a:latin typeface="e-Ukraine Light" pitchFamily="50" charset="-52"/>
              </a:rPr>
              <a:t>числі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передбаченої</a:t>
            </a:r>
            <a:r>
              <a:rPr lang="ru-RU" sz="1100" dirty="0" smtClean="0">
                <a:latin typeface="e-Ukraine Light" pitchFamily="50" charset="-52"/>
              </a:rPr>
              <a:t> п. 46.2 ст. 46 ПКУ, за 2021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 (для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подається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річний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звітний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податковий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), </a:t>
            </a:r>
            <a:r>
              <a:rPr lang="ru-RU" sz="1100" dirty="0" err="1" smtClean="0">
                <a:latin typeface="e-Ukraine Light" pitchFamily="50" charset="-52"/>
              </a:rPr>
              <a:t>граничний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припадає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починаючи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24 лютого 2022 року до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91124" y="161925"/>
            <a:ext cx="4714875" cy="6710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90" dirty="0" err="1" smtClean="0">
                <a:latin typeface="e-Ukraine Light" pitchFamily="50" charset="-52"/>
              </a:rPr>
              <a:t>звільняються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від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відповідальності</a:t>
            </a:r>
            <a:r>
              <a:rPr lang="ru-RU" sz="1090" dirty="0" smtClean="0">
                <a:latin typeface="e-Ukraine Light" pitchFamily="50" charset="-52"/>
              </a:rPr>
              <a:t> за </a:t>
            </a:r>
            <a:r>
              <a:rPr lang="ru-RU" sz="1090" dirty="0" err="1" smtClean="0">
                <a:latin typeface="e-Ukraine Light" pitchFamily="50" charset="-52"/>
              </a:rPr>
              <a:t>умови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сплати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зобов’язань</a:t>
            </a:r>
            <a:r>
              <a:rPr lang="ru-RU" sz="1090" dirty="0" smtClean="0">
                <a:latin typeface="e-Ukraine Light" pitchFamily="50" charset="-52"/>
              </a:rPr>
              <a:t> не </a:t>
            </a:r>
            <a:r>
              <a:rPr lang="ru-RU" sz="1090" dirty="0" err="1" smtClean="0">
                <a:latin typeface="e-Ukraine Light" pitchFamily="50" charset="-52"/>
              </a:rPr>
              <a:t>пізніше</a:t>
            </a:r>
            <a:r>
              <a:rPr lang="ru-RU" sz="1090" dirty="0" smtClean="0">
                <a:latin typeface="e-Ukraine Light" pitchFamily="50" charset="-52"/>
              </a:rPr>
              <a:t> 01 </a:t>
            </a:r>
            <a:r>
              <a:rPr lang="ru-RU" sz="1090" dirty="0" err="1" smtClean="0">
                <a:latin typeface="e-Ukraine Light" pitchFamily="50" charset="-52"/>
              </a:rPr>
              <a:t>серпня</a:t>
            </a:r>
            <a:r>
              <a:rPr lang="ru-RU" sz="1090" dirty="0" smtClean="0">
                <a:latin typeface="e-Ukraine Light" pitchFamily="50" charset="-52"/>
              </a:rPr>
              <a:t> 2022 року. </a:t>
            </a:r>
          </a:p>
          <a:p>
            <a:pPr algn="just"/>
            <a:r>
              <a:rPr lang="en-US" sz="1090" dirty="0" smtClean="0">
                <a:latin typeface="e-Ukraine Light" pitchFamily="50" charset="-52"/>
              </a:rPr>
              <a:t>	</a:t>
            </a:r>
            <a:r>
              <a:rPr lang="ru-RU" sz="1090" dirty="0" smtClean="0">
                <a:latin typeface="e-Ukraine Light" pitchFamily="50" charset="-52"/>
              </a:rPr>
              <a:t>З </a:t>
            </a:r>
            <a:r>
              <a:rPr lang="ru-RU" sz="1090" dirty="0" err="1" smtClean="0">
                <a:latin typeface="e-Ukraine Light" pitchFamily="50" charset="-52"/>
              </a:rPr>
              <a:t>урахуванням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наведеного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вище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положення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пп</a:t>
            </a:r>
            <a:r>
              <a:rPr lang="ru-RU" sz="1090" dirty="0" smtClean="0">
                <a:latin typeface="e-Ukraine Light" pitchFamily="50" charset="-52"/>
              </a:rPr>
              <a:t>. 69.1 п. 69 підрозд.10 </a:t>
            </a:r>
            <a:r>
              <a:rPr lang="ru-RU" sz="1090" dirty="0" err="1" smtClean="0">
                <a:latin typeface="e-Ukraine Light" pitchFamily="50" charset="-52"/>
              </a:rPr>
              <a:t>розд</a:t>
            </a:r>
            <a:r>
              <a:rPr lang="ru-RU" sz="1090" dirty="0" smtClean="0">
                <a:latin typeface="e-Ukraine Light" pitchFamily="50" charset="-52"/>
              </a:rPr>
              <a:t>. </a:t>
            </a:r>
            <a:r>
              <a:rPr lang="en-US" sz="1090" dirty="0" smtClean="0">
                <a:latin typeface="e-Ukraine Light" pitchFamily="50" charset="-52"/>
              </a:rPr>
              <a:t>XX </a:t>
            </a:r>
            <a:r>
              <a:rPr lang="ru-RU" sz="1090" dirty="0" smtClean="0">
                <a:latin typeface="e-Ukraine Light" pitchFamily="50" charset="-52"/>
              </a:rPr>
              <a:t>ПКУ не </a:t>
            </a:r>
            <a:r>
              <a:rPr lang="ru-RU" sz="1090" dirty="0" err="1" smtClean="0">
                <a:latin typeface="e-Ukraine Light" pitchFamily="50" charset="-52"/>
              </a:rPr>
              <a:t>звільняють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платників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від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застосування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штрафних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санкцій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встановлених</a:t>
            </a:r>
            <a:r>
              <a:rPr lang="ru-RU" sz="1090" dirty="0" smtClean="0">
                <a:latin typeface="e-Ukraine Light" pitchFamily="50" charset="-52"/>
              </a:rPr>
              <a:t> п. 124.1 ст. 124 ПКУ, у </a:t>
            </a:r>
            <a:r>
              <a:rPr lang="ru-RU" sz="1090" dirty="0" err="1" smtClean="0">
                <a:latin typeface="e-Ukraine Light" pitchFamily="50" charset="-52"/>
              </a:rPr>
              <a:t>разі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сплати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після</a:t>
            </a:r>
            <a:r>
              <a:rPr lang="ru-RU" sz="1090" dirty="0" smtClean="0">
                <a:latin typeface="e-Ukraine Light" pitchFamily="50" charset="-52"/>
              </a:rPr>
              <a:t> 01 </a:t>
            </a:r>
            <a:r>
              <a:rPr lang="ru-RU" sz="1090" dirty="0" err="1" smtClean="0">
                <a:latin typeface="e-Ukraine Light" pitchFamily="50" charset="-52"/>
              </a:rPr>
              <a:t>серпня</a:t>
            </a:r>
            <a:r>
              <a:rPr lang="ru-RU" sz="1090" dirty="0" smtClean="0">
                <a:latin typeface="e-Ukraine Light" pitchFamily="50" charset="-52"/>
              </a:rPr>
              <a:t> 2022 року </a:t>
            </a:r>
            <a:r>
              <a:rPr lang="ru-RU" sz="1090" dirty="0" err="1" smtClean="0">
                <a:latin typeface="e-Ukraine Light" pitchFamily="50" charset="-52"/>
              </a:rPr>
              <a:t>узгодженої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суми</a:t>
            </a:r>
            <a:r>
              <a:rPr lang="ru-RU" sz="1090" dirty="0" smtClean="0">
                <a:latin typeface="e-Ukraine Light" pitchFamily="50" charset="-52"/>
              </a:rPr>
              <a:t> грошового </a:t>
            </a:r>
            <a:r>
              <a:rPr lang="ru-RU" sz="1090" dirty="0" err="1" smtClean="0">
                <a:latin typeface="e-Ukraine Light" pitchFamily="50" charset="-52"/>
              </a:rPr>
              <a:t>зобов’язання</a:t>
            </a:r>
            <a:r>
              <a:rPr lang="ru-RU" sz="1090" dirty="0" smtClean="0">
                <a:latin typeface="e-Ukraine Light" pitchFamily="50" charset="-52"/>
              </a:rPr>
              <a:t> з: </a:t>
            </a:r>
          </a:p>
          <a:p>
            <a:pPr algn="just"/>
            <a:r>
              <a:rPr lang="ru-RU" sz="1090" dirty="0" err="1" smtClean="0">
                <a:latin typeface="e-Ukraine Light" pitchFamily="50" charset="-52"/>
              </a:rPr>
              <a:t>податку</a:t>
            </a:r>
            <a:r>
              <a:rPr lang="ru-RU" sz="1090" dirty="0" smtClean="0">
                <a:latin typeface="e-Ukraine Light" pitchFamily="50" charset="-52"/>
              </a:rPr>
              <a:t> на </a:t>
            </a:r>
            <a:r>
              <a:rPr lang="ru-RU" sz="1090" dirty="0" err="1" smtClean="0">
                <a:latin typeface="e-Ukraine Light" pitchFamily="50" charset="-52"/>
              </a:rPr>
              <a:t>прибуток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частини</a:t>
            </a:r>
            <a:r>
              <a:rPr lang="ru-RU" sz="1090" dirty="0" smtClean="0">
                <a:latin typeface="e-Ukraine Light" pitchFamily="50" charset="-52"/>
              </a:rPr>
              <a:t> чистого </a:t>
            </a:r>
            <a:r>
              <a:rPr lang="ru-RU" sz="1090" dirty="0" err="1" smtClean="0">
                <a:latin typeface="e-Ukraine Light" pitchFamily="50" charset="-52"/>
              </a:rPr>
              <a:t>прибутку</a:t>
            </a:r>
            <a:r>
              <a:rPr lang="ru-RU" sz="1090" dirty="0" smtClean="0">
                <a:latin typeface="e-Ukraine Light" pitchFamily="50" charset="-52"/>
              </a:rPr>
              <a:t> (доходу) – за 2021 </a:t>
            </a:r>
            <a:r>
              <a:rPr lang="ru-RU" sz="1090" dirty="0" err="1" smtClean="0">
                <a:latin typeface="e-Ukraine Light" pitchFamily="50" charset="-52"/>
              </a:rPr>
              <a:t>рік</a:t>
            </a:r>
            <a:r>
              <a:rPr lang="ru-RU" sz="109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090" dirty="0" err="1" smtClean="0">
                <a:latin typeface="e-Ukraine Light" pitchFamily="50" charset="-52"/>
              </a:rPr>
              <a:t>податку</a:t>
            </a:r>
            <a:r>
              <a:rPr lang="ru-RU" sz="1090" dirty="0" smtClean="0">
                <a:latin typeface="e-Ukraine Light" pitchFamily="50" charset="-52"/>
              </a:rPr>
              <a:t> на </a:t>
            </a:r>
            <a:r>
              <a:rPr lang="ru-RU" sz="1090" dirty="0" err="1" smtClean="0">
                <a:latin typeface="e-Ukraine Light" pitchFamily="50" charset="-52"/>
              </a:rPr>
              <a:t>прибуток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частини</a:t>
            </a:r>
            <a:r>
              <a:rPr lang="ru-RU" sz="1090" dirty="0" smtClean="0">
                <a:latin typeface="e-Ukraine Light" pitchFamily="50" charset="-52"/>
              </a:rPr>
              <a:t> чистого </a:t>
            </a:r>
            <a:r>
              <a:rPr lang="ru-RU" sz="1090" dirty="0" err="1" smtClean="0">
                <a:latin typeface="e-Ukraine Light" pitchFamily="50" charset="-52"/>
              </a:rPr>
              <a:t>прибутку</a:t>
            </a:r>
            <a:r>
              <a:rPr lang="ru-RU" sz="1090" dirty="0" smtClean="0">
                <a:latin typeface="e-Ukraine Light" pitchFamily="50" charset="-52"/>
              </a:rPr>
              <a:t> (доходу), </a:t>
            </a:r>
            <a:r>
              <a:rPr lang="ru-RU" sz="1090" dirty="0" err="1" smtClean="0">
                <a:latin typeface="e-Ukraine Light" pitchFamily="50" charset="-52"/>
              </a:rPr>
              <a:t>єдиного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податку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третьої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групи</a:t>
            </a:r>
            <a:r>
              <a:rPr lang="ru-RU" sz="1090" dirty="0" smtClean="0">
                <a:latin typeface="e-Ukraine Light" pitchFamily="50" charset="-52"/>
              </a:rPr>
              <a:t> (</a:t>
            </a:r>
            <a:r>
              <a:rPr lang="ru-RU" sz="1090" dirty="0" err="1" smtClean="0">
                <a:latin typeface="e-Ukraine Light" pitchFamily="50" charset="-52"/>
              </a:rPr>
              <a:t>зі</a:t>
            </a:r>
            <a:r>
              <a:rPr lang="ru-RU" sz="1090" dirty="0" smtClean="0">
                <a:latin typeface="e-Ukraine Light" pitchFamily="50" charset="-52"/>
              </a:rPr>
              <a:t> ставкою 3 </a:t>
            </a:r>
            <a:r>
              <a:rPr lang="ru-RU" sz="1090" dirty="0" err="1" smtClean="0">
                <a:latin typeface="e-Ukraine Light" pitchFamily="50" charset="-52"/>
              </a:rPr>
              <a:t>або</a:t>
            </a:r>
            <a:r>
              <a:rPr lang="ru-RU" sz="1090" dirty="0" smtClean="0">
                <a:latin typeface="e-Ukraine Light" pitchFamily="50" charset="-52"/>
              </a:rPr>
              <a:t> 5 </a:t>
            </a:r>
            <a:r>
              <a:rPr lang="ru-RU" sz="1090" dirty="0" err="1" smtClean="0">
                <a:latin typeface="e-Ukraine Light" pitchFamily="50" charset="-52"/>
              </a:rPr>
              <a:t>відсотків</a:t>
            </a:r>
            <a:r>
              <a:rPr lang="ru-RU" sz="1090" dirty="0" smtClean="0">
                <a:latin typeface="e-Ukraine Light" pitchFamily="50" charset="-52"/>
              </a:rPr>
              <a:t>), </a:t>
            </a:r>
            <a:r>
              <a:rPr lang="ru-RU" sz="1090" dirty="0" err="1" smtClean="0">
                <a:latin typeface="e-Ukraine Light" pitchFamily="50" charset="-52"/>
              </a:rPr>
              <a:t>єдиного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податку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четвертої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групи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податку</a:t>
            </a:r>
            <a:r>
              <a:rPr lang="ru-RU" sz="1090" dirty="0" smtClean="0">
                <a:latin typeface="e-Ukraine Light" pitchFamily="50" charset="-52"/>
              </a:rPr>
              <a:t> на </a:t>
            </a:r>
            <a:r>
              <a:rPr lang="ru-RU" sz="1090" dirty="0" err="1" smtClean="0">
                <a:latin typeface="e-Ukraine Light" pitchFamily="50" charset="-52"/>
              </a:rPr>
              <a:t>нерухоме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майно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відмінне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від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земельних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ділянок</a:t>
            </a:r>
            <a:r>
              <a:rPr lang="ru-RU" sz="1090" dirty="0" smtClean="0">
                <a:latin typeface="e-Ukraine Light" pitchFamily="50" charset="-52"/>
              </a:rPr>
              <a:t>, транспортного </a:t>
            </a:r>
            <a:r>
              <a:rPr lang="ru-RU" sz="1090" dirty="0" err="1" smtClean="0">
                <a:latin typeface="e-Ukraine Light" pitchFamily="50" charset="-52"/>
              </a:rPr>
              <a:t>податку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екологічного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податку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рентної</a:t>
            </a:r>
            <a:r>
              <a:rPr lang="ru-RU" sz="1090" dirty="0" smtClean="0">
                <a:latin typeface="e-Ukraine Light" pitchFamily="50" charset="-52"/>
              </a:rPr>
              <a:t> плати, </a:t>
            </a:r>
            <a:r>
              <a:rPr lang="ru-RU" sz="1090" dirty="0" err="1" smtClean="0">
                <a:latin typeface="e-Ukraine Light" pitchFamily="50" charset="-52"/>
              </a:rPr>
              <a:t>туристичного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збору</a:t>
            </a:r>
            <a:r>
              <a:rPr lang="ru-RU" sz="1090" dirty="0" smtClean="0">
                <a:latin typeface="e-Ukraine Light" pitchFamily="50" charset="-52"/>
              </a:rPr>
              <a:t>,  </a:t>
            </a:r>
            <a:r>
              <a:rPr lang="ru-RU" sz="1090" dirty="0" err="1" smtClean="0">
                <a:latin typeface="e-Ukraine Light" pitchFamily="50" charset="-52"/>
              </a:rPr>
              <a:t>збору</a:t>
            </a:r>
            <a:r>
              <a:rPr lang="ru-RU" sz="1090" dirty="0" smtClean="0">
                <a:latin typeface="e-Ukraine Light" pitchFamily="50" charset="-52"/>
              </a:rPr>
              <a:t>  за  </a:t>
            </a:r>
            <a:r>
              <a:rPr lang="ru-RU" sz="1090" dirty="0" err="1" smtClean="0">
                <a:latin typeface="e-Ukraine Light" pitchFamily="50" charset="-52"/>
              </a:rPr>
              <a:t>місця</a:t>
            </a:r>
            <a:r>
              <a:rPr lang="ru-RU" sz="1090" dirty="0" smtClean="0">
                <a:latin typeface="e-Ukraine Light" pitchFamily="50" charset="-52"/>
              </a:rPr>
              <a:t> для </a:t>
            </a:r>
            <a:r>
              <a:rPr lang="ru-RU" sz="1090" dirty="0" err="1" smtClean="0">
                <a:latin typeface="e-Ukraine Light" pitchFamily="50" charset="-52"/>
              </a:rPr>
              <a:t>паркування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транспортних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засобів</a:t>
            </a:r>
            <a:r>
              <a:rPr lang="ru-RU" sz="1090" dirty="0" smtClean="0">
                <a:latin typeface="e-Ukraine Light" pitchFamily="50" charset="-52"/>
              </a:rPr>
              <a:t> – за І квартал 2022 року; </a:t>
            </a:r>
          </a:p>
          <a:p>
            <a:pPr algn="just"/>
            <a:r>
              <a:rPr lang="ru-RU" sz="1090" dirty="0" err="1" smtClean="0">
                <a:latin typeface="e-Ukraine Light" pitchFamily="50" charset="-52"/>
              </a:rPr>
              <a:t>податку</a:t>
            </a:r>
            <a:r>
              <a:rPr lang="ru-RU" sz="1090" dirty="0" smtClean="0">
                <a:latin typeface="e-Ukraine Light" pitchFamily="50" charset="-52"/>
              </a:rPr>
              <a:t> на </a:t>
            </a:r>
            <a:r>
              <a:rPr lang="ru-RU" sz="1090" dirty="0" err="1" smtClean="0">
                <a:latin typeface="e-Ukraine Light" pitchFamily="50" charset="-52"/>
              </a:rPr>
              <a:t>прибуток</a:t>
            </a:r>
            <a:r>
              <a:rPr lang="ru-RU" sz="1090" dirty="0" smtClean="0">
                <a:latin typeface="e-Ukraine Light" pitchFamily="50" charset="-52"/>
              </a:rPr>
              <a:t> (</a:t>
            </a:r>
            <a:r>
              <a:rPr lang="ru-RU" sz="1090" dirty="0" err="1" smtClean="0">
                <a:latin typeface="e-Ukraine Light" pitchFamily="50" charset="-52"/>
              </a:rPr>
              <a:t>платниками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податку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які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застосовують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місячний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звітний</a:t>
            </a:r>
            <a:r>
              <a:rPr lang="ru-RU" sz="1090" dirty="0" smtClean="0">
                <a:latin typeface="e-Ukraine Light" pitchFamily="50" charset="-52"/>
              </a:rPr>
              <a:t> (</a:t>
            </a:r>
            <a:r>
              <a:rPr lang="ru-RU" sz="1090" dirty="0" err="1" smtClean="0">
                <a:latin typeface="e-Ukraine Light" pitchFamily="50" charset="-52"/>
              </a:rPr>
              <a:t>податковий</a:t>
            </a:r>
            <a:r>
              <a:rPr lang="ru-RU" sz="1090" dirty="0" smtClean="0">
                <a:latin typeface="e-Ukraine Light" pitchFamily="50" charset="-52"/>
              </a:rPr>
              <a:t>) </a:t>
            </a:r>
            <a:r>
              <a:rPr lang="ru-RU" sz="1090" dirty="0" err="1" smtClean="0">
                <a:latin typeface="e-Ukraine Light" pitchFamily="50" charset="-52"/>
              </a:rPr>
              <a:t>період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відповідно</a:t>
            </a:r>
            <a:r>
              <a:rPr lang="ru-RU" sz="1090" dirty="0" smtClean="0">
                <a:latin typeface="e-Ukraine Light" pitchFamily="50" charset="-52"/>
              </a:rPr>
              <a:t> до </a:t>
            </a:r>
            <a:r>
              <a:rPr lang="ru-RU" sz="1090" dirty="0" err="1" smtClean="0">
                <a:latin typeface="e-Ukraine Light" pitchFamily="50" charset="-52"/>
              </a:rPr>
              <a:t>пп</a:t>
            </a:r>
            <a:r>
              <a:rPr lang="ru-RU" sz="1090" dirty="0" smtClean="0">
                <a:latin typeface="e-Ukraine Light" pitchFamily="50" charset="-52"/>
              </a:rPr>
              <a:t>. 133.4.3 п. 133.4 ст. 133 ПКУ), ПДВ, </a:t>
            </a:r>
            <a:r>
              <a:rPr lang="ru-RU" sz="1090" dirty="0" err="1" smtClean="0">
                <a:latin typeface="e-Ukraine Light" pitchFamily="50" charset="-52"/>
              </a:rPr>
              <a:t>єдиного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податку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третьої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групи</a:t>
            </a:r>
            <a:r>
              <a:rPr lang="ru-RU" sz="1090" dirty="0" smtClean="0">
                <a:latin typeface="e-Ukraine Light" pitchFamily="50" charset="-52"/>
              </a:rPr>
              <a:t> (</a:t>
            </a:r>
            <a:r>
              <a:rPr lang="ru-RU" sz="1090" dirty="0" err="1" smtClean="0">
                <a:latin typeface="e-Ukraine Light" pitchFamily="50" charset="-52"/>
              </a:rPr>
              <a:t>зі</a:t>
            </a:r>
            <a:r>
              <a:rPr lang="ru-RU" sz="1090" dirty="0" smtClean="0">
                <a:latin typeface="e-Ukraine Light" pitchFamily="50" charset="-52"/>
              </a:rPr>
              <a:t> ставкою 2 </a:t>
            </a:r>
            <a:r>
              <a:rPr lang="ru-RU" sz="1090" dirty="0" err="1" smtClean="0">
                <a:latin typeface="e-Ukraine Light" pitchFamily="50" charset="-52"/>
              </a:rPr>
              <a:t>відсотки</a:t>
            </a:r>
            <a:r>
              <a:rPr lang="ru-RU" sz="1090" dirty="0" smtClean="0">
                <a:latin typeface="e-Ukraine Light" pitchFamily="50" charset="-52"/>
              </a:rPr>
              <a:t>), </a:t>
            </a:r>
            <a:r>
              <a:rPr lang="ru-RU" sz="1090" dirty="0" err="1" smtClean="0">
                <a:latin typeface="e-Ukraine Light" pitchFamily="50" charset="-52"/>
              </a:rPr>
              <a:t>рентної</a:t>
            </a:r>
            <a:r>
              <a:rPr lang="ru-RU" sz="1090" dirty="0" smtClean="0">
                <a:latin typeface="e-Ukraine Light" pitchFamily="50" charset="-52"/>
              </a:rPr>
              <a:t> плати, плати за землю – за </a:t>
            </a:r>
            <a:r>
              <a:rPr lang="ru-RU" sz="1090" dirty="0" err="1" smtClean="0">
                <a:latin typeface="e-Ukraine Light" pitchFamily="50" charset="-52"/>
              </a:rPr>
              <a:t>січень</a:t>
            </a:r>
            <a:r>
              <a:rPr lang="ru-RU" sz="1090" dirty="0" smtClean="0">
                <a:latin typeface="e-Ukraine Light" pitchFamily="50" charset="-52"/>
              </a:rPr>
              <a:t> – </a:t>
            </a:r>
            <a:r>
              <a:rPr lang="ru-RU" sz="1090" dirty="0" err="1" smtClean="0">
                <a:latin typeface="e-Ukraine Light" pitchFamily="50" charset="-52"/>
              </a:rPr>
              <a:t>травень</a:t>
            </a:r>
            <a:r>
              <a:rPr lang="ru-RU" sz="1090" dirty="0" smtClean="0">
                <a:latin typeface="e-Ukraine Light" pitchFamily="50" charset="-52"/>
              </a:rPr>
              <a:t> 2022 року; </a:t>
            </a:r>
          </a:p>
          <a:p>
            <a:pPr algn="just"/>
            <a:r>
              <a:rPr lang="ru-RU" sz="1090" dirty="0" err="1" smtClean="0">
                <a:latin typeface="e-Ukraine Light" pitchFamily="50" charset="-52"/>
              </a:rPr>
              <a:t>податків</a:t>
            </a:r>
            <a:r>
              <a:rPr lang="ru-RU" sz="1090" dirty="0" smtClean="0">
                <a:latin typeface="e-Ukraine Light" pitchFamily="50" charset="-52"/>
              </a:rPr>
              <a:t> / </a:t>
            </a:r>
            <a:r>
              <a:rPr lang="ru-RU" sz="1090" dirty="0" err="1" smtClean="0">
                <a:latin typeface="e-Ukraine Light" pitchFamily="50" charset="-52"/>
              </a:rPr>
              <a:t>зборів</a:t>
            </a:r>
            <a:r>
              <a:rPr lang="ru-RU" sz="1090" dirty="0" smtClean="0">
                <a:latin typeface="e-Ukraine Light" pitchFamily="50" charset="-52"/>
              </a:rPr>
              <a:t> / </a:t>
            </a:r>
            <a:r>
              <a:rPr lang="ru-RU" sz="1090" dirty="0" err="1" smtClean="0">
                <a:latin typeface="e-Ukraine Light" pitchFamily="50" charset="-52"/>
              </a:rPr>
              <a:t>платежів</a:t>
            </a:r>
            <a:r>
              <a:rPr lang="ru-RU" sz="1090" dirty="0" smtClean="0">
                <a:latin typeface="e-Ukraine Light" pitchFamily="50" charset="-52"/>
              </a:rPr>
              <a:t> за </a:t>
            </a:r>
            <a:r>
              <a:rPr lang="ru-RU" sz="1090" dirty="0" err="1" smtClean="0">
                <a:latin typeface="e-Ukraine Light" pitchFamily="50" charset="-52"/>
              </a:rPr>
              <a:t>інші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звітні</a:t>
            </a:r>
            <a:r>
              <a:rPr lang="ru-RU" sz="1090" dirty="0" smtClean="0">
                <a:latin typeface="e-Ukraine Light" pitchFamily="50" charset="-52"/>
              </a:rPr>
              <a:t> (</a:t>
            </a:r>
            <a:r>
              <a:rPr lang="ru-RU" sz="1090" dirty="0" err="1" smtClean="0">
                <a:latin typeface="e-Ukraine Light" pitchFamily="50" charset="-52"/>
              </a:rPr>
              <a:t>податкові</a:t>
            </a:r>
            <a:r>
              <a:rPr lang="ru-RU" sz="1090" dirty="0" smtClean="0">
                <a:latin typeface="e-Ukraine Light" pitchFamily="50" charset="-52"/>
              </a:rPr>
              <a:t>) </a:t>
            </a:r>
            <a:r>
              <a:rPr lang="ru-RU" sz="1090" dirty="0" err="1" smtClean="0">
                <a:latin typeface="e-Ukraine Light" pitchFamily="50" charset="-52"/>
              </a:rPr>
              <a:t>періоди</a:t>
            </a:r>
            <a:r>
              <a:rPr lang="ru-RU" sz="1090" dirty="0" smtClean="0">
                <a:latin typeface="e-Ukraine Light" pitchFamily="50" charset="-52"/>
              </a:rPr>
              <a:t> – при </a:t>
            </a:r>
            <a:r>
              <a:rPr lang="ru-RU" sz="1090" dirty="0" err="1" smtClean="0">
                <a:latin typeface="e-Ukraine Light" pitchFamily="50" charset="-52"/>
              </a:rPr>
              <a:t>порушені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строків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визначених</a:t>
            </a:r>
            <a:r>
              <a:rPr lang="ru-RU" sz="1090" dirty="0" smtClean="0">
                <a:latin typeface="e-Ukraine Light" pitchFamily="50" charset="-52"/>
              </a:rPr>
              <a:t> ПКУ для </a:t>
            </a:r>
            <a:r>
              <a:rPr lang="ru-RU" sz="1090" dirty="0" err="1" smtClean="0">
                <a:latin typeface="e-Ukraine Light" pitchFamily="50" charset="-52"/>
              </a:rPr>
              <a:t>сплати</a:t>
            </a:r>
            <a:r>
              <a:rPr lang="ru-RU" sz="1090" dirty="0" smtClean="0">
                <a:latin typeface="e-Ukraine Light" pitchFamily="50" charset="-52"/>
              </a:rPr>
              <a:t> таких </a:t>
            </a:r>
            <a:r>
              <a:rPr lang="ru-RU" sz="1090" dirty="0" err="1" smtClean="0">
                <a:latin typeface="e-Ukraine Light" pitchFamily="50" charset="-52"/>
              </a:rPr>
              <a:t>податків</a:t>
            </a:r>
            <a:r>
              <a:rPr lang="ru-RU" sz="1090" dirty="0" smtClean="0">
                <a:latin typeface="e-Ukraine Light" pitchFamily="50" charset="-52"/>
              </a:rPr>
              <a:t> / </a:t>
            </a:r>
            <a:r>
              <a:rPr lang="ru-RU" sz="1090" dirty="0" err="1" smtClean="0">
                <a:latin typeface="e-Ukraine Light" pitchFamily="50" charset="-52"/>
              </a:rPr>
              <a:t>зборів</a:t>
            </a:r>
            <a:r>
              <a:rPr lang="ru-RU" sz="1090" dirty="0" smtClean="0">
                <a:latin typeface="e-Ukraine Light" pitchFamily="50" charset="-52"/>
              </a:rPr>
              <a:t> / </a:t>
            </a:r>
            <a:r>
              <a:rPr lang="ru-RU" sz="1090" dirty="0" err="1" smtClean="0">
                <a:latin typeface="e-Ukraine Light" pitchFamily="50" charset="-52"/>
              </a:rPr>
              <a:t>платежів</a:t>
            </a:r>
            <a:r>
              <a:rPr lang="ru-RU" sz="109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90" dirty="0" smtClean="0">
                <a:latin typeface="e-Ukraine Light" pitchFamily="50" charset="-52"/>
              </a:rPr>
              <a:t>	При </a:t>
            </a:r>
            <a:r>
              <a:rPr lang="ru-RU" sz="1090" dirty="0" err="1" smtClean="0">
                <a:latin typeface="e-Ukraine Light" pitchFamily="50" charset="-52"/>
              </a:rPr>
              <a:t>цьому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відлік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терміну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затримки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сплати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узгодженої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суми</a:t>
            </a:r>
            <a:r>
              <a:rPr lang="ru-RU" sz="1090" dirty="0" smtClean="0">
                <a:latin typeface="e-Ukraine Light" pitchFamily="50" charset="-52"/>
              </a:rPr>
              <a:t> грошового </a:t>
            </a:r>
            <a:r>
              <a:rPr lang="ru-RU" sz="1090" dirty="0" err="1" smtClean="0">
                <a:latin typeface="e-Ukraine Light" pitchFamily="50" charset="-52"/>
              </a:rPr>
              <a:t>зобов’язання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встановленого</a:t>
            </a:r>
            <a:r>
              <a:rPr lang="ru-RU" sz="1090" dirty="0" smtClean="0">
                <a:latin typeface="e-Ukraine Light" pitchFamily="50" charset="-52"/>
              </a:rPr>
              <a:t> абзацами другим та </a:t>
            </a:r>
            <a:r>
              <a:rPr lang="ru-RU" sz="1090" dirty="0" err="1" smtClean="0">
                <a:latin typeface="e-Ukraine Light" pitchFamily="50" charset="-52"/>
              </a:rPr>
              <a:t>третім</a:t>
            </a:r>
            <a:r>
              <a:rPr lang="ru-RU" sz="1090" dirty="0" smtClean="0">
                <a:latin typeface="e-Ukraine Light" pitchFamily="50" charset="-52"/>
              </a:rPr>
              <a:t> п. 124.1 ст. 124 ПКУ, у </a:t>
            </a:r>
            <a:r>
              <a:rPr lang="ru-RU" sz="1090" dirty="0" err="1" smtClean="0">
                <a:latin typeface="e-Ukraine Light" pitchFamily="50" charset="-52"/>
              </a:rPr>
              <a:t>контексті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платежів</a:t>
            </a:r>
            <a:r>
              <a:rPr lang="ru-RU" sz="1090" dirty="0" smtClean="0">
                <a:latin typeface="e-Ukraine Light" pitchFamily="50" charset="-52"/>
              </a:rPr>
              <a:t> та </a:t>
            </a:r>
            <a:r>
              <a:rPr lang="ru-RU" sz="1090" dirty="0" err="1" smtClean="0">
                <a:latin typeface="e-Ukraine Light" pitchFamily="50" charset="-52"/>
              </a:rPr>
              <a:t>звітних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періодів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зазначених</a:t>
            </a:r>
            <a:r>
              <a:rPr lang="ru-RU" sz="1090" dirty="0" smtClean="0">
                <a:latin typeface="e-Ukraine Light" pitchFamily="50" charset="-52"/>
              </a:rPr>
              <a:t> у </a:t>
            </a:r>
            <a:r>
              <a:rPr lang="ru-RU" sz="1090" dirty="0" err="1" smtClean="0">
                <a:latin typeface="e-Ukraine Light" pitchFamily="50" charset="-52"/>
              </a:rPr>
              <a:t>пп</a:t>
            </a:r>
            <a:r>
              <a:rPr lang="ru-RU" sz="1090" dirty="0" smtClean="0">
                <a:latin typeface="e-Ukraine Light" pitchFamily="50" charset="-52"/>
              </a:rPr>
              <a:t>. 69.1 п. 69 підрозд.10 </a:t>
            </a:r>
            <a:r>
              <a:rPr lang="ru-RU" sz="1090" dirty="0" err="1" smtClean="0">
                <a:latin typeface="e-Ukraine Light" pitchFamily="50" charset="-52"/>
              </a:rPr>
              <a:t>розд</a:t>
            </a:r>
            <a:r>
              <a:rPr lang="ru-RU" sz="1090" dirty="0" smtClean="0">
                <a:latin typeface="e-Ukraine Light" pitchFamily="50" charset="-52"/>
              </a:rPr>
              <a:t>. </a:t>
            </a:r>
            <a:r>
              <a:rPr lang="en-US" sz="1090" dirty="0" smtClean="0">
                <a:latin typeface="e-Ukraine Light" pitchFamily="50" charset="-52"/>
              </a:rPr>
              <a:t>XX </a:t>
            </a:r>
            <a:r>
              <a:rPr lang="ru-RU" sz="1090" dirty="0" smtClean="0">
                <a:latin typeface="e-Ukraine Light" pitchFamily="50" charset="-52"/>
              </a:rPr>
              <a:t>ПКУ, </a:t>
            </a:r>
            <a:r>
              <a:rPr lang="ru-RU" sz="1090" dirty="0" err="1" smtClean="0">
                <a:latin typeface="e-Ukraine Light" pitchFamily="50" charset="-52"/>
              </a:rPr>
              <a:t>починається</a:t>
            </a:r>
            <a:r>
              <a:rPr lang="ru-RU" sz="1090" dirty="0" smtClean="0">
                <a:latin typeface="e-Ukraine Light" pitchFamily="50" charset="-52"/>
              </a:rPr>
              <a:t> 02 </a:t>
            </a:r>
            <a:r>
              <a:rPr lang="ru-RU" sz="1090" dirty="0" err="1" smtClean="0">
                <a:latin typeface="e-Ukraine Light" pitchFamily="50" charset="-52"/>
              </a:rPr>
              <a:t>серпня</a:t>
            </a:r>
            <a:r>
              <a:rPr lang="ru-RU" sz="1090" dirty="0" smtClean="0">
                <a:latin typeface="e-Ukraine Light" pitchFamily="50" charset="-52"/>
              </a:rPr>
              <a:t> 2022 року. </a:t>
            </a:r>
          </a:p>
          <a:p>
            <a:pPr algn="just"/>
            <a:r>
              <a:rPr lang="ru-RU" sz="1090" dirty="0" smtClean="0">
                <a:latin typeface="e-Ukraine Light" pitchFamily="50" charset="-52"/>
              </a:rPr>
              <a:t>	</a:t>
            </a:r>
            <a:r>
              <a:rPr lang="ru-RU" sz="1090" dirty="0" err="1" smtClean="0">
                <a:latin typeface="e-Ukraine Light" pitchFamily="50" charset="-52"/>
              </a:rPr>
              <a:t>Звертаємо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увагу</a:t>
            </a:r>
            <a:r>
              <a:rPr lang="ru-RU" sz="1090" dirty="0" smtClean="0">
                <a:latin typeface="e-Ukraine Light" pitchFamily="50" charset="-52"/>
              </a:rPr>
              <a:t>, </a:t>
            </a:r>
            <a:r>
              <a:rPr lang="ru-RU" sz="1090" dirty="0" err="1" smtClean="0">
                <a:latin typeface="e-Ukraine Light" pitchFamily="50" charset="-52"/>
              </a:rPr>
              <a:t>що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сплата</a:t>
            </a:r>
            <a:r>
              <a:rPr lang="ru-RU" sz="1090" dirty="0" smtClean="0">
                <a:latin typeface="e-Ukraine Light" pitchFamily="50" charset="-52"/>
              </a:rPr>
              <a:t> до бюджету </a:t>
            </a:r>
            <a:r>
              <a:rPr lang="ru-RU" sz="1090" dirty="0" err="1" smtClean="0">
                <a:latin typeface="e-Ukraine Light" pitchFamily="50" charset="-52"/>
              </a:rPr>
              <a:t>узгоджених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податкових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зобов’язань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</a:t>
            </a:r>
            <a:r>
              <a:rPr lang="ru-RU" sz="1090" dirty="0" smtClean="0">
                <a:latin typeface="e-Ukraine Light" pitchFamily="50" charset="-52"/>
              </a:rPr>
              <a:t> ПДВ, </a:t>
            </a:r>
            <a:r>
              <a:rPr lang="ru-RU" sz="1090" dirty="0" err="1" smtClean="0">
                <a:latin typeface="e-Ukraine Light" pitchFamily="50" charset="-52"/>
              </a:rPr>
              <a:t>задекларованих</a:t>
            </a:r>
            <a:r>
              <a:rPr lang="ru-RU" sz="1090" dirty="0" smtClean="0">
                <a:latin typeface="e-Ukraine Light" pitchFamily="50" charset="-52"/>
              </a:rPr>
              <a:t> у </a:t>
            </a:r>
            <a:r>
              <a:rPr lang="ru-RU" sz="1090" dirty="0" err="1" smtClean="0">
                <a:latin typeface="e-Ukraine Light" pitchFamily="50" charset="-52"/>
              </a:rPr>
              <a:t>поданій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податковій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звітності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</a:t>
            </a:r>
            <a:r>
              <a:rPr lang="ru-RU" sz="1090" dirty="0" smtClean="0">
                <a:latin typeface="e-Ukraine Light" pitchFamily="50" charset="-52"/>
              </a:rPr>
              <a:t> ПДВ, </a:t>
            </a:r>
            <a:r>
              <a:rPr lang="ru-RU" sz="1090" dirty="0" err="1" smtClean="0">
                <a:latin typeface="e-Ukraine Light" pitchFamily="50" charset="-52"/>
              </a:rPr>
              <a:t>здійснюється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з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рахунку</a:t>
            </a:r>
            <a:r>
              <a:rPr lang="ru-RU" sz="1090" dirty="0" smtClean="0">
                <a:latin typeface="e-Ukraine Light" pitchFamily="50" charset="-52"/>
              </a:rPr>
              <a:t> у </a:t>
            </a:r>
            <a:r>
              <a:rPr lang="ru-RU" sz="1090" dirty="0" err="1" smtClean="0">
                <a:latin typeface="e-Ukraine Light" pitchFamily="50" charset="-52"/>
              </a:rPr>
              <a:t>системі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електронного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адміністрування</a:t>
            </a:r>
            <a:r>
              <a:rPr lang="ru-RU" sz="1090" dirty="0" smtClean="0">
                <a:latin typeface="e-Ukraine Light" pitchFamily="50" charset="-52"/>
              </a:rPr>
              <a:t> ПДВ </a:t>
            </a:r>
            <a:r>
              <a:rPr lang="ru-RU" sz="1090" dirty="0" err="1" smtClean="0">
                <a:latin typeface="e-Ukraine Light" pitchFamily="50" charset="-52"/>
              </a:rPr>
              <a:t>платника</a:t>
            </a:r>
            <a:r>
              <a:rPr lang="ru-RU" sz="1090" dirty="0" smtClean="0">
                <a:latin typeface="e-Ukraine Light" pitchFamily="50" charset="-52"/>
              </a:rPr>
              <a:t>, а </a:t>
            </a:r>
            <a:r>
              <a:rPr lang="ru-RU" sz="1090" dirty="0" err="1" smtClean="0">
                <a:latin typeface="e-Ukraine Light" pitchFamily="50" charset="-52"/>
              </a:rPr>
              <a:t>сплата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штрафних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санкцій</a:t>
            </a:r>
            <a:r>
              <a:rPr lang="ru-RU" sz="1090" dirty="0" smtClean="0">
                <a:latin typeface="e-Ukraine Light" pitchFamily="50" charset="-52"/>
              </a:rPr>
              <a:t> – </a:t>
            </a:r>
            <a:r>
              <a:rPr lang="ru-RU" sz="1090" dirty="0" err="1" smtClean="0">
                <a:latin typeface="e-Ukraine Light" pitchFamily="50" charset="-52"/>
              </a:rPr>
              <a:t>з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рахунку</a:t>
            </a:r>
            <a:r>
              <a:rPr lang="ru-RU" sz="1090" dirty="0" smtClean="0">
                <a:latin typeface="e-Ukraine Light" pitchFamily="50" charset="-52"/>
              </a:rPr>
              <a:t> у банку </a:t>
            </a:r>
            <a:r>
              <a:rPr lang="ru-RU" sz="1090" dirty="0" err="1" smtClean="0">
                <a:latin typeface="e-Ukraine Light" pitchFamily="50" charset="-52"/>
              </a:rPr>
              <a:t>або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небанківському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надавачу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платіжних</a:t>
            </a:r>
            <a:r>
              <a:rPr lang="ru-RU" sz="1090" dirty="0" smtClean="0">
                <a:latin typeface="e-Ukraine Light" pitchFamily="50" charset="-52"/>
              </a:rPr>
              <a:t> </a:t>
            </a:r>
            <a:r>
              <a:rPr lang="ru-RU" sz="1090" dirty="0" err="1" smtClean="0">
                <a:latin typeface="e-Ukraine Light" pitchFamily="50" charset="-52"/>
              </a:rPr>
              <a:t>послуг</a:t>
            </a:r>
            <a:r>
              <a:rPr lang="ru-RU" sz="1090" dirty="0" smtClean="0">
                <a:latin typeface="e-Ukraine Light" pitchFamily="50" charset="-52"/>
              </a:rPr>
              <a:t> до </a:t>
            </a:r>
            <a:r>
              <a:rPr lang="ru-RU" sz="1090" dirty="0" err="1" smtClean="0">
                <a:latin typeface="e-Ukraine Light" pitchFamily="50" charset="-52"/>
              </a:rPr>
              <a:t>відповідного</a:t>
            </a:r>
            <a:r>
              <a:rPr lang="ru-RU" sz="1090" dirty="0" smtClean="0">
                <a:latin typeface="e-Ukraine Light" pitchFamily="50" charset="-52"/>
              </a:rPr>
              <a:t> бюджету. </a:t>
            </a:r>
            <a:endParaRPr lang="ru-RU" sz="109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53707" y="118444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972050" y="1"/>
            <a:ext cx="4844144" cy="695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Наголошуємо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за результатами </a:t>
            </a:r>
            <a:r>
              <a:rPr lang="ru-RU" sz="1100" dirty="0" err="1" smtClean="0">
                <a:latin typeface="e-Ukraine Light" pitchFamily="50" charset="-52"/>
              </a:rPr>
              <a:t>камеральних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штрафні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санкції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визначені</a:t>
            </a:r>
            <a:r>
              <a:rPr lang="ru-RU" sz="1100" dirty="0" smtClean="0">
                <a:latin typeface="e-Ukraine Light" pitchFamily="50" charset="-52"/>
              </a:rPr>
              <a:t> п. 124.2 та п. 124.3 ст. 124 ПКУ, не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оскільки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рід</a:t>
            </a:r>
            <a:r>
              <a:rPr lang="ru-RU" sz="1100" dirty="0" smtClean="0">
                <a:latin typeface="e-Ukraine Light" pitchFamily="50" charset="-52"/>
              </a:rPr>
              <a:t> час </a:t>
            </a:r>
            <a:r>
              <a:rPr lang="ru-RU" sz="1100" dirty="0" err="1" smtClean="0">
                <a:latin typeface="e-Ukraine Light" pitchFamily="50" charset="-52"/>
              </a:rPr>
              <a:t>проведення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камеральної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контролюючий</a:t>
            </a:r>
            <a:r>
              <a:rPr lang="ru-RU" sz="1100" dirty="0" smtClean="0">
                <a:latin typeface="e-Ukraine Light" pitchFamily="50" charset="-52"/>
              </a:rPr>
              <a:t> орган не </a:t>
            </a:r>
            <a:r>
              <a:rPr lang="ru-RU" sz="1100" dirty="0" err="1" smtClean="0">
                <a:latin typeface="e-Ukraine Light" pitchFamily="50" charset="-52"/>
              </a:rPr>
              <a:t>має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можливості</a:t>
            </a:r>
            <a:r>
              <a:rPr lang="ru-RU" sz="1100" dirty="0" smtClean="0">
                <a:latin typeface="e-Ukraine Light" pitchFamily="50" charset="-52"/>
              </a:rPr>
              <a:t> довести </a:t>
            </a:r>
            <a:r>
              <a:rPr lang="ru-RU" sz="1100" dirty="0" err="1" smtClean="0">
                <a:latin typeface="e-Ukraine Light" pitchFamily="50" charset="-52"/>
              </a:rPr>
              <a:t>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спростувати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обставини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можуть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іншої</a:t>
            </a:r>
            <a:r>
              <a:rPr lang="ru-RU" sz="1100" dirty="0" smtClean="0">
                <a:latin typeface="e-Ukraine Light" pitchFamily="50" charset="-52"/>
              </a:rPr>
              <a:t> мети, 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як </a:t>
            </a:r>
            <a:r>
              <a:rPr lang="ru-RU" sz="1100" dirty="0" err="1" smtClean="0">
                <a:latin typeface="e-Ukraine Light" pitchFamily="50" charset="-52"/>
              </a:rPr>
              <a:t>невиконання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неналежне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виконання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вимог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установлених</a:t>
            </a:r>
            <a:r>
              <a:rPr lang="ru-RU" sz="1100" dirty="0" smtClean="0">
                <a:latin typeface="e-Ukraine Light" pitchFamily="50" charset="-52"/>
              </a:rPr>
              <a:t> ПКУ (лист ДПС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06 </a:t>
            </a:r>
            <a:r>
              <a:rPr lang="ru-RU" sz="1100" dirty="0" err="1" smtClean="0">
                <a:latin typeface="e-Ukraine Light" pitchFamily="50" charset="-52"/>
              </a:rPr>
              <a:t>жовтня</a:t>
            </a:r>
            <a:r>
              <a:rPr lang="ru-RU" sz="1100" dirty="0" smtClean="0">
                <a:latin typeface="e-Ukraine Light" pitchFamily="50" charset="-52"/>
              </a:rPr>
              <a:t> 2023 року № 25118/7/99-00-04-02-04-07).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З  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 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,  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абзацом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дев’ятим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 smtClean="0">
                <a:latin typeface="e-Ukraine Light" pitchFamily="50" charset="-52"/>
              </a:rPr>
              <a:t>. 69.1 п. 69 підрозд.10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ПКУ, </a:t>
            </a:r>
            <a:r>
              <a:rPr lang="ru-RU" sz="1100" dirty="0" err="1" smtClean="0">
                <a:latin typeface="e-Ukraine Light" pitchFamily="50" charset="-52"/>
              </a:rPr>
              <a:t>платники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можливість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своєчасно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виконувати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обов’язки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звільняються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відповідальності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несвоєчасне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виконання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обов’язків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,  </a:t>
            </a:r>
            <a:r>
              <a:rPr lang="ru-RU" sz="1100" dirty="0" err="1" smtClean="0">
                <a:latin typeface="e-Ukraine Light" pitchFamily="50" charset="-52"/>
              </a:rPr>
              <a:t>зокрема</a:t>
            </a:r>
            <a:r>
              <a:rPr lang="ru-RU" sz="1100" dirty="0" smtClean="0">
                <a:latin typeface="e-Ukraine Light" pitchFamily="50" charset="-52"/>
              </a:rPr>
              <a:t>,  за  2021  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 (для </a:t>
            </a:r>
            <a:r>
              <a:rPr lang="ru-RU" sz="1100" dirty="0" err="1" smtClean="0">
                <a:latin typeface="e-Ukraine Light" pitchFamily="50" charset="-52"/>
              </a:rPr>
              <a:t>річного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), за І  квартал  2022  року (для квартального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), </a:t>
            </a:r>
            <a:r>
              <a:rPr lang="ru-RU" sz="1100" dirty="0" err="1" smtClean="0">
                <a:latin typeface="e-Ukraine Light" pitchFamily="50" charset="-52"/>
              </a:rPr>
              <a:t>січень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травень</a:t>
            </a:r>
            <a:r>
              <a:rPr lang="ru-RU" sz="1100" dirty="0" smtClean="0">
                <a:latin typeface="e-Ukraine Light" pitchFamily="50" charset="-52"/>
              </a:rPr>
              <a:t> 2022 року (для </a:t>
            </a:r>
            <a:r>
              <a:rPr lang="ru-RU" sz="1100" dirty="0" err="1" smtClean="0">
                <a:latin typeface="e-Ukraine Light" pitchFamily="50" charset="-52"/>
              </a:rPr>
              <a:t>місячного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), за </a:t>
            </a:r>
            <a:r>
              <a:rPr lang="ru-RU" sz="1100" dirty="0" err="1" smtClean="0">
                <a:latin typeface="e-Ukraine Light" pitchFamily="50" charset="-52"/>
              </a:rPr>
              <a:t>умови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01 </a:t>
            </a:r>
            <a:r>
              <a:rPr lang="ru-RU" sz="1100" dirty="0" err="1" smtClean="0">
                <a:latin typeface="e-Ukraine Light" pitchFamily="50" charset="-52"/>
              </a:rPr>
              <a:t>серпня</a:t>
            </a:r>
            <a:r>
              <a:rPr lang="ru-RU" sz="1100" dirty="0" smtClean="0">
                <a:latin typeface="e-Ukraine Light" pitchFamily="50" charset="-52"/>
              </a:rPr>
              <a:t> 2022 року.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Необхідно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враховувати</a:t>
            </a:r>
            <a:r>
              <a:rPr lang="ru-RU" sz="1100" dirty="0" smtClean="0">
                <a:latin typeface="e-Ukraine Light" pitchFamily="50" charset="-52"/>
              </a:rPr>
              <a:t>,  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   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 smtClean="0">
                <a:latin typeface="e-Ukraine Light" pitchFamily="50" charset="-52"/>
              </a:rPr>
              <a:t>. 69.1   п. 69  підрозд.10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обов’язків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окремих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платежів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ПКУ </a:t>
            </a:r>
            <a:r>
              <a:rPr lang="ru-RU" sz="1100" dirty="0" err="1" smtClean="0">
                <a:latin typeface="e-Ukraine Light" pitchFamily="50" charset="-52"/>
              </a:rPr>
              <a:t>визначено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окремі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при </a:t>
            </a:r>
            <a:r>
              <a:rPr lang="ru-RU" sz="1100" dirty="0" err="1" smtClean="0">
                <a:latin typeface="e-Ukraine Light" pitchFamily="50" charset="-52"/>
              </a:rPr>
              <a:t>встановленому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річному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періоді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Зокрема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плати за землю, </a:t>
            </a:r>
            <a:r>
              <a:rPr lang="ru-RU" sz="1100" dirty="0" err="1" smtClean="0">
                <a:latin typeface="e-Ukraine Light" pitchFamily="50" charset="-52"/>
              </a:rPr>
              <a:t>визначене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річній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сплачується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рівними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частками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податковий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дорівнює</a:t>
            </a:r>
            <a:r>
              <a:rPr lang="ru-RU" sz="1100" dirty="0" smtClean="0">
                <a:latin typeface="e-Ukraine Light" pitchFamily="50" charset="-52"/>
              </a:rPr>
              <a:t> календарному </a:t>
            </a:r>
            <a:r>
              <a:rPr lang="ru-RU" sz="1100" dirty="0" err="1" smtClean="0">
                <a:latin typeface="e-Ukraine Light" pitchFamily="50" charset="-52"/>
              </a:rPr>
              <a:t>місяцю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щомісяця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30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настають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останнім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календарним</a:t>
            </a:r>
            <a:r>
              <a:rPr lang="ru-RU" sz="1100" dirty="0" smtClean="0">
                <a:latin typeface="e-Ukraine Light" pitchFamily="50" charset="-52"/>
              </a:rPr>
              <a:t> днем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місяця</a:t>
            </a:r>
            <a:r>
              <a:rPr lang="ru-RU" sz="1100" dirty="0" smtClean="0">
                <a:latin typeface="e-Ukraine Light" pitchFamily="50" charset="-52"/>
              </a:rPr>
              <a:t> (п. 287.3 ст. 287 ПКУ).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Щомісячна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плати за землю за </a:t>
            </a:r>
            <a:r>
              <a:rPr lang="ru-RU" sz="1100" dirty="0" err="1" smtClean="0">
                <a:latin typeface="e-Ukraine Light" pitchFamily="50" charset="-52"/>
              </a:rPr>
              <a:t>податковий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дорівнює</a:t>
            </a:r>
            <a:r>
              <a:rPr lang="ru-RU" sz="1100" dirty="0" smtClean="0">
                <a:latin typeface="e-Ukraine Light" pitchFamily="50" charset="-52"/>
              </a:rPr>
              <a:t> календарному </a:t>
            </a:r>
            <a:r>
              <a:rPr lang="ru-RU" sz="1100" dirty="0" err="1" smtClean="0">
                <a:latin typeface="e-Ukraine Light" pitchFamily="50" charset="-52"/>
              </a:rPr>
              <a:t>місяцю</a:t>
            </a:r>
            <a:r>
              <a:rPr lang="ru-RU" sz="1100" dirty="0" smtClean="0">
                <a:latin typeface="e-Ukraine Light" pitchFamily="50" charset="-52"/>
              </a:rPr>
              <a:t>,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річної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розглядається</a:t>
            </a:r>
            <a:r>
              <a:rPr lang="ru-RU" sz="1100" dirty="0" smtClean="0">
                <a:latin typeface="e-Ukraine Light" pitchFamily="50" charset="-52"/>
              </a:rPr>
              <a:t> як </a:t>
            </a:r>
            <a:r>
              <a:rPr lang="ru-RU" sz="1100" dirty="0" err="1" smtClean="0">
                <a:latin typeface="e-Ukraine Light" pitchFamily="50" charset="-52"/>
              </a:rPr>
              <a:t>сплата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місячний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Враховуючи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зазначене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суб’єкт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можливість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своєчасно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виконувати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обов’язки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плати за </a:t>
            </a:r>
          </a:p>
          <a:p>
            <a:pPr algn="just"/>
            <a:endParaRPr lang="ru-RU" sz="1100" dirty="0" smtClean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450" y="114301"/>
            <a:ext cx="4591051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прибуток</a:t>
            </a:r>
            <a:r>
              <a:rPr lang="ru-RU" sz="1100" dirty="0" smtClean="0">
                <a:latin typeface="e-Ukraine Light" pitchFamily="50" charset="-52"/>
              </a:rPr>
              <a:t> (у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 smtClean="0">
                <a:latin typeface="e-Ukraine Light" pitchFamily="50" charset="-52"/>
              </a:rPr>
              <a:t>. 133.4.3 п. 133.4 ст. 133 ПКУ),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додану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вартість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ПДВ), </a:t>
            </a:r>
            <a:r>
              <a:rPr lang="ru-RU" sz="1100" dirty="0" err="1" smtClean="0">
                <a:latin typeface="e-Ukraine Light" pitchFamily="50" charset="-52"/>
              </a:rPr>
              <a:t>рентної</a:t>
            </a:r>
            <a:r>
              <a:rPr lang="ru-RU" sz="1100" dirty="0" smtClean="0">
                <a:latin typeface="e-Ukraine Light" pitchFamily="50" charset="-52"/>
              </a:rPr>
              <a:t> плати, плати за землю (у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щомісяця</a:t>
            </a:r>
            <a:r>
              <a:rPr lang="ru-RU" sz="1100" dirty="0" smtClean="0">
                <a:latin typeface="e-Ukraine Light" pitchFamily="50" charset="-52"/>
              </a:rPr>
              <a:t>) – за </a:t>
            </a:r>
            <a:r>
              <a:rPr lang="ru-RU" sz="1100" dirty="0" err="1" smtClean="0">
                <a:latin typeface="e-Ukraine Light" pitchFamily="50" charset="-52"/>
              </a:rPr>
              <a:t>лютий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травень</a:t>
            </a:r>
            <a:r>
              <a:rPr lang="ru-RU" sz="1100" dirty="0" smtClean="0">
                <a:latin typeface="e-Ukraine Light" pitchFamily="50" charset="-52"/>
              </a:rPr>
              <a:t> 2022 року;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платежів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інші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періоди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ПКУ для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платежів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2.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штрафних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санкцій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порушення</a:t>
            </a:r>
            <a:r>
              <a:rPr lang="ru-RU" sz="1100" dirty="0" smtClean="0">
                <a:latin typeface="e-Ukraine Light" pitchFamily="50" charset="-52"/>
              </a:rPr>
              <a:t> правил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перерахування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узгоджених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грошових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зобов’язань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узгодженої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грошового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ПКУ, </a:t>
            </a:r>
            <a:r>
              <a:rPr lang="ru-RU" sz="1100" dirty="0" err="1" smtClean="0">
                <a:latin typeface="e-Ukraine Light" pitchFamily="50" charset="-52"/>
              </a:rPr>
              <a:t>передбачена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відповідальність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вигляді</a:t>
            </a:r>
            <a:r>
              <a:rPr lang="ru-RU" sz="1100" dirty="0" smtClean="0">
                <a:latin typeface="e-Ukraine Light" pitchFamily="50" charset="-52"/>
              </a:rPr>
              <a:t> штрафу в </a:t>
            </a:r>
            <a:r>
              <a:rPr lang="ru-RU" sz="1100" dirty="0" err="1" smtClean="0">
                <a:latin typeface="e-Ukraine Light" pitchFamily="50" charset="-52"/>
              </a:rPr>
              <a:t>розмірах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встановлених</a:t>
            </a:r>
            <a:r>
              <a:rPr lang="ru-RU" sz="1100" dirty="0" smtClean="0">
                <a:latin typeface="e-Ukraine Light" pitchFamily="50" charset="-52"/>
              </a:rPr>
              <a:t> ст. 124 ПКУ.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п. 124.1 ст. 124 ПКУ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сплачує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узгоджену</a:t>
            </a:r>
            <a:r>
              <a:rPr lang="ru-RU" sz="1100" dirty="0" smtClean="0">
                <a:latin typeface="e-Ukraine Light" pitchFamily="50" charset="-52"/>
              </a:rPr>
              <a:t> суму грошового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грошового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вигляді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штрафних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фінансових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санкцій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застосованих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нього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підставі</a:t>
            </a:r>
            <a:r>
              <a:rPr lang="ru-RU" sz="1100" dirty="0" smtClean="0">
                <a:latin typeface="e-Ukraine Light" pitchFamily="50" charset="-52"/>
              </a:rPr>
              <a:t> ПКУ </a:t>
            </a:r>
            <a:r>
              <a:rPr lang="ru-RU" sz="1100" dirty="0" err="1" smtClean="0">
                <a:latin typeface="e-Ukraine Light" pitchFamily="50" charset="-52"/>
              </a:rPr>
              <a:t>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законодавства</a:t>
            </a:r>
            <a:r>
              <a:rPr lang="ru-RU" sz="1100" dirty="0" smtClean="0">
                <a:latin typeface="e-Ukraine Light" pitchFamily="50" charset="-52"/>
              </a:rPr>
              <a:t>, контроль за </a:t>
            </a:r>
            <a:r>
              <a:rPr lang="ru-RU" sz="1100" dirty="0" err="1" smtClean="0">
                <a:latin typeface="e-Ukraine Light" pitchFamily="50" charset="-52"/>
              </a:rPr>
              <a:t>яким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покладено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контролюючі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органи</a:t>
            </a:r>
            <a:r>
              <a:rPr lang="ru-RU" sz="1100" dirty="0" smtClean="0">
                <a:latin typeface="e-Ukraine Light" pitchFamily="50" charset="-52"/>
              </a:rPr>
              <a:t>, а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пені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застосованої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нього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підставі</a:t>
            </a:r>
            <a:r>
              <a:rPr lang="ru-RU" sz="1100" dirty="0" smtClean="0">
                <a:latin typeface="e-Ukraine Light" pitchFamily="50" charset="-52"/>
              </a:rPr>
              <a:t> ПКУ </a:t>
            </a:r>
            <a:r>
              <a:rPr lang="ru-RU" sz="1100" dirty="0" err="1" smtClean="0">
                <a:latin typeface="e-Ukraine Light" pitchFamily="50" charset="-52"/>
              </a:rPr>
              <a:t>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законодавства</a:t>
            </a:r>
            <a:r>
              <a:rPr lang="ru-RU" sz="1100" dirty="0" smtClean="0">
                <a:latin typeface="e-Ukraine Light" pitchFamily="50" charset="-52"/>
              </a:rPr>
              <a:t>, контроль за </a:t>
            </a:r>
            <a:r>
              <a:rPr lang="ru-RU" sz="1100" dirty="0" err="1" smtClean="0">
                <a:latin typeface="e-Ukraine Light" pitchFamily="50" charset="-52"/>
              </a:rPr>
              <a:t>яким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покладено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контролюючі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органи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отроків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ПКУ, </a:t>
            </a:r>
            <a:r>
              <a:rPr lang="ru-RU" sz="1100" dirty="0" err="1" smtClean="0">
                <a:latin typeface="e-Ukraine Light" pitchFamily="50" charset="-52"/>
              </a:rPr>
              <a:t>такий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притягується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відповідальності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вигляді</a:t>
            </a:r>
            <a:r>
              <a:rPr lang="ru-RU" sz="1100" dirty="0" smtClean="0">
                <a:latin typeface="e-Ukraine Light" pitchFamily="50" charset="-52"/>
              </a:rPr>
              <a:t> штрафу в таких </a:t>
            </a:r>
            <a:r>
              <a:rPr lang="ru-RU" sz="1100" dirty="0" err="1" smtClean="0">
                <a:latin typeface="e-Ukraine Light" pitchFamily="50" charset="-52"/>
              </a:rPr>
              <a:t>розмірах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при </a:t>
            </a:r>
            <a:r>
              <a:rPr lang="ru-RU" sz="1100" dirty="0" err="1" smtClean="0">
                <a:latin typeface="e-Ukraine Light" pitchFamily="50" charset="-52"/>
              </a:rPr>
              <a:t>затримці</a:t>
            </a:r>
            <a:r>
              <a:rPr lang="ru-RU" sz="1100" dirty="0" smtClean="0">
                <a:latin typeface="e-Ukraine Light" pitchFamily="50" charset="-52"/>
              </a:rPr>
              <a:t> до 30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включно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наступних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останнім</a:t>
            </a:r>
            <a:r>
              <a:rPr lang="ru-RU" sz="1100" dirty="0" smtClean="0">
                <a:latin typeface="e-Ukraine Light" pitchFamily="50" charset="-52"/>
              </a:rPr>
              <a:t> днем строку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грошового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, – у </a:t>
            </a:r>
            <a:r>
              <a:rPr lang="ru-RU" sz="1100" dirty="0" err="1" smtClean="0">
                <a:latin typeface="e-Ukraine Light" pitchFamily="50" charset="-52"/>
              </a:rPr>
              <a:t>розмірі</a:t>
            </a:r>
            <a:r>
              <a:rPr lang="ru-RU" sz="1100" dirty="0" smtClean="0">
                <a:latin typeface="e-Ukraine Light" pitchFamily="50" charset="-52"/>
              </a:rPr>
              <a:t> 5 </a:t>
            </a:r>
            <a:r>
              <a:rPr lang="ru-RU" sz="1100" dirty="0" err="1" smtClean="0">
                <a:latin typeface="e-Ukraine Light" pitchFamily="50" charset="-52"/>
              </a:rPr>
              <a:t>відсотків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погашеної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боргу;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при </a:t>
            </a:r>
            <a:r>
              <a:rPr lang="ru-RU" sz="1100" dirty="0" err="1" smtClean="0">
                <a:latin typeface="e-Ukraine Light" pitchFamily="50" charset="-52"/>
              </a:rPr>
              <a:t>затримці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більше</a:t>
            </a:r>
            <a:r>
              <a:rPr lang="ru-RU" sz="1100" dirty="0" smtClean="0">
                <a:latin typeface="e-Ukraine Light" pitchFamily="50" charset="-52"/>
              </a:rPr>
              <a:t> 30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наступних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останнім</a:t>
            </a:r>
            <a:r>
              <a:rPr lang="ru-RU" sz="1100" dirty="0" smtClean="0">
                <a:latin typeface="e-Ukraine Light" pitchFamily="50" charset="-52"/>
              </a:rPr>
              <a:t> днем строку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грошового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, – у </a:t>
            </a:r>
            <a:r>
              <a:rPr lang="ru-RU" sz="1100" dirty="0" err="1" smtClean="0">
                <a:latin typeface="e-Ukraine Light" pitchFamily="50" charset="-52"/>
              </a:rPr>
              <a:t>розмірі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відсотків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погашеної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додаткового</a:t>
            </a:r>
            <a:r>
              <a:rPr lang="ru-RU" sz="1100" dirty="0" smtClean="0">
                <a:latin typeface="e-Ukraine Light" pitchFamily="50" charset="-52"/>
              </a:rPr>
              <a:t> боргу.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Штраф, </a:t>
            </a:r>
            <a:r>
              <a:rPr lang="ru-RU" sz="1100" dirty="0" err="1" smtClean="0">
                <a:latin typeface="e-Ukraine Light" pitchFamily="50" charset="-52"/>
              </a:rPr>
              <a:t>визначений</a:t>
            </a:r>
            <a:r>
              <a:rPr lang="ru-RU" sz="1100" dirty="0" smtClean="0">
                <a:latin typeface="e-Ukraine Light" pitchFamily="50" charset="-52"/>
              </a:rPr>
              <a:t> п. 124.1 ст. 124 ПКУ </a:t>
            </a:r>
            <a:r>
              <a:rPr lang="ru-RU" sz="1100" dirty="0" err="1" smtClean="0">
                <a:latin typeface="e-Ukraine Light" pitchFamily="50" charset="-52"/>
              </a:rPr>
              <a:t>застосовується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лише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після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(грошового)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оскільки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зазначений</a:t>
            </a:r>
            <a:r>
              <a:rPr lang="ru-RU" sz="1100" dirty="0" smtClean="0">
                <a:latin typeface="e-Ukraine Light" pitchFamily="50" charset="-52"/>
              </a:rPr>
              <a:t> штраф </a:t>
            </a:r>
            <a:r>
              <a:rPr lang="ru-RU" sz="1100" dirty="0" err="1" smtClean="0">
                <a:latin typeface="e-Ukraine Light" pitchFamily="50" charset="-52"/>
              </a:rPr>
              <a:t>розраховується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погашеної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боргу. </a:t>
            </a: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2"/>
            <a:ext cx="4692491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01 </a:t>
            </a:r>
            <a:r>
              <a:rPr lang="ru-RU" sz="1100" dirty="0" err="1" smtClean="0">
                <a:latin typeface="e-Ukraine Light" pitchFamily="50" charset="-52"/>
              </a:rPr>
              <a:t>червня</a:t>
            </a:r>
            <a:r>
              <a:rPr lang="ru-RU" sz="1100" dirty="0" smtClean="0">
                <a:latin typeface="e-Ukraine Light" pitchFamily="50" charset="-52"/>
              </a:rPr>
              <a:t> 2022 року, за І квартал 2022 року (для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подається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квартальний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звітний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податковий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), та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лютий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травень</a:t>
            </a:r>
            <a:r>
              <a:rPr lang="ru-RU" sz="1100" dirty="0" smtClean="0">
                <a:latin typeface="e-Ukraine Light" pitchFamily="50" charset="-52"/>
              </a:rPr>
              <a:t> 2022 року (для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подається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місячний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звітний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податковий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), </a:t>
            </a:r>
            <a:r>
              <a:rPr lang="ru-RU" sz="1100" dirty="0" err="1" smtClean="0">
                <a:latin typeface="e-Ukraine Light" pitchFamily="50" charset="-52"/>
              </a:rPr>
              <a:t>за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умови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контролюючого</a:t>
            </a:r>
            <a:r>
              <a:rPr lang="ru-RU" sz="1100" dirty="0" smtClean="0">
                <a:latin typeface="e-Ukraine Light" pitchFamily="50" charset="-52"/>
              </a:rPr>
              <a:t> органу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20 </a:t>
            </a:r>
            <a:r>
              <a:rPr lang="ru-RU" sz="1100" dirty="0" err="1" smtClean="0">
                <a:latin typeface="e-Ukraine Light" pitchFamily="50" charset="-52"/>
              </a:rPr>
              <a:t>липня</a:t>
            </a:r>
            <a:r>
              <a:rPr lang="ru-RU" sz="1100" dirty="0" smtClean="0">
                <a:latin typeface="e-Ukraine Light" pitchFamily="50" charset="-52"/>
              </a:rPr>
              <a:t> 2022 року.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Звільнення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відповідальності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розповсюджується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річні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нерухоме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майно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відмінне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земельної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ділянки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транспортного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плати за землю,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четвертої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групи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подаються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поточний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20 лютого поточного року.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Зазначений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висновок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базується</a:t>
            </a:r>
            <a:r>
              <a:rPr lang="ru-RU" sz="1100" dirty="0" smtClean="0">
                <a:latin typeface="e-Ukraine Light" pitchFamily="50" charset="-52"/>
              </a:rPr>
              <a:t>  на  тому,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граничний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 за 2022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припадає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 smtClean="0">
                <a:latin typeface="e-Ukraine Light" pitchFamily="50" charset="-52"/>
              </a:rPr>
              <a:t>. 69.1    п. 69 </a:t>
            </a:r>
            <a:r>
              <a:rPr lang="ru-RU" sz="1100" dirty="0" err="1" smtClean="0">
                <a:latin typeface="e-Ukraine Light" pitchFamily="50" charset="-52"/>
              </a:rPr>
              <a:t>підрозд</a:t>
            </a:r>
            <a:r>
              <a:rPr lang="ru-RU" sz="1100" dirty="0" smtClean="0">
                <a:latin typeface="e-Ukraine Light" pitchFamily="50" charset="-52"/>
              </a:rPr>
              <a:t>. 10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 (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24 лютого 2022 року до 01 </a:t>
            </a:r>
            <a:r>
              <a:rPr lang="ru-RU" sz="1100" dirty="0" err="1" smtClean="0">
                <a:latin typeface="e-Ukraine Light" pitchFamily="50" charset="-52"/>
              </a:rPr>
              <a:t>червня</a:t>
            </a:r>
            <a:r>
              <a:rPr lang="ru-RU" sz="1100" dirty="0" smtClean="0">
                <a:latin typeface="e-Ukraine Light" pitchFamily="50" charset="-52"/>
              </a:rPr>
              <a:t> 2022 року), а </a:t>
            </a:r>
            <a:r>
              <a:rPr lang="ru-RU" sz="1100" dirty="0" err="1" smtClean="0">
                <a:latin typeface="e-Ukraine Light" pitchFamily="50" charset="-52"/>
              </a:rPr>
              <a:t>граничний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 за 2021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припадає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воєнного</a:t>
            </a:r>
            <a:r>
              <a:rPr lang="ru-RU" sz="1100" dirty="0" smtClean="0">
                <a:latin typeface="e-Ukraine Light" pitchFamily="50" charset="-52"/>
              </a:rPr>
              <a:t> стану на </a:t>
            </a:r>
            <a:r>
              <a:rPr lang="ru-RU" sz="1100" dirty="0" err="1" smtClean="0">
                <a:latin typeface="e-Ukraine Light" pitchFamily="50" charset="-52"/>
              </a:rPr>
              <a:t>території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тому строки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визначені</a:t>
            </a:r>
            <a:r>
              <a:rPr lang="ru-RU" sz="1100" dirty="0" smtClean="0">
                <a:latin typeface="e-Ukraine Light" pitchFamily="50" charset="-52"/>
              </a:rPr>
              <a:t> п. 69 підрозд.10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ПКУ, не </a:t>
            </a:r>
            <a:r>
              <a:rPr lang="ru-RU" sz="1100" dirty="0" err="1" smtClean="0">
                <a:latin typeface="e-Ukraine Light" pitchFamily="50" charset="-52"/>
              </a:rPr>
              <a:t>стосуються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річний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Отже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штрафні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санкції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встановлені</a:t>
            </a:r>
            <a:r>
              <a:rPr lang="ru-RU" sz="1100" dirty="0" smtClean="0">
                <a:latin typeface="e-Ukraine Light" pitchFamily="50" charset="-52"/>
              </a:rPr>
              <a:t> п. 120.1 ст. 120 ПКУ,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платників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після</a:t>
            </a:r>
            <a:r>
              <a:rPr lang="ru-RU" sz="1100" dirty="0" smtClean="0">
                <a:latin typeface="e-Ukraine Light" pitchFamily="50" charset="-52"/>
              </a:rPr>
              <a:t> 20 </a:t>
            </a:r>
            <a:r>
              <a:rPr lang="ru-RU" sz="1100" dirty="0" err="1" smtClean="0">
                <a:latin typeface="e-Ukraine Light" pitchFamily="50" charset="-52"/>
              </a:rPr>
              <a:t>липня</a:t>
            </a:r>
            <a:r>
              <a:rPr lang="ru-RU" sz="1100" dirty="0" smtClean="0">
                <a:latin typeface="e-Ukraine Light" pitchFamily="50" charset="-52"/>
              </a:rPr>
              <a:t> 2022 року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 з: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прибуток</a:t>
            </a:r>
            <a:r>
              <a:rPr lang="ru-RU" sz="1100" dirty="0" smtClean="0">
                <a:latin typeface="e-Ukraine Light" pitchFamily="50" charset="-52"/>
              </a:rPr>
              <a:t>, в т.ч. для </a:t>
            </a:r>
            <a:r>
              <a:rPr lang="ru-RU" sz="1100" dirty="0" err="1" smtClean="0">
                <a:latin typeface="e-Ukraine Light" pitchFamily="50" charset="-52"/>
              </a:rPr>
              <a:t>неприбуткових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установ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організацій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частини</a:t>
            </a:r>
            <a:r>
              <a:rPr lang="ru-RU" sz="1100" dirty="0" smtClean="0">
                <a:latin typeface="e-Ukraine Light" pitchFamily="50" charset="-52"/>
              </a:rPr>
              <a:t> чистого </a:t>
            </a:r>
            <a:r>
              <a:rPr lang="ru-RU" sz="1100" dirty="0" err="1" smtClean="0">
                <a:latin typeface="e-Ukraine Light" pitchFamily="50" charset="-52"/>
              </a:rPr>
              <a:t>прибутку</a:t>
            </a:r>
            <a:r>
              <a:rPr lang="ru-RU" sz="1100" dirty="0" smtClean="0">
                <a:latin typeface="e-Ukraine Light" pitchFamily="50" charset="-52"/>
              </a:rPr>
              <a:t> (доходу) – за 2021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прибуток</a:t>
            </a:r>
            <a:r>
              <a:rPr lang="ru-RU" sz="1100" dirty="0" smtClean="0">
                <a:latin typeface="e-Ukraine Light" pitchFamily="50" charset="-52"/>
              </a:rPr>
              <a:t>, в т.ч. для </a:t>
            </a:r>
            <a:r>
              <a:rPr lang="ru-RU" sz="1100" dirty="0" err="1" smtClean="0">
                <a:latin typeface="e-Ukraine Light" pitchFamily="50" charset="-52"/>
              </a:rPr>
              <a:t>неприбуткових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установ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організацій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частини</a:t>
            </a:r>
            <a:r>
              <a:rPr lang="ru-RU" sz="1100" dirty="0" smtClean="0">
                <a:latin typeface="e-Ukraine Light" pitchFamily="50" charset="-52"/>
              </a:rPr>
              <a:t> чистого </a:t>
            </a:r>
            <a:r>
              <a:rPr lang="ru-RU" sz="1100" dirty="0" err="1" smtClean="0">
                <a:latin typeface="e-Ukraine Light" pitchFamily="50" charset="-52"/>
              </a:rPr>
              <a:t>прибутку</a:t>
            </a:r>
            <a:r>
              <a:rPr lang="ru-RU" sz="1100" dirty="0" smtClean="0">
                <a:latin typeface="e-Ukraine Light" pitchFamily="50" charset="-52"/>
              </a:rPr>
              <a:t> (доходу),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третьої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групи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зі</a:t>
            </a:r>
            <a:r>
              <a:rPr lang="ru-RU" sz="1100" dirty="0" smtClean="0">
                <a:latin typeface="e-Ukraine Light" pitchFamily="50" charset="-52"/>
              </a:rPr>
              <a:t> ставкою 3  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5 </a:t>
            </a:r>
            <a:r>
              <a:rPr lang="ru-RU" sz="1100" dirty="0" err="1" smtClean="0">
                <a:latin typeface="e-Ukraine Light" pitchFamily="50" charset="-52"/>
              </a:rPr>
              <a:t>відсотків</a:t>
            </a:r>
            <a:r>
              <a:rPr lang="ru-RU" sz="1100" dirty="0" smtClean="0">
                <a:latin typeface="e-Ukraine Light" pitchFamily="50" charset="-52"/>
              </a:rPr>
              <a:t>), </a:t>
            </a:r>
            <a:r>
              <a:rPr lang="ru-RU" sz="1100" dirty="0" err="1" smtClean="0">
                <a:latin typeface="e-Ukraine Light" pitchFamily="50" charset="-52"/>
              </a:rPr>
              <a:t>рентної</a:t>
            </a:r>
            <a:r>
              <a:rPr lang="ru-RU" sz="1100" dirty="0" smtClean="0">
                <a:latin typeface="e-Ukraine Light" pitchFamily="50" charset="-52"/>
              </a:rPr>
              <a:t>  плати,  </a:t>
            </a:r>
            <a:r>
              <a:rPr lang="ru-RU" sz="1100" dirty="0" err="1" smtClean="0">
                <a:latin typeface="e-Ukraine Light" pitchFamily="50" charset="-52"/>
              </a:rPr>
              <a:t>екологічного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 </a:t>
            </a:r>
            <a:r>
              <a:rPr lang="ru-RU" sz="1100" dirty="0" err="1" smtClean="0">
                <a:latin typeface="e-Ukraine Light" pitchFamily="50" charset="-52"/>
              </a:rPr>
              <a:t>збору</a:t>
            </a:r>
            <a:r>
              <a:rPr lang="ru-RU" sz="1100" dirty="0" smtClean="0">
                <a:latin typeface="e-Ukraine Light" pitchFamily="50" charset="-52"/>
              </a:rPr>
              <a:t>  за  </a:t>
            </a:r>
            <a:r>
              <a:rPr lang="ru-RU" sz="1100" dirty="0" err="1" smtClean="0">
                <a:latin typeface="e-Ukraine Light" pitchFamily="50" charset="-52"/>
              </a:rPr>
              <a:t>місця</a:t>
            </a:r>
            <a:r>
              <a:rPr lang="ru-RU" sz="1100" dirty="0" smtClean="0">
                <a:latin typeface="e-Ukraine Light" pitchFamily="50" charset="-52"/>
              </a:rPr>
              <a:t>   для  </a:t>
            </a:r>
            <a:r>
              <a:rPr lang="ru-RU" sz="1100" dirty="0" err="1" smtClean="0">
                <a:latin typeface="e-Ukraine Light" pitchFamily="50" charset="-52"/>
              </a:rPr>
              <a:t>паркування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транспортних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засобів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туристичного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збору</a:t>
            </a:r>
            <a:r>
              <a:rPr lang="ru-RU" sz="1100" dirty="0" smtClean="0">
                <a:latin typeface="e-Ukraine Light" pitchFamily="50" charset="-52"/>
              </a:rPr>
              <a:t> – за І квартал 2022 року; </a:t>
            </a: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7175" y="295275"/>
            <a:ext cx="462914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землю, </a:t>
            </a:r>
            <a:r>
              <a:rPr lang="ru-RU" sz="1100" dirty="0" err="1" smtClean="0">
                <a:latin typeface="e-Ukraine Light" pitchFamily="50" charset="-52"/>
              </a:rPr>
              <a:t>звільняється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відповідальності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порушення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плати за землю за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січень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травень</a:t>
            </a:r>
            <a:r>
              <a:rPr lang="ru-RU" sz="1100" dirty="0" smtClean="0">
                <a:latin typeface="e-Ukraine Light" pitchFamily="50" charset="-52"/>
              </a:rPr>
              <a:t> 2022 року, за </a:t>
            </a:r>
            <a:r>
              <a:rPr lang="ru-RU" sz="1100" dirty="0" err="1" smtClean="0">
                <a:latin typeface="e-Ukraine Light" pitchFamily="50" charset="-52"/>
              </a:rPr>
              <a:t>умови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01 </a:t>
            </a:r>
            <a:r>
              <a:rPr lang="ru-RU" sz="1100" dirty="0" err="1" smtClean="0">
                <a:latin typeface="e-Ukraine Light" pitchFamily="50" charset="-52"/>
              </a:rPr>
              <a:t>серпня</a:t>
            </a:r>
            <a:r>
              <a:rPr lang="ru-RU" sz="1100" dirty="0" smtClean="0">
                <a:latin typeface="e-Ukraine Light" pitchFamily="50" charset="-52"/>
              </a:rPr>
              <a:t> 2022 року.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плати за землю за </a:t>
            </a:r>
            <a:r>
              <a:rPr lang="ru-RU" sz="1100" dirty="0" err="1" smtClean="0">
                <a:latin typeface="e-Ukraine Light" pitchFamily="50" charset="-52"/>
              </a:rPr>
              <a:t>січень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травень</a:t>
            </a:r>
            <a:r>
              <a:rPr lang="ru-RU" sz="1100" dirty="0" smtClean="0">
                <a:latin typeface="e-Ukraine Light" pitchFamily="50" charset="-52"/>
              </a:rPr>
              <a:t> 2022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01 </a:t>
            </a:r>
            <a:r>
              <a:rPr lang="ru-RU" sz="1100" dirty="0" err="1" smtClean="0">
                <a:latin typeface="e-Ukraine Light" pitchFamily="50" charset="-52"/>
              </a:rPr>
              <a:t>серпня</a:t>
            </a:r>
            <a:r>
              <a:rPr lang="ru-RU" sz="1100" dirty="0" smtClean="0">
                <a:latin typeface="e-Ukraine Light" pitchFamily="50" charset="-52"/>
              </a:rPr>
              <a:t> 2022 року, а  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  за  </a:t>
            </a:r>
            <a:r>
              <a:rPr lang="ru-RU" sz="1100" dirty="0" err="1" smtClean="0">
                <a:latin typeface="e-Ukraine Light" pitchFamily="50" charset="-52"/>
              </a:rPr>
              <a:t>порушення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термінів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плати за землю за </a:t>
            </a:r>
            <a:r>
              <a:rPr lang="ru-RU" sz="1100" dirty="0" err="1" smtClean="0">
                <a:latin typeface="e-Ukraine Light" pitchFamily="50" charset="-52"/>
              </a:rPr>
              <a:t>червень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грудень</a:t>
            </a:r>
            <a:r>
              <a:rPr lang="ru-RU" sz="1100" dirty="0" smtClean="0">
                <a:latin typeface="e-Ukraine Light" pitchFamily="50" charset="-52"/>
              </a:rPr>
              <a:t> 2022 року та </a:t>
            </a:r>
            <a:r>
              <a:rPr lang="ru-RU" sz="1100" dirty="0" err="1" smtClean="0">
                <a:latin typeface="e-Ukraine Light" pitchFamily="50" charset="-52"/>
              </a:rPr>
              <a:t>подальші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звільняється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відповідальності</a:t>
            </a:r>
            <a:r>
              <a:rPr lang="ru-RU" sz="1100" dirty="0" smtClean="0">
                <a:latin typeface="e-Ukraine Light" pitchFamily="50" charset="-52"/>
              </a:rPr>
              <a:t>, до </a:t>
            </a:r>
            <a:r>
              <a:rPr lang="ru-RU" sz="1100" dirty="0" err="1" smtClean="0">
                <a:latin typeface="e-Ukraine Light" pitchFamily="50" charset="-52"/>
              </a:rPr>
              <a:t>платників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штрафні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санкції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визначені</a:t>
            </a:r>
            <a:r>
              <a:rPr lang="ru-RU" sz="1100" dirty="0" smtClean="0">
                <a:latin typeface="e-Ukraine Light" pitchFamily="50" charset="-52"/>
              </a:rPr>
              <a:t> ст. 124 ПКУ.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Податкове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нерухоме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майно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відмінне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земельної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ділянки</a:t>
            </a:r>
            <a:r>
              <a:rPr lang="ru-RU" sz="1100" dirty="0" smtClean="0">
                <a:latin typeface="e-Ukraine Light" pitchFamily="50" charset="-52"/>
              </a:rPr>
              <a:t>, транспортного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четвертої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групи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визначене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річній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сплачується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юридичними</a:t>
            </a:r>
            <a:r>
              <a:rPr lang="ru-RU" sz="1100" dirty="0" smtClean="0">
                <a:latin typeface="e-Ukraine Light" pitchFamily="50" charset="-52"/>
              </a:rPr>
              <a:t> особами: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авансовими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щокварталу</a:t>
            </a:r>
            <a:r>
              <a:rPr lang="ru-RU" sz="1100" dirty="0" smtClean="0">
                <a:latin typeface="e-Ukraine Light" pitchFamily="50" charset="-52"/>
              </a:rPr>
              <a:t> до 30 числа </a:t>
            </a:r>
            <a:r>
              <a:rPr lang="ru-RU" sz="1100" dirty="0" err="1" smtClean="0">
                <a:latin typeface="e-Ukraine Light" pitchFamily="50" charset="-52"/>
              </a:rPr>
              <a:t>місяця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наступає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звітним</a:t>
            </a:r>
            <a:r>
              <a:rPr lang="ru-RU" sz="1100" dirty="0" smtClean="0">
                <a:latin typeface="e-Ukraine Light" pitchFamily="50" charset="-52"/>
              </a:rPr>
              <a:t> кварталом,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відображаються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річній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 smtClean="0">
                <a:latin typeface="e-Ukraine Light" pitchFamily="50" charset="-52"/>
              </a:rPr>
              <a:t>. «б» 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 smtClean="0">
                <a:latin typeface="e-Ukraine Light" pitchFamily="50" charset="-52"/>
              </a:rPr>
              <a:t>. 266.10.1 п. 266.10 ст. 266 ПКУ);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авансовими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внесками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щокварталу</a:t>
            </a:r>
            <a:r>
              <a:rPr lang="ru-RU" sz="1100" dirty="0" smtClean="0">
                <a:latin typeface="e-Ukraine Light" pitchFamily="50" charset="-52"/>
              </a:rPr>
              <a:t> до 30 числа </a:t>
            </a:r>
            <a:r>
              <a:rPr lang="ru-RU" sz="1100" dirty="0" err="1" smtClean="0">
                <a:latin typeface="e-Ukraine Light" pitchFamily="50" charset="-52"/>
              </a:rPr>
              <a:t>місяця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наступає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звітним</a:t>
            </a:r>
            <a:r>
              <a:rPr lang="ru-RU" sz="1100" dirty="0" smtClean="0">
                <a:latin typeface="e-Ukraine Light" pitchFamily="50" charset="-52"/>
              </a:rPr>
              <a:t> кварталом,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відображаються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річній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 smtClean="0">
                <a:latin typeface="e-Ukraine Light" pitchFamily="50" charset="-52"/>
              </a:rPr>
              <a:t>. «б» 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 smtClean="0">
                <a:latin typeface="e-Ukraine Light" pitchFamily="50" charset="-52"/>
              </a:rPr>
              <a:t>. 267.8.1 п. 267.8 ст. 267 ПКУ);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щоквартально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30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настають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останнім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календарним</a:t>
            </a:r>
            <a:r>
              <a:rPr lang="ru-RU" sz="1100" dirty="0" smtClean="0">
                <a:latin typeface="e-Ukraine Light" pitchFamily="50" charset="-52"/>
              </a:rPr>
              <a:t>  днем  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 (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)  кварталу   (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 smtClean="0">
                <a:latin typeface="e-Ukraine Light" pitchFamily="50" charset="-52"/>
              </a:rPr>
              <a:t>. 295.9.2. п. 295.9  ст. 295 ПКУ).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Отже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сплата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нерухоме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майно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відмінне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земельної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ділянки</a:t>
            </a:r>
            <a:r>
              <a:rPr lang="ru-RU" sz="1100" dirty="0" smtClean="0">
                <a:latin typeface="e-Ukraine Light" pitchFamily="50" charset="-52"/>
              </a:rPr>
              <a:t>, транспортного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четвертої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групи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вноситься </a:t>
            </a:r>
            <a:r>
              <a:rPr lang="ru-RU" sz="1100" dirty="0" err="1" smtClean="0">
                <a:latin typeface="e-Ukraine Light" pitchFamily="50" charset="-52"/>
              </a:rPr>
              <a:t>щокварталу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вважається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сплатою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квартальний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неї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поширюється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</a:t>
            </a:r>
            <a:r>
              <a:rPr lang="ru-RU" sz="1100" dirty="0" smtClean="0">
                <a:latin typeface="e-Ukraine Light" pitchFamily="50" charset="-52"/>
              </a:rPr>
              <a:t> абзацу </a:t>
            </a:r>
            <a:r>
              <a:rPr lang="ru-RU" sz="1100" dirty="0" err="1" smtClean="0">
                <a:latin typeface="e-Ukraine Light" pitchFamily="50" charset="-52"/>
              </a:rPr>
              <a:t>дев’ятого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пп</a:t>
            </a:r>
            <a:r>
              <a:rPr lang="ru-RU" sz="1100" dirty="0" smtClean="0">
                <a:latin typeface="e-Ukraine Light" pitchFamily="50" charset="-52"/>
              </a:rPr>
              <a:t>. 69.1 п. 69 підрозд.10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Таким чином, за </a:t>
            </a:r>
            <a:r>
              <a:rPr lang="ru-RU" sz="1100" dirty="0" err="1" smtClean="0">
                <a:latin typeface="e-Ukraine Light" pitchFamily="50" charset="-52"/>
              </a:rPr>
              <a:t>порушення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</a:t>
            </a:r>
            <a:r>
              <a:rPr lang="ru-RU" sz="1100" dirty="0" smtClean="0">
                <a:latin typeface="e-Ukraine Light" pitchFamily="50" charset="-52"/>
              </a:rPr>
              <a:t> І квартал 2022 року </a:t>
            </a:r>
            <a:r>
              <a:rPr lang="ru-RU" sz="1100" dirty="0" err="1" smtClean="0">
                <a:latin typeface="e-Ukraine Light" pitchFamily="50" charset="-52"/>
              </a:rPr>
              <a:t>такі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платники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1594</TotalTime>
  <Words>231</Words>
  <Application>Microsoft Office PowerPoint</Application>
  <PresentationFormat>Лист A4 (210x297 мм)</PresentationFormat>
  <Paragraphs>60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163</cp:revision>
  <cp:lastPrinted>2022-12-13T10:52:00Z</cp:lastPrinted>
  <dcterms:created xsi:type="dcterms:W3CDTF">2021-05-27T05:23:05Z</dcterms:created>
  <dcterms:modified xsi:type="dcterms:W3CDTF">2024-05-29T06:21:19Z</dcterms:modified>
</cp:coreProperties>
</file>