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05467"/>
            <a:ext cx="3600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Щодо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документальних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позапланових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перевірок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суб’єктів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господарської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діяльності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які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здійснюють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операції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експорту</a:t>
            </a:r>
            <a:r>
              <a:rPr lang="ru-RU" sz="1400" b="1" dirty="0" smtClean="0">
                <a:latin typeface="e-Ukraine Light" pitchFamily="50" charset="-52"/>
              </a:rPr>
              <a:t> та </a:t>
            </a:r>
            <a:r>
              <a:rPr lang="ru-RU" sz="1400" b="1" dirty="0" err="1" smtClean="0">
                <a:latin typeface="e-Ukraine Light" pitchFamily="50" charset="-52"/>
              </a:rPr>
              <a:t>імпорту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товарів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 smtClean="0">
                <a:latin typeface="e-Ukraine Light" pitchFamily="50" charset="-52"/>
              </a:rPr>
              <a:t>Частиною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першою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13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21 </a:t>
            </a:r>
            <a:r>
              <a:rPr lang="ru-RU" sz="1100" dirty="0" err="1" smtClean="0">
                <a:latin typeface="e-Ukraine Light" pitchFamily="50" charset="-52"/>
              </a:rPr>
              <a:t>червня</a:t>
            </a:r>
            <a:r>
              <a:rPr lang="ru-RU" sz="1100" dirty="0" smtClean="0">
                <a:latin typeface="e-Ukraine Light" pitchFamily="50" charset="-52"/>
              </a:rPr>
              <a:t> 2018 року № 2473-VIII «Про валюту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валютні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визначено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Національний</a:t>
            </a:r>
            <a:r>
              <a:rPr lang="ru-RU" sz="1100" dirty="0" smtClean="0">
                <a:latin typeface="e-Ukraine Light" pitchFamily="50" charset="-52"/>
              </a:rPr>
              <a:t> банк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НБУ)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встановлювати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граничні</a:t>
            </a:r>
            <a:r>
              <a:rPr lang="ru-RU" sz="1100" dirty="0" smtClean="0">
                <a:latin typeface="e-Ukraine Light" pitchFamily="50" charset="-52"/>
              </a:rPr>
              <a:t> строки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операціями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експорту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імпорту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винятки</a:t>
            </a:r>
            <a:r>
              <a:rPr lang="ru-RU" sz="1100" dirty="0" smtClean="0">
                <a:latin typeface="e-Ukraine Light" pitchFamily="50" charset="-52"/>
              </a:rPr>
              <a:t> та (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особливості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цього</a:t>
            </a:r>
            <a:r>
              <a:rPr lang="ru-RU" sz="1100" dirty="0" smtClean="0">
                <a:latin typeface="e-Ukraine Light" pitchFamily="50" charset="-52"/>
              </a:rPr>
              <a:t> заходу </a:t>
            </a:r>
            <a:r>
              <a:rPr lang="ru-RU" sz="1100" dirty="0" err="1" smtClean="0">
                <a:latin typeface="e-Ukraine Light" pitchFamily="50" charset="-52"/>
              </a:rPr>
              <a:t>захисту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окремих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 та (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галузей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економіки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поданням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Кабінету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На </a:t>
            </a:r>
            <a:r>
              <a:rPr lang="ru-RU" sz="1100" dirty="0" err="1" smtClean="0">
                <a:latin typeface="e-Ukraine Light" pitchFamily="50" charset="-52"/>
              </a:rPr>
              <a:t>сьогодні</a:t>
            </a:r>
            <a:r>
              <a:rPr lang="ru-RU" sz="1100" dirty="0" smtClean="0">
                <a:latin typeface="e-Ukraine Light" pitchFamily="50" charset="-52"/>
              </a:rPr>
              <a:t> пунктом 14 прим. 2 постанови </a:t>
            </a:r>
            <a:r>
              <a:rPr lang="ru-RU" sz="1100" dirty="0" err="1" smtClean="0">
                <a:latin typeface="e-Ukraine Light" pitchFamily="50" charset="-52"/>
              </a:rPr>
              <a:t>Правління</a:t>
            </a:r>
            <a:r>
              <a:rPr lang="ru-RU" sz="1100" dirty="0" smtClean="0">
                <a:latin typeface="e-Ukraine Light" pitchFamily="50" charset="-52"/>
              </a:rPr>
              <a:t> НБУ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24 лютого 2022 року № 18 «Про роботу </a:t>
            </a:r>
            <a:r>
              <a:rPr lang="ru-RU" sz="1100" dirty="0" err="1" smtClean="0">
                <a:latin typeface="e-Ukraine Light" pitchFamily="50" charset="-52"/>
              </a:rPr>
              <a:t>банківської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системи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стану» </a:t>
            </a:r>
            <a:r>
              <a:rPr lang="ru-RU" sz="1100" dirty="0" err="1" smtClean="0">
                <a:latin typeface="e-Ukraine Light" pitchFamily="50" charset="-52"/>
              </a:rPr>
              <a:t>граничні</a:t>
            </a:r>
            <a:r>
              <a:rPr lang="ru-RU" sz="1100" dirty="0" smtClean="0">
                <a:latin typeface="e-Ukraine Light" pitchFamily="50" charset="-52"/>
              </a:rPr>
              <a:t> строки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операціями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експорту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імпорту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становлять</a:t>
            </a:r>
            <a:r>
              <a:rPr lang="ru-RU" sz="1100" dirty="0" smtClean="0">
                <a:latin typeface="e-Ukraine Light" pitchFamily="50" charset="-52"/>
              </a:rPr>
              <a:t> 180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пунктом 1 прим. 2 постанови </a:t>
            </a:r>
            <a:r>
              <a:rPr lang="ru-RU" sz="1100" dirty="0" err="1" smtClean="0">
                <a:latin typeface="e-Ukraine Light" pitchFamily="50" charset="-52"/>
              </a:rPr>
              <a:t>Правління</a:t>
            </a:r>
            <a:r>
              <a:rPr lang="ru-RU" sz="1100" dirty="0" smtClean="0">
                <a:latin typeface="e-Ukraine Light" pitchFamily="50" charset="-52"/>
              </a:rPr>
              <a:t> НБУ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14 </a:t>
            </a:r>
            <a:r>
              <a:rPr lang="ru-RU" sz="1100" dirty="0" err="1" smtClean="0">
                <a:latin typeface="e-Ukraine Light" pitchFamily="50" charset="-52"/>
              </a:rPr>
              <a:t>травня</a:t>
            </a:r>
            <a:r>
              <a:rPr lang="ru-RU" sz="1100" dirty="0" smtClean="0">
                <a:latin typeface="e-Ukraine Light" pitchFamily="50" charset="-52"/>
              </a:rPr>
              <a:t> 2019 року № 67 «Про </a:t>
            </a:r>
            <a:r>
              <a:rPr lang="ru-RU" sz="1100" dirty="0" err="1" smtClean="0">
                <a:latin typeface="e-Ukraine Light" pitchFamily="50" charset="-52"/>
              </a:rPr>
              <a:t>встановлення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винятків</a:t>
            </a:r>
            <a:r>
              <a:rPr lang="ru-RU" sz="1100" dirty="0" smtClean="0">
                <a:latin typeface="e-Ukraine Light" pitchFamily="50" charset="-52"/>
              </a:rPr>
              <a:t> та (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граничних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операціями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експорту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імпорту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деяких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нормативно-правових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визначено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граничні</a:t>
            </a:r>
            <a:r>
              <a:rPr lang="ru-RU" sz="1100" dirty="0" smtClean="0">
                <a:latin typeface="e-Ukraine Light" pitchFamily="50" charset="-52"/>
              </a:rPr>
              <a:t> строки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операціями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експорту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класифікуються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</a:t>
            </a:r>
            <a:r>
              <a:rPr lang="ru-RU" sz="1100" dirty="0" smtClean="0">
                <a:latin typeface="e-Ukraine Light" pitchFamily="50" charset="-52"/>
              </a:rPr>
              <a:t> кодами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УКТ ЗЕД: 1001, 1002, 1003, 1004, 1005, 1201, 1205, 1206 00, 1507, 1512, 1514, 2306, </a:t>
            </a:r>
            <a:r>
              <a:rPr lang="ru-RU" sz="1100" dirty="0" err="1" smtClean="0">
                <a:latin typeface="e-Ukraine Light" pitchFamily="50" charset="-52"/>
              </a:rPr>
              <a:t>становлять</a:t>
            </a:r>
            <a:r>
              <a:rPr lang="ru-RU" sz="1100" dirty="0" smtClean="0">
                <a:latin typeface="e-Ukraine Light" pitchFamily="50" charset="-52"/>
              </a:rPr>
              <a:t> 90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здійснених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11 листопада 2023 року.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до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78.1.1 пункту 78.1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78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документальна </a:t>
            </a:r>
            <a:r>
              <a:rPr lang="ru-RU" sz="1100" dirty="0" err="1" smtClean="0">
                <a:latin typeface="e-Ukraine Light" pitchFamily="50" charset="-52"/>
              </a:rPr>
              <a:t>позапланова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наявності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інформації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свідчить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валютного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, контроль за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покладено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надасть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пояснення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документальні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підтвердження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обов'язковий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письмовий</a:t>
            </a:r>
            <a:r>
              <a:rPr lang="ru-RU" sz="1100" dirty="0" smtClean="0">
                <a:latin typeface="e-Ukraine Light" pitchFamily="50" charset="-52"/>
              </a:rPr>
              <a:t> запит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органу,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15 </a:t>
            </a:r>
            <a:r>
              <a:rPr lang="ru-RU" sz="1100" dirty="0" err="1" smtClean="0">
                <a:latin typeface="e-Ukraine Light" pitchFamily="50" charset="-52"/>
              </a:rPr>
              <a:t>робочих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дня,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за днем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запиту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302150"/>
            <a:ext cx="4659463" cy="6088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час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контрольно-перевірочних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заходів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відпрацюванні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інформації</a:t>
            </a:r>
            <a:r>
              <a:rPr lang="ru-RU" sz="1100" dirty="0" smtClean="0">
                <a:latin typeface="e-Ukraine Light" pitchFamily="50" charset="-52"/>
              </a:rPr>
              <a:t> НБУ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виявлених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уповноваженими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банківськими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установами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фактів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резидентами </a:t>
            </a:r>
            <a:r>
              <a:rPr lang="ru-RU" sz="1100" dirty="0" err="1" smtClean="0">
                <a:latin typeface="e-Ukraine Light" pitchFamily="50" charset="-52"/>
              </a:rPr>
              <a:t>граничних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здійсненими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операціями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експорту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імпорту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значна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кількість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фактів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неподання</a:t>
            </a:r>
            <a:r>
              <a:rPr lang="ru-RU" sz="1100" dirty="0" smtClean="0">
                <a:latin typeface="e-Ukraine Light" pitchFamily="50" charset="-52"/>
              </a:rPr>
              <a:t> резидентом до </a:t>
            </a:r>
            <a:r>
              <a:rPr lang="ru-RU" sz="1100" dirty="0" err="1" smtClean="0">
                <a:latin typeface="e-Ukraine Light" pitchFamily="50" charset="-52"/>
              </a:rPr>
              <a:t>банківської</a:t>
            </a:r>
            <a:r>
              <a:rPr lang="ru-RU" sz="1100" dirty="0" smtClean="0">
                <a:latin typeface="e-Ukraine Light" pitchFamily="50" charset="-52"/>
              </a:rPr>
              <a:t> установи </a:t>
            </a:r>
            <a:r>
              <a:rPr lang="ru-RU" sz="1100" dirty="0" err="1" smtClean="0">
                <a:latin typeface="e-Ukraine Light" pitchFamily="50" charset="-52"/>
              </a:rPr>
              <a:t>повного</a:t>
            </a:r>
            <a:r>
              <a:rPr lang="ru-RU" sz="1100" dirty="0" smtClean="0">
                <a:latin typeface="e-Ukraine Light" pitchFamily="50" charset="-52"/>
              </a:rPr>
              <a:t> пакету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потрібних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валютного </a:t>
            </a:r>
            <a:r>
              <a:rPr lang="ru-RU" sz="1100" dirty="0" err="1" smtClean="0">
                <a:latin typeface="e-Ukraine Light" pitchFamily="50" charset="-52"/>
              </a:rPr>
              <a:t>нагляду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граничних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надходження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банківської</a:t>
            </a:r>
            <a:r>
              <a:rPr lang="ru-RU" sz="1100" dirty="0" smtClean="0">
                <a:latin typeface="e-Ukraine Light" pitchFamily="50" charset="-52"/>
              </a:rPr>
              <a:t> установи </a:t>
            </a:r>
            <a:r>
              <a:rPr lang="ru-RU" sz="1100" dirty="0" err="1" smtClean="0">
                <a:latin typeface="e-Ukraine Light" pitchFamily="50" charset="-52"/>
              </a:rPr>
              <a:t>реєстру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митних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операцією</a:t>
            </a:r>
            <a:r>
              <a:rPr lang="ru-RU" sz="1100" dirty="0" smtClean="0">
                <a:latin typeface="e-Ukraine Light" pitchFamily="50" charset="-52"/>
              </a:rPr>
              <a:t> резидента,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клієнтом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цього</a:t>
            </a:r>
            <a:r>
              <a:rPr lang="ru-RU" sz="1100" dirty="0" smtClean="0">
                <a:latin typeface="e-Ukraine Light" pitchFamily="50" charset="-52"/>
              </a:rPr>
              <a:t> банку;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надходження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нерезидента за </a:t>
            </a:r>
            <a:r>
              <a:rPr lang="ru-RU" sz="1100" dirty="0" err="1" smtClean="0">
                <a:latin typeface="e-Ukraine Light" pitchFamily="50" charset="-52"/>
              </a:rPr>
              <a:t>експортною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операцією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рахунки</a:t>
            </a:r>
            <a:r>
              <a:rPr lang="ru-RU" sz="1100" dirty="0" smtClean="0">
                <a:latin typeface="e-Ukraine Light" pitchFamily="50" charset="-52"/>
              </a:rPr>
              <a:t> резидента в </a:t>
            </a:r>
            <a:r>
              <a:rPr lang="ru-RU" sz="1100" dirty="0" err="1" smtClean="0">
                <a:latin typeface="e-Ukraine Light" pitchFamily="50" charset="-52"/>
              </a:rPr>
              <a:t>банківській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установі</a:t>
            </a:r>
            <a:r>
              <a:rPr lang="ru-RU" sz="1100" dirty="0" smtClean="0">
                <a:latin typeface="e-Ukraine Light" pitchFamily="50" charset="-52"/>
              </a:rPr>
              <a:t>, яка не </a:t>
            </a:r>
            <a:r>
              <a:rPr lang="ru-RU" sz="1100" dirty="0" err="1" smtClean="0">
                <a:latin typeface="e-Ukraine Light" pitchFamily="50" charset="-52"/>
              </a:rPr>
              <a:t>зазначена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митній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неповідомлення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банківської</a:t>
            </a:r>
            <a:r>
              <a:rPr lang="ru-RU" sz="1100" dirty="0" smtClean="0">
                <a:latin typeface="e-Ukraine Light" pitchFamily="50" charset="-52"/>
              </a:rPr>
              <a:t> установи 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митної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аркуша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Не </a:t>
            </a:r>
            <a:r>
              <a:rPr lang="ru-RU" sz="1100" dirty="0" err="1" smtClean="0">
                <a:latin typeface="e-Ukraine Light" pitchFamily="50" charset="-52"/>
              </a:rPr>
              <a:t>надання</a:t>
            </a:r>
            <a:r>
              <a:rPr lang="ru-RU" sz="1100" dirty="0" smtClean="0">
                <a:latin typeface="e-Ukraine Light" pitchFamily="50" charset="-52"/>
              </a:rPr>
              <a:t> резидентами до </a:t>
            </a:r>
            <a:r>
              <a:rPr lang="ru-RU" sz="1100" dirty="0" err="1" smtClean="0">
                <a:latin typeface="e-Ukraine Light" pitchFamily="50" charset="-52"/>
              </a:rPr>
              <a:t>банківської</a:t>
            </a:r>
            <a:r>
              <a:rPr lang="ru-RU" sz="1100" dirty="0" smtClean="0">
                <a:latin typeface="e-Ukraine Light" pitchFamily="50" charset="-52"/>
              </a:rPr>
              <a:t> установи </a:t>
            </a:r>
            <a:r>
              <a:rPr lang="ru-RU" sz="1100" dirty="0" err="1" smtClean="0">
                <a:latin typeface="e-Ukraine Light" pitchFamily="50" charset="-52"/>
              </a:rPr>
              <a:t>повного</a:t>
            </a:r>
            <a:r>
              <a:rPr lang="ru-RU" sz="1100" dirty="0" smtClean="0">
                <a:latin typeface="e-Ukraine Light" pitchFamily="50" charset="-52"/>
              </a:rPr>
              <a:t> пакету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актуальних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обов’язковою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підставою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органами ДПС </a:t>
            </a:r>
            <a:r>
              <a:rPr lang="ru-RU" sz="1100" dirty="0" err="1" smtClean="0">
                <a:latin typeface="e-Ukraine Light" pitchFamily="50" charset="-52"/>
              </a:rPr>
              <a:t>документальних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позапланових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перевірок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Наголошуємо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експорту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імпорту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повинні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надавати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обслуговуючого</a:t>
            </a:r>
            <a:r>
              <a:rPr lang="ru-RU" sz="1100" dirty="0" smtClean="0">
                <a:latin typeface="e-Ukraine Light" pitchFamily="50" charset="-52"/>
              </a:rPr>
              <a:t> банку </a:t>
            </a:r>
            <a:r>
              <a:rPr lang="ru-RU" sz="1100" dirty="0" err="1" smtClean="0">
                <a:latin typeface="e-Ukraine Light" pitchFamily="50" charset="-52"/>
              </a:rPr>
              <a:t>документи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повному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обсязі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необхідні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валютного </a:t>
            </a:r>
            <a:r>
              <a:rPr lang="ru-RU" sz="1100" dirty="0" err="1" smtClean="0">
                <a:latin typeface="e-Ukraine Light" pitchFamily="50" charset="-52"/>
              </a:rPr>
              <a:t>нагляду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граничних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Своєчасне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надання</a:t>
            </a:r>
            <a:r>
              <a:rPr lang="ru-RU" sz="1100" dirty="0" smtClean="0">
                <a:latin typeface="e-Ukraine Light" pitchFamily="50" charset="-52"/>
              </a:rPr>
              <a:t> резидентами до </a:t>
            </a:r>
            <a:r>
              <a:rPr lang="ru-RU" sz="1100" dirty="0" err="1" smtClean="0">
                <a:latin typeface="e-Ukraine Light" pitchFamily="50" charset="-52"/>
              </a:rPr>
              <a:t>банківської</a:t>
            </a:r>
            <a:r>
              <a:rPr lang="ru-RU" sz="1100" dirty="0" smtClean="0">
                <a:latin typeface="e-Ukraine Light" pitchFamily="50" charset="-52"/>
              </a:rPr>
              <a:t> установи </a:t>
            </a:r>
            <a:r>
              <a:rPr lang="ru-RU" sz="1100" dirty="0" err="1" smtClean="0">
                <a:latin typeface="e-Ukraine Light" pitchFamily="50" charset="-52"/>
              </a:rPr>
              <a:t>необхідних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зовнішньоекономічні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зменшить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кількість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повідомлень</a:t>
            </a:r>
            <a:r>
              <a:rPr lang="ru-RU" sz="1100" dirty="0" smtClean="0">
                <a:latin typeface="e-Ukraine Light" pitchFamily="50" charset="-52"/>
              </a:rPr>
              <a:t> НБУ про </a:t>
            </a:r>
            <a:r>
              <a:rPr lang="ru-RU" sz="1100" dirty="0" err="1" smtClean="0">
                <a:latin typeface="e-Ukraine Light" pitchFamily="50" charset="-52"/>
              </a:rPr>
              <a:t>факти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порушень</a:t>
            </a:r>
            <a:r>
              <a:rPr lang="ru-RU" sz="1100" dirty="0" smtClean="0">
                <a:latin typeface="e-Ukraine Light" pitchFamily="50" charset="-52"/>
              </a:rPr>
              <a:t> та, як </a:t>
            </a:r>
            <a:r>
              <a:rPr lang="ru-RU" sz="1100" dirty="0" err="1" smtClean="0">
                <a:latin typeface="e-Ukraine Light" pitchFamily="50" charset="-52"/>
              </a:rPr>
              <a:t>наслідок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зменшить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кількість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зовнішньоекономічної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121</Words>
  <Application>Microsoft Office PowerPoint</Application>
  <PresentationFormat>Лист A4 (210x297 мм)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191</cp:revision>
  <dcterms:created xsi:type="dcterms:W3CDTF">2021-05-27T05:23:05Z</dcterms:created>
  <dcterms:modified xsi:type="dcterms:W3CDTF">2024-05-27T09:12:11Z</dcterms:modified>
</cp:coreProperties>
</file>