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30136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628633"/>
            <a:ext cx="3600000" cy="73866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 err="1" smtClean="0">
                <a:latin typeface="e-Ukraine Light" pitchFamily="50" charset="-52"/>
              </a:rPr>
              <a:t>Розрахунковий</a:t>
            </a:r>
            <a:r>
              <a:rPr lang="ru-RU" sz="1400" b="1" dirty="0" smtClean="0">
                <a:latin typeface="e-Ukraine Light" pitchFamily="50" charset="-52"/>
              </a:rPr>
              <a:t> документ на </a:t>
            </a:r>
            <a:r>
              <a:rPr lang="ru-RU" sz="1400" b="1" dirty="0" err="1" smtClean="0">
                <a:latin typeface="e-Ukraine Light" pitchFamily="50" charset="-52"/>
              </a:rPr>
              <a:t>проїзд</a:t>
            </a:r>
            <a:r>
              <a:rPr lang="ru-RU" sz="1400" b="1" dirty="0" smtClean="0">
                <a:latin typeface="e-Ukraine Light" pitchFamily="50" charset="-52"/>
              </a:rPr>
              <a:t> </a:t>
            </a:r>
            <a:r>
              <a:rPr lang="ru-RU" sz="1400" b="1" dirty="0" err="1" smtClean="0">
                <a:latin typeface="e-Ukraine Light" pitchFamily="50" charset="-52"/>
              </a:rPr>
              <a:t>автомобільним</a:t>
            </a:r>
            <a:r>
              <a:rPr lang="ru-RU" sz="1400" b="1" dirty="0" smtClean="0">
                <a:latin typeface="e-Ukraine Light" pitchFamily="50" charset="-52"/>
              </a:rPr>
              <a:t> транспортом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Травень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95904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95581"/>
            <a:ext cx="461009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en-US" sz="1200" dirty="0" smtClean="0">
                <a:latin typeface="e-Ukraine Light" pitchFamily="50" charset="-52"/>
              </a:rPr>
              <a:t>C</a:t>
            </a:r>
            <a:r>
              <a:rPr lang="ru-RU" sz="1200" dirty="0" err="1" smtClean="0">
                <a:latin typeface="e-Ukraine Light" pitchFamily="50" charset="-52"/>
              </a:rPr>
              <a:t>уб’єкти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господарювання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сфері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пасажирського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автомобільного</a:t>
            </a:r>
            <a:r>
              <a:rPr lang="ru-RU" sz="1200" dirty="0" smtClean="0">
                <a:latin typeface="e-Ukraine Light" pitchFamily="50" charset="-52"/>
              </a:rPr>
              <a:t> транспорту </a:t>
            </a:r>
            <a:r>
              <a:rPr lang="ru-RU" sz="1200" dirty="0" err="1" smtClean="0">
                <a:latin typeface="e-Ukraine Light" pitchFamily="50" charset="-52"/>
              </a:rPr>
              <a:t>зобов’язані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проводити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дотриманням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вимог</a:t>
            </a:r>
            <a:r>
              <a:rPr lang="ru-RU" sz="1200" dirty="0" smtClean="0">
                <a:latin typeface="e-Ukraine Light" pitchFamily="50" charset="-52"/>
              </a:rPr>
              <a:t> Закону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«Про </a:t>
            </a:r>
            <a:r>
              <a:rPr lang="ru-RU" sz="1200" dirty="0" err="1" smtClean="0">
                <a:latin typeface="e-Ukraine Light" pitchFamily="50" charset="-52"/>
              </a:rPr>
              <a:t>застосування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реєстраторів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операцій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сфері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торгівлі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громадського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харчування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»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Закон № 265)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обов’язковою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видачею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встановленої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форми</a:t>
            </a:r>
            <a:r>
              <a:rPr lang="ru-RU" sz="1200" dirty="0" smtClean="0">
                <a:latin typeface="e-Ukraine Light" pitchFamily="50" charset="-52"/>
              </a:rPr>
              <a:t> та </a:t>
            </a:r>
            <a:r>
              <a:rPr lang="ru-RU" sz="1200" dirty="0" err="1" smtClean="0">
                <a:latin typeface="e-Ukraine Light" pitchFamily="50" charset="-52"/>
              </a:rPr>
              <a:t>змісту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При </a:t>
            </a:r>
            <a:r>
              <a:rPr lang="ru-RU" sz="1200" dirty="0" err="1" smtClean="0">
                <a:latin typeface="e-Ukraine Light" pitchFamily="50" charset="-52"/>
              </a:rPr>
              <a:t>цьому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законодавство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сфері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пасажирського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автомобільного</a:t>
            </a:r>
            <a:r>
              <a:rPr lang="ru-RU" sz="1200" dirty="0" smtClean="0">
                <a:latin typeface="e-Ukraine Light" pitchFamily="50" charset="-52"/>
              </a:rPr>
              <a:t> транспорту </a:t>
            </a:r>
            <a:r>
              <a:rPr lang="ru-RU" sz="1200" dirty="0" err="1" smtClean="0">
                <a:latin typeface="e-Ukraine Light" pitchFamily="50" charset="-52"/>
              </a:rPr>
              <a:t>складається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Правил </a:t>
            </a:r>
            <a:r>
              <a:rPr lang="ru-RU" sz="1200" dirty="0" err="1" smtClean="0">
                <a:latin typeface="e-Ukraine Light" pitchFamily="50" charset="-52"/>
              </a:rPr>
              <a:t>надання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пасажирського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автомобільного</a:t>
            </a:r>
            <a:r>
              <a:rPr lang="ru-RU" sz="1200" dirty="0" smtClean="0">
                <a:latin typeface="e-Ukraine Light" pitchFamily="50" charset="-52"/>
              </a:rPr>
              <a:t> транспорту, </a:t>
            </a:r>
            <a:r>
              <a:rPr lang="ru-RU" sz="1200" dirty="0" err="1" smtClean="0">
                <a:latin typeface="e-Ukraine Light" pitchFamily="50" charset="-52"/>
              </a:rPr>
              <a:t>затверджених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постановою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Кабінету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Міністрів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18.02.1997 № 176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Правила), та наказу </a:t>
            </a:r>
            <a:r>
              <a:rPr lang="ru-RU" sz="1200" dirty="0" err="1" smtClean="0">
                <a:latin typeface="e-Ukraine Light" pitchFamily="50" charset="-52"/>
              </a:rPr>
              <a:t>Міністерства</a:t>
            </a:r>
            <a:r>
              <a:rPr lang="ru-RU" sz="1200" dirty="0" smtClean="0">
                <a:latin typeface="e-Ukraine Light" pitchFamily="50" charset="-52"/>
              </a:rPr>
              <a:t> транспорту та </a:t>
            </a:r>
            <a:r>
              <a:rPr lang="ru-RU" sz="1200" dirty="0" err="1" smtClean="0">
                <a:latin typeface="e-Ukraine Light" pitchFamily="50" charset="-52"/>
              </a:rPr>
              <a:t>зв’язку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</a:t>
            </a:r>
            <a:r>
              <a:rPr lang="ru-RU" sz="1200" dirty="0" smtClean="0">
                <a:latin typeface="e-Ukraine Light" pitchFamily="50" charset="-52"/>
              </a:rPr>
              <a:t> 25.05.2006 № 503 «Про </a:t>
            </a:r>
            <a:r>
              <a:rPr lang="ru-RU" sz="1200" dirty="0" err="1" smtClean="0">
                <a:latin typeface="e-Ukraine Light" pitchFamily="50" charset="-52"/>
              </a:rPr>
              <a:t>затвердження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Типових</a:t>
            </a:r>
            <a:r>
              <a:rPr lang="ru-RU" sz="1200" dirty="0" smtClean="0">
                <a:latin typeface="e-Ukraine Light" pitchFamily="50" charset="-52"/>
              </a:rPr>
              <a:t> форм </a:t>
            </a:r>
            <a:r>
              <a:rPr lang="ru-RU" sz="1200" dirty="0" err="1" smtClean="0">
                <a:latin typeface="e-Ukraine Light" pitchFamily="50" charset="-52"/>
              </a:rPr>
              <a:t>квитків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проїзд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пасажирів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перевезення</a:t>
            </a:r>
            <a:r>
              <a:rPr lang="ru-RU" sz="1200" dirty="0" smtClean="0">
                <a:latin typeface="e-Ukraine Light" pitchFamily="50" charset="-52"/>
              </a:rPr>
              <a:t> багажу на маршрутах </a:t>
            </a:r>
            <a:r>
              <a:rPr lang="ru-RU" sz="1200" dirty="0" err="1" smtClean="0">
                <a:latin typeface="e-Ukraine Light" pitchFamily="50" charset="-52"/>
              </a:rPr>
              <a:t>загального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користування</a:t>
            </a:r>
            <a:r>
              <a:rPr lang="ru-RU" sz="1200" dirty="0" smtClean="0">
                <a:latin typeface="e-Ukraine Light" pitchFamily="50" charset="-52"/>
              </a:rPr>
              <a:t>», </a:t>
            </a:r>
            <a:r>
              <a:rPr lang="ru-RU" sz="1200" dirty="0" err="1" smtClean="0">
                <a:latin typeface="e-Ukraine Light" pitchFamily="50" charset="-52"/>
              </a:rPr>
              <a:t>зареєстрованого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Міністерстві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юстиції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 21.09.2006 за № 1065/12939. </a:t>
            </a:r>
          </a:p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На </a:t>
            </a:r>
            <a:r>
              <a:rPr lang="ru-RU" sz="1200" dirty="0" err="1" smtClean="0">
                <a:latin typeface="e-Ukraine Light" pitchFamily="50" charset="-52"/>
              </a:rPr>
              <a:t>сьогодні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суб’єкти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господарювання</a:t>
            </a:r>
            <a:r>
              <a:rPr lang="ru-RU" sz="1200" dirty="0" smtClean="0">
                <a:latin typeface="e-Ukraine Light" pitchFamily="50" charset="-52"/>
              </a:rPr>
              <a:t> при </a:t>
            </a:r>
            <a:r>
              <a:rPr lang="ru-RU" sz="1200" dirty="0" err="1" smtClean="0">
                <a:latin typeface="e-Ukraine Light" pitchFamily="50" charset="-52"/>
              </a:rPr>
              <a:t>наданні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приймаючи</a:t>
            </a:r>
            <a:r>
              <a:rPr lang="ru-RU" sz="1200" dirty="0" smtClean="0">
                <a:latin typeface="e-Ukraine Light" pitchFamily="50" charset="-52"/>
              </a:rPr>
              <a:t> до оплати </a:t>
            </a:r>
            <a:r>
              <a:rPr lang="ru-RU" sz="1200" dirty="0" err="1" smtClean="0">
                <a:latin typeface="e-Ukraine Light" pitchFamily="50" charset="-52"/>
              </a:rPr>
              <a:t>готівкові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кошти</a:t>
            </a:r>
            <a:r>
              <a:rPr lang="ru-RU" sz="1200" dirty="0" smtClean="0">
                <a:latin typeface="e-Ukraine Light" pitchFamily="50" charset="-52"/>
              </a:rPr>
              <a:t> та/</a:t>
            </a:r>
            <a:r>
              <a:rPr lang="ru-RU" sz="1200" dirty="0" err="1" smtClean="0">
                <a:latin typeface="e-Ukraine Light" pitchFamily="50" charset="-52"/>
              </a:rPr>
              <a:t>або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електронні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платіжні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засоби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зобов’язані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проводити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розрахунки</a:t>
            </a:r>
            <a:r>
              <a:rPr lang="ru-RU" sz="1200" dirty="0" smtClean="0">
                <a:latin typeface="e-Ukraine Light" pitchFamily="50" charset="-52"/>
              </a:rPr>
              <a:t> за них через </a:t>
            </a:r>
            <a:r>
              <a:rPr lang="ru-RU" sz="1200" dirty="0" err="1" smtClean="0">
                <a:latin typeface="e-Ukraine Light" pitchFamily="50" charset="-52"/>
              </a:rPr>
              <a:t>реєстратори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операцій</a:t>
            </a:r>
            <a:r>
              <a:rPr lang="ru-RU" sz="1200" dirty="0" smtClean="0">
                <a:latin typeface="e-Ukraine Light" pitchFamily="50" charset="-52"/>
              </a:rPr>
              <a:t>/ </a:t>
            </a:r>
            <a:r>
              <a:rPr lang="ru-RU" sz="1200" dirty="0" err="1" smtClean="0">
                <a:latin typeface="e-Ukraine Light" pitchFamily="50" charset="-52"/>
              </a:rPr>
              <a:t>програмні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реєстратори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операцій</a:t>
            </a:r>
            <a:r>
              <a:rPr lang="ru-RU" sz="1200" dirty="0" smtClean="0">
                <a:latin typeface="e-Ukraine Light" pitchFamily="50" charset="-52"/>
              </a:rPr>
              <a:t>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РРО/ПРРО) та </a:t>
            </a:r>
            <a:r>
              <a:rPr lang="ru-RU" sz="1200" dirty="0" err="1" smtClean="0">
                <a:latin typeface="e-Ukraine Light" pitchFamily="50" charset="-52"/>
              </a:rPr>
              <a:t>надавати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споживачам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розрахункові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документи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Разом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цим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згідно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пунктом 4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9 Закону № 265 РРО/ПРРО та </a:t>
            </a:r>
            <a:r>
              <a:rPr lang="ru-RU" sz="1200" dirty="0" err="1" smtClean="0">
                <a:latin typeface="e-Ukraine Light" pitchFamily="50" charset="-52"/>
              </a:rPr>
              <a:t>розрахункові</a:t>
            </a:r>
            <a:r>
              <a:rPr lang="ru-RU" sz="1200" dirty="0" smtClean="0">
                <a:latin typeface="e-Ukraine Light" pitchFamily="50" charset="-52"/>
              </a:rPr>
              <a:t> книжки не </a:t>
            </a:r>
            <a:r>
              <a:rPr lang="ru-RU" sz="1200" dirty="0" err="1" smtClean="0">
                <a:latin typeface="e-Ukraine Light" pitchFamily="50" charset="-52"/>
              </a:rPr>
              <a:t>застосовуються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, при продажу </a:t>
            </a:r>
            <a:r>
              <a:rPr lang="ru-RU" sz="1200" dirty="0" err="1" smtClean="0">
                <a:latin typeface="e-Ukraine Light" pitchFamily="50" charset="-52"/>
              </a:rPr>
              <a:t>талонів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квитанцій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квитків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нанесеними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друкарським</a:t>
            </a:r>
            <a:r>
              <a:rPr lang="ru-RU" sz="1200" dirty="0" smtClean="0">
                <a:latin typeface="e-Ukraine Light" pitchFamily="50" charset="-52"/>
              </a:rPr>
              <a:t> способом </a:t>
            </a:r>
            <a:r>
              <a:rPr lang="ru-RU" sz="1200" dirty="0" err="1" smtClean="0">
                <a:latin typeface="e-Ukraine Light" pitchFamily="50" charset="-52"/>
              </a:rPr>
              <a:t>серією</a:t>
            </a:r>
            <a:r>
              <a:rPr lang="ru-RU" sz="1200" dirty="0" smtClean="0">
                <a:latin typeface="e-Ukraine Light" pitchFamily="50" charset="-52"/>
              </a:rPr>
              <a:t>, номером, </a:t>
            </a:r>
            <a:r>
              <a:rPr lang="ru-RU" sz="1200" dirty="0" err="1" smtClean="0">
                <a:latin typeface="e-Ukraine Light" pitchFamily="50" charset="-52"/>
              </a:rPr>
              <a:t>номінальною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вартістю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автомобільному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транспорті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72932" y="278295"/>
            <a:ext cx="455609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Друкарство</a:t>
            </a:r>
            <a:r>
              <a:rPr lang="ru-RU" sz="1200" dirty="0" smtClean="0">
                <a:latin typeface="e-Ukraine Light" pitchFamily="50" charset="-52"/>
              </a:rPr>
              <a:t> – принцип </a:t>
            </a:r>
            <a:r>
              <a:rPr lang="ru-RU" sz="1200" dirty="0" err="1" smtClean="0">
                <a:latin typeface="e-Ukraine Light" pitchFamily="50" charset="-52"/>
              </a:rPr>
              <a:t>одержання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відбитків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письмових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знаків</a:t>
            </a:r>
            <a:r>
              <a:rPr lang="ru-RU" sz="1200" dirty="0" smtClean="0">
                <a:latin typeface="e-Ukraine Light" pitchFamily="50" charset="-52"/>
              </a:rPr>
              <a:t> за </a:t>
            </a:r>
            <a:r>
              <a:rPr lang="ru-RU" sz="1200" dirty="0" err="1" smtClean="0">
                <a:latin typeface="e-Ukraine Light" pitchFamily="50" charset="-52"/>
              </a:rPr>
              <a:t>допомогою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тиснення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здійснюється</a:t>
            </a:r>
            <a:r>
              <a:rPr lang="ru-RU" sz="1200" dirty="0" smtClean="0">
                <a:latin typeface="e-Ukraine Light" pitchFamily="50" charset="-52"/>
              </a:rPr>
              <a:t> в </a:t>
            </a:r>
            <a:r>
              <a:rPr lang="ru-RU" sz="1200" dirty="0" err="1" smtClean="0">
                <a:latin typeface="e-Ukraine Light" pitchFamily="50" charset="-52"/>
              </a:rPr>
              <a:t>друкарні</a:t>
            </a:r>
            <a:r>
              <a:rPr lang="ru-RU" sz="1200" dirty="0" smtClean="0">
                <a:latin typeface="e-Ukraine Light" pitchFamily="50" charset="-52"/>
              </a:rPr>
              <a:t>.   </a:t>
            </a:r>
          </a:p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Звертаємо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увагу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що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обов’язковими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реквізитами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зазначених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їх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назви</a:t>
            </a:r>
            <a:r>
              <a:rPr lang="ru-RU" sz="1200" dirty="0" smtClean="0">
                <a:latin typeface="e-Ukraine Light" pitchFamily="50" charset="-52"/>
              </a:rPr>
              <a:t> – «талон, </a:t>
            </a:r>
            <a:r>
              <a:rPr lang="ru-RU" sz="1200" dirty="0" err="1" smtClean="0">
                <a:latin typeface="e-Ukraine Light" pitchFamily="50" charset="-52"/>
              </a:rPr>
              <a:t>квитанція</a:t>
            </a:r>
            <a:r>
              <a:rPr lang="ru-RU" sz="1200" dirty="0" smtClean="0">
                <a:latin typeface="e-Ukraine Light" pitchFamily="50" charset="-52"/>
              </a:rPr>
              <a:t>, квиток» (</a:t>
            </a:r>
            <a:r>
              <a:rPr lang="ru-RU" sz="1200" dirty="0" err="1" smtClean="0">
                <a:latin typeface="e-Ukraine Light" pitchFamily="50" charset="-52"/>
              </a:rPr>
              <a:t>далі</a:t>
            </a:r>
            <a:r>
              <a:rPr lang="ru-RU" sz="1200" dirty="0" smtClean="0">
                <a:latin typeface="e-Ukraine Light" pitchFamily="50" charset="-52"/>
              </a:rPr>
              <a:t> – </a:t>
            </a:r>
            <a:r>
              <a:rPr lang="ru-RU" sz="1200" dirty="0" err="1" smtClean="0">
                <a:latin typeface="e-Ukraine Light" pitchFamily="50" charset="-52"/>
              </a:rPr>
              <a:t>проїзні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документи</a:t>
            </a:r>
            <a:r>
              <a:rPr lang="ru-RU" sz="12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Тільки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проїзні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виготовлені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спосіб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передбачений</a:t>
            </a:r>
            <a:r>
              <a:rPr lang="ru-RU" sz="1200" dirty="0" smtClean="0">
                <a:latin typeface="e-Ukraine Light" pitchFamily="50" charset="-52"/>
              </a:rPr>
              <a:t> пунктом 4 </a:t>
            </a:r>
            <a:r>
              <a:rPr lang="ru-RU" sz="1200" dirty="0" err="1" smtClean="0">
                <a:latin typeface="e-Ukraine Light" pitchFamily="50" charset="-52"/>
              </a:rPr>
              <a:t>статті</a:t>
            </a:r>
            <a:r>
              <a:rPr lang="ru-RU" sz="1200" dirty="0" smtClean="0">
                <a:latin typeface="e-Ukraine Light" pitchFamily="50" charset="-52"/>
              </a:rPr>
              <a:t> 9 Закону № 265, </a:t>
            </a:r>
            <a:r>
              <a:rPr lang="ru-RU" sz="1200" dirty="0" err="1" smtClean="0">
                <a:latin typeface="e-Ukraine Light" pitchFamily="50" charset="-52"/>
              </a:rPr>
              <a:t>зокрема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нанесеними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друкарським</a:t>
            </a:r>
            <a:r>
              <a:rPr lang="ru-RU" sz="1200" dirty="0" smtClean="0">
                <a:latin typeface="e-Ukraine Light" pitchFamily="50" charset="-52"/>
              </a:rPr>
              <a:t> способом </a:t>
            </a:r>
            <a:r>
              <a:rPr lang="ru-RU" sz="1200" dirty="0" err="1" smtClean="0">
                <a:latin typeface="e-Ukraine Light" pitchFamily="50" charset="-52"/>
              </a:rPr>
              <a:t>серією</a:t>
            </a:r>
            <a:r>
              <a:rPr lang="ru-RU" sz="1200" dirty="0" smtClean="0">
                <a:latin typeface="e-Ukraine Light" pitchFamily="50" charset="-52"/>
              </a:rPr>
              <a:t>, номером, </a:t>
            </a:r>
            <a:r>
              <a:rPr lang="ru-RU" sz="1200" dirty="0" err="1" smtClean="0">
                <a:latin typeface="e-Ukraine Light" pitchFamily="50" charset="-52"/>
              </a:rPr>
              <a:t>номінальною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вартістю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можуть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вважатися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відповідними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розрахунковими</a:t>
            </a:r>
            <a:r>
              <a:rPr lang="ru-RU" sz="1200" dirty="0" smtClean="0">
                <a:latin typeface="e-Ukraine Light" pitchFamily="50" charset="-52"/>
              </a:rPr>
              <a:t> документами. </a:t>
            </a:r>
          </a:p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smtClean="0">
                <a:latin typeface="e-Ukraine Light" pitchFamily="50" charset="-52"/>
              </a:rPr>
              <a:t>Так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відповідно</a:t>
            </a:r>
            <a:r>
              <a:rPr lang="ru-RU" sz="1200" dirty="0" smtClean="0">
                <a:latin typeface="e-Ukraine Light" pitchFamily="50" charset="-52"/>
              </a:rPr>
              <a:t> до Правил </a:t>
            </a:r>
            <a:r>
              <a:rPr lang="ru-RU" sz="1200" dirty="0" err="1" smtClean="0">
                <a:latin typeface="e-Ukraine Light" pitchFamily="50" charset="-52"/>
              </a:rPr>
              <a:t>пасажир</a:t>
            </a:r>
            <a:r>
              <a:rPr lang="ru-RU" sz="1200" dirty="0" smtClean="0">
                <a:latin typeface="e-Ukraine Light" pitchFamily="50" charset="-52"/>
              </a:rPr>
              <a:t> повинен </a:t>
            </a:r>
            <a:r>
              <a:rPr lang="ru-RU" sz="1200" dirty="0" err="1" smtClean="0">
                <a:latin typeface="e-Ukraine Light" pitchFamily="50" charset="-52"/>
              </a:rPr>
              <a:t>мати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проїзний</a:t>
            </a:r>
            <a:r>
              <a:rPr lang="ru-RU" sz="1200" dirty="0" smtClean="0">
                <a:latin typeface="e-Ukraine Light" pitchFamily="50" charset="-52"/>
              </a:rPr>
              <a:t> документ. </a:t>
            </a:r>
          </a:p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Враховуючи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зазначене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суб’єкти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господарювання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надають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пасажирського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автомобільного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перевезення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мають</a:t>
            </a:r>
            <a:r>
              <a:rPr lang="ru-RU" sz="1200" dirty="0" smtClean="0">
                <a:latin typeface="e-Ukraine Light" pitchFamily="50" charset="-52"/>
              </a:rPr>
              <a:t> право не </a:t>
            </a:r>
            <a:r>
              <a:rPr lang="ru-RU" sz="1200" dirty="0" err="1" smtClean="0">
                <a:latin typeface="e-Ukraine Light" pitchFamily="50" charset="-52"/>
              </a:rPr>
              <a:t>застосовувати</a:t>
            </a:r>
            <a:r>
              <a:rPr lang="ru-RU" sz="1200" dirty="0" smtClean="0">
                <a:latin typeface="e-Ukraine Light" pitchFamily="50" charset="-52"/>
              </a:rPr>
              <a:t> РРО/ПРРО та </a:t>
            </a:r>
            <a:r>
              <a:rPr lang="ru-RU" sz="1200" dirty="0" err="1" smtClean="0">
                <a:latin typeface="e-Ukraine Light" pitchFamily="50" charset="-52"/>
              </a:rPr>
              <a:t>розрахункові</a:t>
            </a:r>
            <a:r>
              <a:rPr lang="ru-RU" sz="1200" dirty="0" smtClean="0">
                <a:latin typeface="e-Ukraine Light" pitchFamily="50" charset="-52"/>
              </a:rPr>
              <a:t> книжки </a:t>
            </a:r>
            <a:r>
              <a:rPr lang="ru-RU" sz="1200" dirty="0" err="1" smtClean="0">
                <a:latin typeface="e-Ukraine Light" pitchFamily="50" charset="-52"/>
              </a:rPr>
              <a:t>лише</a:t>
            </a:r>
            <a:r>
              <a:rPr lang="ru-RU" sz="1200" dirty="0" smtClean="0">
                <a:latin typeface="e-Ukraine Light" pitchFamily="50" charset="-52"/>
              </a:rPr>
              <a:t> у </a:t>
            </a:r>
            <a:r>
              <a:rPr lang="ru-RU" sz="1200" dirty="0" err="1" smtClean="0">
                <a:latin typeface="e-Ukraine Light" pitchFamily="50" charset="-52"/>
              </a:rPr>
              <a:t>разі</a:t>
            </a:r>
            <a:r>
              <a:rPr lang="ru-RU" sz="1200" dirty="0" smtClean="0">
                <a:latin typeface="e-Ukraine Light" pitchFamily="50" charset="-52"/>
              </a:rPr>
              <a:t> продажу </a:t>
            </a:r>
            <a:r>
              <a:rPr lang="ru-RU" sz="1200" dirty="0" err="1" smtClean="0">
                <a:latin typeface="e-Ukraine Light" pitchFamily="50" charset="-52"/>
              </a:rPr>
              <a:t>проїзних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нанесеними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друкарським</a:t>
            </a:r>
            <a:r>
              <a:rPr lang="ru-RU" sz="1200" dirty="0" smtClean="0">
                <a:latin typeface="e-Ukraine Light" pitchFamily="50" charset="-52"/>
              </a:rPr>
              <a:t> способом </a:t>
            </a:r>
            <a:r>
              <a:rPr lang="ru-RU" sz="1200" dirty="0" err="1" smtClean="0">
                <a:latin typeface="e-Ukraine Light" pitchFamily="50" charset="-52"/>
              </a:rPr>
              <a:t>серію</a:t>
            </a:r>
            <a:r>
              <a:rPr lang="ru-RU" sz="1200" dirty="0" smtClean="0">
                <a:latin typeface="e-Ukraine Light" pitchFamily="50" charset="-52"/>
              </a:rPr>
              <a:t>, номером, </a:t>
            </a:r>
            <a:r>
              <a:rPr lang="ru-RU" sz="1200" dirty="0" err="1" smtClean="0">
                <a:latin typeface="e-Ukraine Light" pitchFamily="50" charset="-52"/>
              </a:rPr>
              <a:t>номінальною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вартістю</a:t>
            </a:r>
            <a:r>
              <a:rPr lang="ru-RU" sz="1200" dirty="0" smtClean="0">
                <a:latin typeface="e-Ukraine Light" pitchFamily="50" charset="-52"/>
              </a:rPr>
              <a:t> на </a:t>
            </a:r>
            <a:r>
              <a:rPr lang="ru-RU" sz="1200" dirty="0" err="1" smtClean="0">
                <a:latin typeface="e-Ukraine Light" pitchFamily="50" charset="-52"/>
              </a:rPr>
              <a:t>автомобільному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транспорті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en-US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Проїзні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документи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які</a:t>
            </a:r>
            <a:r>
              <a:rPr lang="ru-RU" sz="1200" dirty="0" smtClean="0">
                <a:latin typeface="e-Ukraine Light" pitchFamily="50" charset="-52"/>
              </a:rPr>
              <a:t> не </a:t>
            </a:r>
            <a:r>
              <a:rPr lang="ru-RU" sz="1200" dirty="0" err="1" smtClean="0">
                <a:latin typeface="e-Ukraine Light" pitchFamily="50" charset="-52"/>
              </a:rPr>
              <a:t>відповідають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вказаним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вимогам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не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приймаються</a:t>
            </a:r>
            <a:r>
              <a:rPr lang="ru-RU" sz="1200" dirty="0" smtClean="0">
                <a:latin typeface="e-Ukraine Light" pitchFamily="50" charset="-52"/>
              </a:rPr>
              <a:t> як </a:t>
            </a:r>
            <a:r>
              <a:rPr lang="ru-RU" sz="1200" dirty="0" err="1" smtClean="0">
                <a:latin typeface="e-Ukraine Light" pitchFamily="50" charset="-52"/>
              </a:rPr>
              <a:t>розрахункові</a:t>
            </a:r>
            <a:r>
              <a:rPr lang="ru-RU" sz="1200" dirty="0" smtClean="0">
                <a:latin typeface="e-Ukraine Light" pitchFamily="50" charset="-52"/>
              </a:rPr>
              <a:t>, </a:t>
            </a:r>
            <a:r>
              <a:rPr lang="ru-RU" sz="1200" dirty="0" err="1" smtClean="0">
                <a:latin typeface="e-Ukraine Light" pitchFamily="50" charset="-52"/>
              </a:rPr>
              <a:t>видача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зазначених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документів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споживачам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послуг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є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порушенням</a:t>
            </a:r>
            <a:r>
              <a:rPr lang="ru-RU" sz="1200" dirty="0" smtClean="0">
                <a:latin typeface="e-Ukraine Light" pitchFamily="50" charset="-52"/>
              </a:rPr>
              <a:t> порядку </a:t>
            </a:r>
            <a:r>
              <a:rPr lang="ru-RU" sz="1200" dirty="0" err="1" smtClean="0">
                <a:latin typeface="e-Ukraine Light" pitchFamily="50" charset="-52"/>
              </a:rPr>
              <a:t>проведення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розрахунків</a:t>
            </a:r>
            <a:r>
              <a:rPr lang="ru-RU" sz="12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1539</TotalTime>
  <Words>111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193</cp:revision>
  <dcterms:created xsi:type="dcterms:W3CDTF">2021-05-27T05:23:05Z</dcterms:created>
  <dcterms:modified xsi:type="dcterms:W3CDTF">2024-05-27T10:12:13Z</dcterms:modified>
</cp:coreProperties>
</file>