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05467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Щодо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приведення</a:t>
            </a:r>
            <a:r>
              <a:rPr lang="ru-RU" sz="1400" b="1" dirty="0" smtClean="0">
                <a:latin typeface="e-Ukraine Light" pitchFamily="50" charset="-52"/>
              </a:rPr>
              <a:t> у </a:t>
            </a:r>
            <a:r>
              <a:rPr lang="ru-RU" sz="1400" b="1" dirty="0" err="1" smtClean="0">
                <a:latin typeface="e-Ukraine Light" pitchFamily="50" charset="-52"/>
              </a:rPr>
              <a:t>відповідність</a:t>
            </a:r>
            <a:r>
              <a:rPr lang="ru-RU" sz="1400" b="1" dirty="0" smtClean="0">
                <a:latin typeface="e-Ukraine Light" pitchFamily="50" charset="-52"/>
              </a:rPr>
              <a:t> основного виду </a:t>
            </a:r>
            <a:r>
              <a:rPr lang="ru-RU" sz="1400" b="1" dirty="0" err="1" smtClean="0">
                <a:latin typeface="e-Ukraine Light" pitchFamily="50" charset="-52"/>
              </a:rPr>
              <a:t>діяльності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заявленого</a:t>
            </a:r>
            <a:r>
              <a:rPr lang="ru-RU" sz="1400" b="1" dirty="0" smtClean="0">
                <a:latin typeface="e-Ukraine Light" pitchFamily="50" charset="-52"/>
              </a:rPr>
              <a:t> при </a:t>
            </a:r>
            <a:r>
              <a:rPr lang="ru-RU" sz="1400" b="1" dirty="0" err="1" smtClean="0">
                <a:latin typeface="e-Ukraine Light" pitchFamily="50" charset="-52"/>
              </a:rPr>
              <a:t>реєстрації</a:t>
            </a:r>
            <a:r>
              <a:rPr lang="ru-RU" sz="1400" b="1" dirty="0" smtClean="0">
                <a:latin typeface="e-Ukraine Light" pitchFamily="50" charset="-52"/>
              </a:rPr>
              <a:t> до фактичного виду </a:t>
            </a:r>
            <a:r>
              <a:rPr lang="ru-RU" sz="1400" b="1" dirty="0" err="1" smtClean="0">
                <a:latin typeface="e-Ukraine Light" pitchFamily="50" charset="-52"/>
              </a:rPr>
              <a:t>діяльності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що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здійснюється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платником</a:t>
            </a:r>
            <a:r>
              <a:rPr lang="ru-RU" sz="1400" b="1" dirty="0" smtClean="0">
                <a:latin typeface="e-Ukraine Light" pitchFamily="50" charset="-52"/>
              </a:rPr>
              <a:t> 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95904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 </a:t>
            </a:r>
            <a:r>
              <a:rPr lang="ru-RU" sz="1300" dirty="0" smtClean="0">
                <a:latin typeface="e-Ukraine Light" pitchFamily="50" charset="-52"/>
              </a:rPr>
              <a:t>Головне </a:t>
            </a:r>
            <a:r>
              <a:rPr lang="ru-RU" sz="1300" dirty="0" err="1" smtClean="0">
                <a:latin typeface="e-Ukraine Light" pitchFamily="50" charset="-52"/>
              </a:rPr>
              <a:t>управління</a:t>
            </a:r>
            <a:r>
              <a:rPr lang="ru-RU" sz="1300" dirty="0" smtClean="0">
                <a:latin typeface="e-Ukraine Light" pitchFamily="50" charset="-52"/>
              </a:rPr>
              <a:t> ДПС у м. </a:t>
            </a:r>
            <a:r>
              <a:rPr lang="ru-RU" sz="1300" dirty="0" err="1" smtClean="0">
                <a:latin typeface="e-Ukraine Light" pitchFamily="50" charset="-52"/>
              </a:rPr>
              <a:t>Києві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метою </a:t>
            </a:r>
            <a:r>
              <a:rPr lang="ru-RU" sz="1300" dirty="0" err="1" smtClean="0">
                <a:latin typeface="e-Ukraine Light" pitchFamily="50" charset="-52"/>
              </a:rPr>
              <a:t>належного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адміністрування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зборів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встановлені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Податковим</a:t>
            </a:r>
            <a:r>
              <a:rPr lang="ru-RU" sz="1300" dirty="0" smtClean="0">
                <a:latin typeface="e-Ukraine Light" pitchFamily="50" charset="-52"/>
              </a:rPr>
              <a:t> кодексом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ПКУ), </a:t>
            </a:r>
            <a:r>
              <a:rPr lang="ru-RU" sz="1300" dirty="0" err="1" smtClean="0">
                <a:latin typeface="e-Ukraine Light" pitchFamily="50" charset="-52"/>
              </a:rPr>
              <a:t>іншими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нормативно-правовими</a:t>
            </a:r>
            <a:r>
              <a:rPr lang="ru-RU" sz="1300" dirty="0" smtClean="0">
                <a:latin typeface="e-Ukraine Light" pitchFamily="50" charset="-52"/>
              </a:rPr>
              <a:t> актами та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метою </a:t>
            </a:r>
            <a:r>
              <a:rPr lang="ru-RU" sz="1300" dirty="0" err="1" smtClean="0">
                <a:latin typeface="e-Ukraine Light" pitchFamily="50" charset="-52"/>
              </a:rPr>
              <a:t>створення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сприятливого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середовища</a:t>
            </a:r>
            <a:r>
              <a:rPr lang="ru-RU" sz="1300" dirty="0" smtClean="0">
                <a:latin typeface="e-Ukraine Light" pitchFamily="50" charset="-52"/>
              </a:rPr>
              <a:t>,  </a:t>
            </a:r>
            <a:r>
              <a:rPr lang="ru-RU" sz="1300" dirty="0" err="1" smtClean="0">
                <a:latin typeface="e-Ukraine Light" pitchFamily="50" charset="-52"/>
              </a:rPr>
              <a:t>повідомляє</a:t>
            </a:r>
            <a:r>
              <a:rPr lang="ru-RU" sz="13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Основні</a:t>
            </a:r>
            <a:r>
              <a:rPr lang="ru-RU" sz="1300" dirty="0" smtClean="0">
                <a:latin typeface="e-Ukraine Light" pitchFamily="50" charset="-52"/>
              </a:rPr>
              <a:t> засади </a:t>
            </a:r>
            <a:r>
              <a:rPr lang="ru-RU" sz="1300" dirty="0" err="1" smtClean="0">
                <a:latin typeface="e-Ukraine Light" pitchFamily="50" charset="-52"/>
              </a:rPr>
              <a:t>господарювання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Україні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визначені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Господарським</a:t>
            </a:r>
            <a:r>
              <a:rPr lang="ru-RU" sz="1300" dirty="0" smtClean="0">
                <a:latin typeface="e-Ukraine Light" pitchFamily="50" charset="-52"/>
              </a:rPr>
              <a:t> кодексом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ГКУ).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Згідно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частиною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першою</a:t>
            </a:r>
            <a:r>
              <a:rPr lang="ru-RU" sz="1300" dirty="0" smtClean="0">
                <a:latin typeface="e-Ukraine Light" pitchFamily="50" charset="-52"/>
              </a:rPr>
              <a:t> ст. 19 ГКУ </a:t>
            </a:r>
            <a:r>
              <a:rPr lang="ru-RU" sz="1300" dirty="0" err="1" smtClean="0">
                <a:latin typeface="e-Ukraine Light" pitchFamily="50" charset="-52"/>
              </a:rPr>
              <a:t>суб'єкти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господарювання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мають</a:t>
            </a:r>
            <a:r>
              <a:rPr lang="ru-RU" sz="1300" dirty="0" smtClean="0">
                <a:latin typeface="e-Ukraine Light" pitchFamily="50" charset="-52"/>
              </a:rPr>
              <a:t> право без </a:t>
            </a:r>
            <a:r>
              <a:rPr lang="ru-RU" sz="1300" dirty="0" err="1" smtClean="0">
                <a:latin typeface="e-Ukraine Light" pitchFamily="50" charset="-52"/>
              </a:rPr>
              <a:t>обмежень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самостійно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здійснювати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господарську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діяльність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не </a:t>
            </a:r>
            <a:r>
              <a:rPr lang="ru-RU" sz="1300" dirty="0" err="1" smtClean="0">
                <a:latin typeface="e-Ukraine Light" pitchFamily="50" charset="-52"/>
              </a:rPr>
              <a:t>суперечить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законодавству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частини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першої</a:t>
            </a:r>
            <a:r>
              <a:rPr lang="ru-RU" sz="1300" dirty="0" smtClean="0">
                <a:latin typeface="e-Ukraine Light" pitchFamily="50" charset="-52"/>
              </a:rPr>
              <a:t> ст. 44 ГКУ, </a:t>
            </a:r>
            <a:r>
              <a:rPr lang="ru-RU" sz="1300" dirty="0" err="1" smtClean="0">
                <a:latin typeface="e-Ukraine Light" pitchFamily="50" charset="-52"/>
              </a:rPr>
              <a:t>підприємництво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здійснюється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основі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зокрема</a:t>
            </a:r>
            <a:r>
              <a:rPr lang="ru-RU" sz="1300" dirty="0" smtClean="0">
                <a:latin typeface="e-Ukraine Light" pitchFamily="50" charset="-52"/>
              </a:rPr>
              <a:t>: 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вільного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вибору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підприємцем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підприємницької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самостійного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формування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підприємцем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програми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вибору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постачальників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споживачів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продукції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виробляється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залучення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матеріально-технічних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фінансових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інших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ресурсів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використання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яких</a:t>
            </a:r>
            <a:r>
              <a:rPr lang="ru-RU" sz="1300" dirty="0" smtClean="0">
                <a:latin typeface="e-Ukraine Light" pitchFamily="50" charset="-52"/>
              </a:rPr>
              <a:t> не </a:t>
            </a:r>
            <a:r>
              <a:rPr lang="ru-RU" sz="1300" dirty="0" err="1" smtClean="0">
                <a:latin typeface="e-Ukraine Light" pitchFamily="50" charset="-52"/>
              </a:rPr>
              <a:t>обмежено</a:t>
            </a:r>
            <a:r>
              <a:rPr lang="ru-RU" sz="1300" dirty="0" smtClean="0">
                <a:latin typeface="e-Ukraine Light" pitchFamily="50" charset="-52"/>
              </a:rPr>
              <a:t> законом, </a:t>
            </a:r>
            <a:r>
              <a:rPr lang="ru-RU" sz="1300" dirty="0" err="1" smtClean="0">
                <a:latin typeface="e-Ukraine Light" pitchFamily="50" charset="-52"/>
              </a:rPr>
              <a:t>встановлення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цін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продукцію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послуги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закону;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комерційного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розрахунку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власного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комерційного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ризику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Класифікація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далі</a:t>
            </a:r>
            <a:r>
              <a:rPr lang="ru-RU" sz="1300" dirty="0" smtClean="0">
                <a:latin typeface="e-Ukraine Light" pitchFamily="50" charset="-52"/>
              </a:rPr>
              <a:t> – КВЕД ДК 009:2010) </a:t>
            </a:r>
            <a:r>
              <a:rPr lang="ru-RU" sz="1300" dirty="0" err="1" smtClean="0">
                <a:latin typeface="e-Ukraine Light" pitchFamily="50" charset="-52"/>
              </a:rPr>
              <a:t>затверджена</a:t>
            </a:r>
            <a:r>
              <a:rPr lang="ru-RU" sz="1300" dirty="0" smtClean="0">
                <a:latin typeface="e-Ukraine Light" pitchFamily="50" charset="-52"/>
              </a:rPr>
              <a:t> наказом Державного </a:t>
            </a:r>
            <a:r>
              <a:rPr lang="ru-RU" sz="1300" dirty="0" err="1" smtClean="0">
                <a:latin typeface="e-Ukraine Light" pitchFamily="50" charset="-52"/>
              </a:rPr>
              <a:t>комітету</a:t>
            </a: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2" y="278295"/>
            <a:ext cx="4556098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питань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технічного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регулювання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споживчої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політики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</a:t>
            </a:r>
            <a:r>
              <a:rPr lang="ru-RU" sz="1300" dirty="0" smtClean="0">
                <a:latin typeface="e-Ukraine Light" pitchFamily="50" charset="-52"/>
              </a:rPr>
              <a:t> 11 </a:t>
            </a:r>
            <a:r>
              <a:rPr lang="ru-RU" sz="1300" dirty="0" err="1" smtClean="0">
                <a:latin typeface="e-Ukraine Light" pitchFamily="50" charset="-52"/>
              </a:rPr>
              <a:t>жовтня</a:t>
            </a:r>
            <a:r>
              <a:rPr lang="ru-RU" sz="1300" dirty="0" smtClean="0">
                <a:latin typeface="e-Ukraine Light" pitchFamily="50" charset="-52"/>
              </a:rPr>
              <a:t> 2010 року </a:t>
            </a:r>
            <a:r>
              <a:rPr lang="en-US" sz="1300" dirty="0" smtClean="0">
                <a:latin typeface="e-Ukraine Light" pitchFamily="50" charset="-52"/>
              </a:rPr>
              <a:t/>
            </a:r>
            <a:br>
              <a:rPr lang="en-US" sz="1300" dirty="0" smtClean="0">
                <a:latin typeface="e-Ukraine Light" pitchFamily="50" charset="-52"/>
              </a:rPr>
            </a:br>
            <a:r>
              <a:rPr lang="ru-RU" sz="1300" dirty="0" smtClean="0">
                <a:latin typeface="e-Ukraine Light" pitchFamily="50" charset="-52"/>
              </a:rPr>
              <a:t>№ 457. </a:t>
            </a:r>
          </a:p>
          <a:p>
            <a:pPr algn="just"/>
            <a:r>
              <a:rPr lang="ru-RU" sz="1300" dirty="0" err="1" smtClean="0">
                <a:latin typeface="e-Ukraine Light" pitchFamily="50" charset="-52"/>
              </a:rPr>
              <a:t>Основне</a:t>
            </a:r>
            <a:r>
              <a:rPr lang="ru-RU" sz="1300" dirty="0" smtClean="0">
                <a:latin typeface="e-Ukraine Light" pitchFamily="50" charset="-52"/>
              </a:rPr>
              <a:t>    </a:t>
            </a:r>
            <a:r>
              <a:rPr lang="ru-RU" sz="1300" dirty="0" err="1" smtClean="0">
                <a:latin typeface="e-Ukraine Light" pitchFamily="50" charset="-52"/>
              </a:rPr>
              <a:t>призначення</a:t>
            </a:r>
            <a:r>
              <a:rPr lang="ru-RU" sz="1300" dirty="0" smtClean="0">
                <a:latin typeface="e-Ukraine Light" pitchFamily="50" charset="-52"/>
              </a:rPr>
              <a:t>    </a:t>
            </a:r>
            <a:r>
              <a:rPr lang="ru-RU" sz="1300" dirty="0" err="1" smtClean="0">
                <a:latin typeface="e-Ukraine Light" pitchFamily="50" charset="-52"/>
              </a:rPr>
              <a:t>Класифікації</a:t>
            </a:r>
            <a:r>
              <a:rPr lang="ru-RU" sz="1300" dirty="0" smtClean="0">
                <a:latin typeface="e-Ukraine Light" pitchFamily="50" charset="-52"/>
              </a:rPr>
              <a:t>     </a:t>
            </a:r>
            <a:r>
              <a:rPr lang="ru-RU" sz="1300" dirty="0" smtClean="0">
                <a:latin typeface="e-Ukraine Light" pitchFamily="50" charset="-52"/>
              </a:rPr>
              <a:t/>
            </a:r>
            <a:br>
              <a:rPr lang="ru-RU" sz="1300" dirty="0" smtClean="0">
                <a:latin typeface="e-Ukraine Light" pitchFamily="50" charset="-52"/>
              </a:rPr>
            </a:br>
            <a:r>
              <a:rPr lang="ru-RU" sz="1300" dirty="0" err="1" smtClean="0">
                <a:latin typeface="e-Ukraine Light" pitchFamily="50" charset="-52"/>
              </a:rPr>
              <a:t>видів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smtClean="0">
                <a:latin typeface="e-Ukraine Light" pitchFamily="50" charset="-52"/>
              </a:rPr>
              <a:t>   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 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визначити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кодувати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основні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другорядні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юридичних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осіб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відокремлених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підрозділів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юридичних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осіб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фізичних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осіб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підприємців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Основний</a:t>
            </a:r>
            <a:r>
              <a:rPr lang="ru-RU" sz="1300" dirty="0" smtClean="0">
                <a:latin typeface="e-Ukraine Light" pitchFamily="50" charset="-52"/>
              </a:rPr>
              <a:t> вид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smtClean="0">
                <a:latin typeface="e-Ukraine Light" pitchFamily="50" charset="-52"/>
              </a:rPr>
              <a:t>– </a:t>
            </a:r>
            <a:r>
              <a:rPr lang="ru-RU" sz="1300" dirty="0" err="1" smtClean="0">
                <a:latin typeface="e-Ukraine Light" pitchFamily="50" charset="-52"/>
              </a:rPr>
              <a:t>це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smtClean="0">
                <a:latin typeface="e-Ukraine Light" pitchFamily="50" charset="-52"/>
              </a:rPr>
              <a:t>суб’єкта, </a:t>
            </a:r>
            <a:r>
              <a:rPr lang="ru-RU" sz="1300" dirty="0" smtClean="0">
                <a:latin typeface="e-Ukraine Light" pitchFamily="50" charset="-52"/>
              </a:rPr>
              <a:t>на </a:t>
            </a:r>
            <a:r>
              <a:rPr lang="ru-RU" sz="1300" dirty="0" err="1" smtClean="0">
                <a:latin typeface="e-Ukraine Light" pitchFamily="50" charset="-52"/>
              </a:rPr>
              <a:t>який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припадає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найбільший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внесок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валову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додану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вартість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інший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визначений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критерій</a:t>
            </a:r>
            <a:r>
              <a:rPr lang="ru-RU" sz="13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Другорядні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це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будь-які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інші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крім</a:t>
            </a:r>
            <a:r>
              <a:rPr lang="ru-RU" sz="1300" dirty="0" smtClean="0">
                <a:latin typeface="e-Ukraine Light" pitchFamily="50" charset="-52"/>
              </a:rPr>
              <a:t> основного) </a:t>
            </a:r>
            <a:r>
              <a:rPr lang="ru-RU" sz="1300" dirty="0" err="1" smtClean="0">
                <a:latin typeface="e-Ukraine Light" pitchFamily="50" charset="-52"/>
              </a:rPr>
              <a:t>види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Враховуючи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вищевикладене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метою </a:t>
            </a:r>
            <a:r>
              <a:rPr lang="ru-RU" sz="1300" dirty="0" err="1" smtClean="0">
                <a:latin typeface="e-Ukraine Light" pitchFamily="50" charset="-52"/>
              </a:rPr>
              <a:t>забезпечення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достовірності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інформації</a:t>
            </a:r>
            <a:r>
              <a:rPr lang="ru-RU" sz="1300" dirty="0" smtClean="0">
                <a:latin typeface="e-Ukraine Light" pitchFamily="50" charset="-52"/>
              </a:rPr>
              <a:t> в базах </a:t>
            </a:r>
            <a:r>
              <a:rPr lang="ru-RU" sz="1300" dirty="0" err="1" smtClean="0">
                <a:latin typeface="e-Ukraine Light" pitchFamily="50" charset="-52"/>
              </a:rPr>
              <a:t>даних</a:t>
            </a:r>
            <a:r>
              <a:rPr lang="ru-RU" sz="1300" dirty="0" smtClean="0">
                <a:latin typeface="e-Ukraine Light" pitchFamily="50" charset="-52"/>
              </a:rPr>
              <a:t> ДПС, Головне </a:t>
            </a:r>
            <a:r>
              <a:rPr lang="ru-RU" sz="1300" dirty="0" err="1" smtClean="0">
                <a:latin typeface="e-Ukraine Light" pitchFamily="50" charset="-52"/>
              </a:rPr>
              <a:t>управління</a:t>
            </a:r>
            <a:r>
              <a:rPr lang="ru-RU" sz="1300" dirty="0" smtClean="0">
                <a:latin typeface="e-Ukraine Light" pitchFamily="50" charset="-52"/>
              </a:rPr>
              <a:t> ДПС у м. </a:t>
            </a:r>
            <a:r>
              <a:rPr lang="ru-RU" sz="1300" dirty="0" err="1" smtClean="0">
                <a:latin typeface="e-Ukraine Light" pitchFamily="50" charset="-52"/>
              </a:rPr>
              <a:t>Києві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рекомендує</a:t>
            </a:r>
            <a:r>
              <a:rPr lang="ru-RU" sz="1300" dirty="0" smtClean="0">
                <a:latin typeface="e-Ukraine Light" pitchFamily="50" charset="-52"/>
              </a:rPr>
              <a:t> привести у </a:t>
            </a:r>
            <a:r>
              <a:rPr lang="ru-RU" sz="1300" dirty="0" err="1" smtClean="0">
                <a:latin typeface="e-Ukraine Light" pitchFamily="50" charset="-52"/>
              </a:rPr>
              <a:t>відповідність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основний</a:t>
            </a:r>
            <a:r>
              <a:rPr lang="ru-RU" sz="1300" dirty="0" smtClean="0">
                <a:latin typeface="e-Ukraine Light" pitchFamily="50" charset="-52"/>
              </a:rPr>
              <a:t> вид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, заявлений при </a:t>
            </a:r>
            <a:r>
              <a:rPr lang="ru-RU" sz="1300" dirty="0" err="1" smtClean="0">
                <a:latin typeface="e-Ukraine Light" pitchFamily="50" charset="-52"/>
              </a:rPr>
              <a:t>реєстрації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згідно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Класифікацією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видів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економічної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 ДК 009:2010 </a:t>
            </a:r>
            <a:r>
              <a:rPr lang="ru-RU" sz="1300" dirty="0" err="1" smtClean="0">
                <a:latin typeface="e-Ukraine Light" pitchFamily="50" charset="-52"/>
              </a:rPr>
              <a:t>Національного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класифікатора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) до фактичного виду </a:t>
            </a:r>
            <a:r>
              <a:rPr lang="ru-RU" sz="1300" dirty="0" err="1" smtClean="0">
                <a:latin typeface="e-Ukraine Light" pitchFamily="50" charset="-52"/>
              </a:rPr>
              <a:t>діяльності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здійснюється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платником</a:t>
            </a:r>
            <a:r>
              <a:rPr lang="ru-RU" sz="1300" dirty="0" smtClean="0">
                <a:latin typeface="e-Ukraine Light" pitchFamily="50" charset="-52"/>
              </a:rPr>
              <a:t>. </a:t>
            </a:r>
            <a:endParaRPr lang="ru-RU" sz="13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137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194</cp:revision>
  <dcterms:created xsi:type="dcterms:W3CDTF">2021-05-27T05:23:05Z</dcterms:created>
  <dcterms:modified xsi:type="dcterms:W3CDTF">2024-05-29T06:24:12Z</dcterms:modified>
</cp:coreProperties>
</file>