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74799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Деклараційна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кампанія</a:t>
            </a:r>
            <a:r>
              <a:rPr lang="ru-RU" b="1" dirty="0">
                <a:latin typeface="e-Ukraine Light" pitchFamily="50" charset="-52"/>
              </a:rPr>
              <a:t> 2024: </a:t>
            </a:r>
            <a:r>
              <a:rPr lang="ru-RU" b="1" dirty="0" err="1">
                <a:latin typeface="e-Ukraine Light" pitchFamily="50" charset="-52"/>
              </a:rPr>
              <a:t>податкова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знижка</a:t>
            </a:r>
            <a:r>
              <a:rPr lang="ru-RU" b="1" dirty="0">
                <a:latin typeface="e-Ukraine Light" pitchFamily="50" charset="-52"/>
              </a:rPr>
              <a:t> 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Головне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повернути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частину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понесення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дозволених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включення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 166.3 ст. 166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ПКУ</a:t>
            </a:r>
            <a:r>
              <a:rPr lang="ru-RU" sz="1100" dirty="0" smtClean="0">
                <a:latin typeface="e-Ukraine Light" pitchFamily="50" charset="-52"/>
              </a:rPr>
              <a:t>);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підтверджені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розрахунковими</a:t>
            </a:r>
            <a:r>
              <a:rPr lang="ru-RU" sz="1100" dirty="0">
                <a:latin typeface="e-Ukraine Light" pitchFamily="50" charset="-52"/>
              </a:rPr>
              <a:t> документами,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квитанціями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фіскальними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товарними</a:t>
            </a:r>
            <a:r>
              <a:rPr lang="ru-RU" sz="1100" dirty="0">
                <a:latin typeface="e-Ukraine Light" pitchFamily="50" charset="-52"/>
              </a:rPr>
              <a:t> чеками, </a:t>
            </a:r>
            <a:r>
              <a:rPr lang="ru-RU" sz="1100" dirty="0" err="1">
                <a:latin typeface="e-Ukraine Light" pitchFamily="50" charset="-52"/>
              </a:rPr>
              <a:t>прибутковими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касовими</a:t>
            </a:r>
            <a:r>
              <a:rPr lang="ru-RU" sz="1100" dirty="0">
                <a:latin typeface="e-Ukraine Light" pitchFamily="50" charset="-52"/>
              </a:rPr>
              <a:t> ордерами,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продавця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особу, яка </a:t>
            </a:r>
            <a:r>
              <a:rPr lang="ru-RU" sz="1100" dirty="0" err="1">
                <a:latin typeface="e-Ukraine Light" pitchFamily="50" charset="-52"/>
              </a:rPr>
              <a:t>звертається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знижкою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покупця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копіями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обов'язково</a:t>
            </a:r>
            <a:r>
              <a:rPr lang="ru-RU" sz="1100" dirty="0">
                <a:latin typeface="e-Ukraine Light" pitchFamily="50" charset="-52"/>
              </a:rPr>
              <a:t> повинно бути </a:t>
            </a:r>
            <a:r>
              <a:rPr lang="ru-RU" sz="1100" dirty="0" err="1">
                <a:latin typeface="e-Ukraine Light" pitchFamily="50" charset="-52"/>
              </a:rPr>
              <a:t>відображено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таких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і строк оплати за </a:t>
            </a:r>
            <a:r>
              <a:rPr lang="ru-RU" sz="1100" dirty="0" err="1">
                <a:latin typeface="e-Ukraine Light" pitchFamily="50" charset="-52"/>
              </a:rPr>
              <a:t>такі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). </a:t>
            </a:r>
            <a:r>
              <a:rPr lang="ru-RU" sz="1100" dirty="0" err="1">
                <a:latin typeface="e-Ukraine Light" pitchFamily="50" charset="-52"/>
              </a:rPr>
              <a:t>Копії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надаються</a:t>
            </a:r>
            <a:r>
              <a:rPr lang="ru-RU" sz="1100" dirty="0">
                <a:latin typeface="e-Ukraine Light" pitchFamily="50" charset="-52"/>
              </a:rPr>
              <a:t> разом з </a:t>
            </a:r>
            <a:r>
              <a:rPr lang="ru-RU" sz="1100" dirty="0" err="1">
                <a:latin typeface="e-Ukraine Light" pitchFamily="50" charset="-52"/>
              </a:rPr>
              <a:t>декларацією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доходу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При </a:t>
            </a:r>
            <a:r>
              <a:rPr lang="ru-RU" sz="1100" dirty="0" err="1">
                <a:latin typeface="e-Ukraine Light" pitchFamily="50" charset="-52"/>
              </a:rPr>
              <a:t>цьому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загальна</a:t>
            </a:r>
            <a:r>
              <a:rPr lang="ru-RU" sz="1100" dirty="0">
                <a:latin typeface="e-Ukraine Light" pitchFamily="50" charset="-52"/>
              </a:rPr>
              <a:t> сума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не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перевищувати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річної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заробітної</a:t>
            </a:r>
            <a:r>
              <a:rPr lang="ru-RU" sz="1100" dirty="0">
                <a:latin typeface="e-Ukraine Light" pitchFamily="50" charset="-52"/>
              </a:rPr>
              <a:t> плати, </a:t>
            </a:r>
            <a:r>
              <a:rPr lang="ru-RU" sz="1100" dirty="0" err="1">
                <a:latin typeface="e-Ukraine Light" pitchFamily="50" charset="-52"/>
              </a:rPr>
              <a:t>зменшену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положень</a:t>
            </a:r>
            <a:r>
              <a:rPr lang="ru-RU" sz="1100" dirty="0">
                <a:latin typeface="e-Ukraine Light" pitchFamily="50" charset="-52"/>
              </a:rPr>
              <a:t> п. 164.6 ст. 164 ПКУ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166.4.4 п. 166.4 ст. 166 ПКУ).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включення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витрат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166.3.10 п. </a:t>
            </a:r>
            <a:r>
              <a:rPr lang="ru-RU" sz="1100" dirty="0" smtClean="0">
                <a:latin typeface="e-Ukraine Light" pitchFamily="50" charset="-52"/>
              </a:rPr>
              <a:t>166.3 </a:t>
            </a:r>
            <a:r>
              <a:rPr lang="ru-RU" sz="1100" dirty="0">
                <a:latin typeface="e-Ukraine Light" pitchFamily="50" charset="-52"/>
              </a:rPr>
              <a:t>ст. 166 ПКУ, </a:t>
            </a:r>
            <a:r>
              <a:rPr lang="ru-RU" sz="1100" dirty="0" err="1">
                <a:latin typeface="e-Ukraine Light" pitchFamily="50" charset="-52"/>
              </a:rPr>
              <a:t>податкова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знижка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може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перевищувати</a:t>
            </a:r>
            <a:r>
              <a:rPr lang="ru-RU" sz="1100" dirty="0">
                <a:latin typeface="e-Ukraine Light" pitchFamily="50" charset="-52"/>
              </a:rPr>
              <a:t> суму 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отриманого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дивідендів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резидент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реєстраційний</a:t>
            </a:r>
            <a:r>
              <a:rPr lang="ru-RU" sz="1100" dirty="0">
                <a:latin typeface="e-Ukraine Light" pitchFamily="50" charset="-52"/>
              </a:rPr>
              <a:t> номер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резидент – </a:t>
            </a:r>
            <a:r>
              <a:rPr lang="ru-RU" sz="1100" dirty="0" err="1">
                <a:latin typeface="e-Ukraine Light" pitchFamily="50" charset="-52"/>
              </a:rPr>
              <a:t>фізична</a:t>
            </a:r>
            <a:r>
              <a:rPr lang="ru-RU" sz="1100" dirty="0">
                <a:latin typeface="e-Ukraine Light" pitchFamily="50" charset="-52"/>
              </a:rPr>
              <a:t> особа, яка через </a:t>
            </a:r>
            <a:r>
              <a:rPr lang="ru-RU" sz="1100" dirty="0" err="1">
                <a:latin typeface="e-Ukraine Light" pitchFamily="50" charset="-52"/>
              </a:rPr>
              <a:t>свої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релігійні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відмовилась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прийняття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реєстраційного</a:t>
            </a:r>
            <a:r>
              <a:rPr lang="ru-RU" sz="1100" dirty="0">
                <a:latin typeface="e-Ukraine Light" pitchFamily="50" charset="-52"/>
              </a:rPr>
              <a:t> номера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офіційно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повідомила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і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відмітку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паспорті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- </a:t>
            </a:r>
            <a:r>
              <a:rPr lang="ru-RU" sz="1100" dirty="0" err="1">
                <a:latin typeface="e-Ukraine Light" pitchFamily="50" charset="-52"/>
              </a:rPr>
              <a:t>використання</a:t>
            </a:r>
            <a:r>
              <a:rPr lang="ru-RU" sz="1100" dirty="0">
                <a:latin typeface="e-Ukraine Light" pitchFamily="50" charset="-52"/>
              </a:rPr>
              <a:t> права на </a:t>
            </a:r>
            <a:r>
              <a:rPr lang="ru-RU" sz="1100" dirty="0" err="1">
                <a:latin typeface="e-Ukraine Light" pitchFamily="50" charset="-52"/>
              </a:rPr>
              <a:t>нарахування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знижки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лише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наслідками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року.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>
                <a:latin typeface="e-Ukraine Light" pitchFamily="50" charset="-52"/>
              </a:rPr>
              <a:t> право не </a:t>
            </a:r>
            <a:r>
              <a:rPr lang="ru-RU" sz="1100" dirty="0" err="1">
                <a:latin typeface="e-Ukraine Light" pitchFamily="50" charset="-52"/>
              </a:rPr>
              <a:t>продовжується</a:t>
            </a:r>
            <a:r>
              <a:rPr lang="ru-RU" sz="1100" dirty="0">
                <a:latin typeface="e-Ukraine Light" pitchFamily="50" charset="-52"/>
              </a:rPr>
              <a:t> та не переноситься на </a:t>
            </a:r>
            <a:r>
              <a:rPr lang="ru-RU" sz="1100" dirty="0" err="1">
                <a:latin typeface="e-Ukraine Light" pitchFamily="50" charset="-52"/>
              </a:rPr>
              <a:t>наступний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громадянин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скористався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своїм</a:t>
            </a:r>
            <a:r>
              <a:rPr lang="ru-RU" sz="1100" dirty="0">
                <a:latin typeface="e-Ukraine Light" pitchFamily="50" charset="-52"/>
              </a:rPr>
              <a:t> правом у </a:t>
            </a:r>
            <a:r>
              <a:rPr lang="ru-RU" sz="1100" dirty="0" err="1">
                <a:latin typeface="e-Ukraine Light" pitchFamily="50" charset="-52"/>
              </a:rPr>
              <a:t>встановлений</a:t>
            </a:r>
            <a:r>
              <a:rPr lang="ru-RU" sz="1100" dirty="0">
                <a:latin typeface="e-Ukraine Light" pitchFamily="50" charset="-52"/>
              </a:rPr>
              <a:t> строк.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	Так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декларація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b="1" dirty="0">
                <a:latin typeface="e-Ukraine Light" pitchFamily="50" charset="-52"/>
              </a:rPr>
              <a:t>31 </a:t>
            </a:r>
            <a:r>
              <a:rPr lang="ru-RU" sz="1100" b="1" dirty="0" err="1">
                <a:latin typeface="e-Ukraine Light" pitchFamily="50" charset="-52"/>
              </a:rPr>
              <a:t>грудня</a:t>
            </a:r>
            <a:r>
              <a:rPr lang="ru-RU" sz="1100" b="1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року, </a:t>
            </a:r>
            <a:r>
              <a:rPr lang="ru-RU" sz="1100" dirty="0" err="1">
                <a:latin typeface="e-Ukraine Light" pitchFamily="50" charset="-52"/>
              </a:rPr>
              <a:t>наступного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звітним</a:t>
            </a:r>
            <a:r>
              <a:rPr lang="ru-RU" sz="1100" dirty="0">
                <a:latin typeface="e-Ukraine Light" pitchFamily="50" charset="-52"/>
              </a:rPr>
              <a:t> року.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109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191</cp:revision>
  <dcterms:created xsi:type="dcterms:W3CDTF">2021-05-27T05:23:05Z</dcterms:created>
  <dcterms:modified xsi:type="dcterms:W3CDTF">2024-05-29T06:32:55Z</dcterms:modified>
</cp:coreProperties>
</file>