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906000" cy="6858000" type="A4"/>
  <p:notesSz cx="6797675" cy="9929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A872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12" autoAdjust="0"/>
    <p:restoredTop sz="94660"/>
  </p:normalViewPr>
  <p:slideViewPr>
    <p:cSldViewPr snapToGrid="0">
      <p:cViewPr>
        <p:scale>
          <a:sx n="100" d="100"/>
          <a:sy n="100" d="100"/>
        </p:scale>
        <p:origin x="-2004" y="-36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17.06.2024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00837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17.06.2024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19468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17.06.2024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22444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17.06.2024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87806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17.06.2024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10265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17.06.2024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28008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17.06.2024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59363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17.06.2024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28486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17.06.2024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47845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17.06.2024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95185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17.06.2024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10861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5A8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CE06E-CD33-4E8D-BB2D-3C537C4FAFB6}" type="datetimeFigureOut">
              <a:rPr lang="ru-RU" smtClean="0"/>
              <a:pPr/>
              <a:t>17.06.2024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78233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B2AE1F56-FA4C-456D-AD17-F597535BE98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8247" y="123825"/>
            <a:ext cx="4877753" cy="6734175"/>
          </a:xfrm>
          <a:prstGeom prst="rect">
            <a:avLst/>
          </a:prstGeom>
        </p:spPr>
      </p:pic>
      <p:sp>
        <p:nvSpPr>
          <p:cNvPr id="11" name="Rectangle 6">
            <a:extLst>
              <a:ext uri="{FF2B5EF4-FFF2-40B4-BE49-F238E27FC236}">
                <a16:creationId xmlns="" xmlns:a16="http://schemas.microsoft.com/office/drawing/2014/main" id="{AAE0BDE6-D7B9-4FD3-A01F-F489C68E00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762125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pSp>
        <p:nvGrpSpPr>
          <p:cNvPr id="18" name="Группа 17">
            <a:extLst>
              <a:ext uri="{FF2B5EF4-FFF2-40B4-BE49-F238E27FC236}">
                <a16:creationId xmlns="" xmlns:a16="http://schemas.microsoft.com/office/drawing/2014/main" id="{5B1F3CBD-8D08-499F-BE54-1DF3C9FE8E21}"/>
              </a:ext>
            </a:extLst>
          </p:cNvPr>
          <p:cNvGrpSpPr/>
          <p:nvPr/>
        </p:nvGrpSpPr>
        <p:grpSpPr>
          <a:xfrm>
            <a:off x="0" y="142339"/>
            <a:ext cx="4881163" cy="6723423"/>
            <a:chOff x="82316" y="0"/>
            <a:chExt cx="4881163" cy="6850381"/>
          </a:xfrm>
        </p:grpSpPr>
        <p:grpSp>
          <p:nvGrpSpPr>
            <p:cNvPr id="9" name="Группа 8">
              <a:extLst>
                <a:ext uri="{FF2B5EF4-FFF2-40B4-BE49-F238E27FC236}">
                  <a16:creationId xmlns="" xmlns:a16="http://schemas.microsoft.com/office/drawing/2014/main" id="{4A6F6DA5-6ACE-429E-B52A-AC44102F0184}"/>
                </a:ext>
              </a:extLst>
            </p:cNvPr>
            <p:cNvGrpSpPr/>
            <p:nvPr/>
          </p:nvGrpSpPr>
          <p:grpSpPr>
            <a:xfrm>
              <a:off x="169545" y="0"/>
              <a:ext cx="4793934" cy="6850381"/>
              <a:chOff x="169545" y="0"/>
              <a:chExt cx="4793934" cy="6850381"/>
            </a:xfrm>
          </p:grpSpPr>
          <p:sp>
            <p:nvSpPr>
              <p:cNvPr id="7" name="Прямоугольник 6">
                <a:extLst>
                  <a:ext uri="{FF2B5EF4-FFF2-40B4-BE49-F238E27FC236}">
                    <a16:creationId xmlns="" xmlns:a16="http://schemas.microsoft.com/office/drawing/2014/main" id="{09A0A77F-376C-47B9-BB79-353299E74E74}"/>
                  </a:ext>
                </a:extLst>
              </p:cNvPr>
              <p:cNvSpPr/>
              <p:nvPr/>
            </p:nvSpPr>
            <p:spPr>
              <a:xfrm>
                <a:off x="169545" y="0"/>
                <a:ext cx="4793934" cy="66294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8" name="Овал 7">
                <a:extLst>
                  <a:ext uri="{FF2B5EF4-FFF2-40B4-BE49-F238E27FC236}">
                    <a16:creationId xmlns="" xmlns:a16="http://schemas.microsoft.com/office/drawing/2014/main" id="{DCA030F4-92F2-48AB-8BB4-77C584043B72}"/>
                  </a:ext>
                </a:extLst>
              </p:cNvPr>
              <p:cNvSpPr/>
              <p:nvPr/>
            </p:nvSpPr>
            <p:spPr>
              <a:xfrm>
                <a:off x="2328387" y="6545581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25A87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1100" dirty="0">
                    <a:solidFill>
                      <a:srgbClr val="25A872"/>
                    </a:solidFill>
                    <a:latin typeface="e-Ukraine" panose="00000500000000000000" pitchFamily="50" charset="-52"/>
                  </a:rPr>
                  <a:t>7</a:t>
                </a:r>
                <a:endParaRPr lang="ru-RU" sz="1400" dirty="0">
                  <a:solidFill>
                    <a:srgbClr val="25A872"/>
                  </a:solidFill>
                  <a:latin typeface="e-Ukraine" panose="00000500000000000000" pitchFamily="50" charset="-52"/>
                </a:endParaRPr>
              </a:p>
            </p:txBody>
          </p:sp>
        </p:grpSp>
        <p:pic>
          <p:nvPicPr>
            <p:cNvPr id="4099" name="Рисунок 1" descr="https://chart.googleapis.com/chart?cht=qr&amp;chl=https%3A%2F%2Ft.me%2Ftax_gov_ua&amp;chld=L|0&amp;chs=150">
              <a:extLst>
                <a:ext uri="{FF2B5EF4-FFF2-40B4-BE49-F238E27FC236}">
                  <a16:creationId xmlns="" xmlns:a16="http://schemas.microsoft.com/office/drawing/2014/main" id="{AB68234D-4D6E-4D60-B461-52334D70C22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0617" y="436388"/>
              <a:ext cx="842883" cy="878062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8" name="Рисунок 7" descr="https://chart.googleapis.com/chart?cht=qr&amp;chl=https%3A%2F%2Fwww.youtube.com%2FTaxUkraine&amp;chld=L|0&amp;chs=150">
              <a:extLst>
                <a:ext uri="{FF2B5EF4-FFF2-40B4-BE49-F238E27FC236}">
                  <a16:creationId xmlns="" xmlns:a16="http://schemas.microsoft.com/office/drawing/2014/main" id="{B988640C-7F4D-43BB-8D2B-B0AB4B4AD40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2143126"/>
              <a:ext cx="833358" cy="904874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7" name="Рисунок 13" descr="https://chart.googleapis.com/chart?cht=qr&amp;chl=https%3A%2F%2Fwww.facebook.com%2FTaxUkraine%2F&amp;chld=L|0&amp;chs=150">
              <a:extLst>
                <a:ext uri="{FF2B5EF4-FFF2-40B4-BE49-F238E27FC236}">
                  <a16:creationId xmlns="" xmlns:a16="http://schemas.microsoft.com/office/drawing/2014/main" id="{48F62E71-1AA9-48BD-99B8-0430C4FAB90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2992" y="4107580"/>
              <a:ext cx="880983" cy="893045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Rectangle 5">
              <a:extLst>
                <a:ext uri="{FF2B5EF4-FFF2-40B4-BE49-F238E27FC236}">
                  <a16:creationId xmlns="" xmlns:a16="http://schemas.microsoft.com/office/drawing/2014/main" id="{5E53E4E3-62F3-4903-B665-45BF57FD77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316" y="942350"/>
              <a:ext cx="4793934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2" name="Rectangle 7">
              <a:extLst>
                <a:ext uri="{FF2B5EF4-FFF2-40B4-BE49-F238E27FC236}">
                  <a16:creationId xmlns="" xmlns:a16="http://schemas.microsoft.com/office/drawing/2014/main" id="{7BCFA5DF-C4AC-4DCE-AA03-DBDC47E12D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04950" y="470454"/>
              <a:ext cx="2114550" cy="800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канал ДПС «</a:t>
              </a:r>
              <a:r>
                <a:rPr kumimoji="0" lang="en-US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Telegram</a:t>
              </a:r>
              <a:r>
                <a:rPr kumimoji="0" lang="uk-UA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</a:t>
              </a:r>
              <a:endParaRPr kumimoji="0" lang="ru-RU" altLang="ru-RU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3" name="Rectangle 8">
              <a:extLst>
                <a:ext uri="{FF2B5EF4-FFF2-40B4-BE49-F238E27FC236}">
                  <a16:creationId xmlns="" xmlns:a16="http://schemas.microsoft.com/office/drawing/2014/main" id="{911FB1A9-ED1C-4532-A3E7-013A57BBC1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2240025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сторінка на «</a:t>
              </a:r>
              <a:r>
                <a:rPr kumimoji="0" lang="en-US" altLang="ru-RU" sz="1400" b="0" i="0" u="none" strike="noStrike" cap="none" normalizeH="0" baseline="0" dirty="0" err="1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Youtube</a:t>
              </a:r>
              <a:r>
                <a:rPr kumimoji="0" lang="uk-UA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каналі ДПС </a:t>
              </a: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4" name="Rectangle 9">
              <a:extLst>
                <a:ext uri="{FF2B5EF4-FFF2-40B4-BE49-F238E27FC236}">
                  <a16:creationId xmlns="" xmlns:a16="http://schemas.microsoft.com/office/drawing/2014/main" id="{D4E2B7F5-5D62-456B-A005-E3F8F8A4BC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4323573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сторінка </a:t>
              </a:r>
              <a:r>
                <a:rPr kumimoji="0" lang="uk-UA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ДПС 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на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Fac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е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book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</a:t>
              </a:r>
              <a:endParaRPr kumimoji="0" lang="uk-UA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5" name="Прямоугольник 14">
              <a:extLst>
                <a:ext uri="{FF2B5EF4-FFF2-40B4-BE49-F238E27FC236}">
                  <a16:creationId xmlns="" xmlns:a16="http://schemas.microsoft.com/office/drawing/2014/main" id="{14F01F8F-7640-48D6-B1C7-915AD6E76DDF}"/>
                </a:ext>
              </a:extLst>
            </p:cNvPr>
            <p:cNvSpPr/>
            <p:nvPr/>
          </p:nvSpPr>
          <p:spPr>
            <a:xfrm>
              <a:off x="82316" y="6057476"/>
              <a:ext cx="4793934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Офіційний веб-портал  Державної </a:t>
              </a:r>
              <a:r>
                <a:rPr lang="uk-UA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податков</a:t>
              </a:r>
              <a:r>
                <a:rPr lang="en-US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ої</a:t>
              </a: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  служби України: </a:t>
              </a:r>
              <a:r>
                <a:rPr lang="en-US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tax</a:t>
              </a:r>
              <a:r>
                <a:rPr lang="uk-UA" sz="800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.</a:t>
              </a:r>
              <a:r>
                <a:rPr lang="uk-UA" sz="800" b="1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gov.ua</a:t>
              </a:r>
              <a:endParaRPr lang="ru-RU" sz="3600" b="1" dirty="0">
                <a:latin typeface="e-Ukraine" panose="00000500000000000000" pitchFamily="50" charset="-52"/>
                <a:ea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Інформаційно-довідковий департамент ДПС: </a:t>
              </a:r>
              <a:r>
                <a:rPr lang="uk-UA" sz="800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0-800-501-007</a:t>
              </a:r>
              <a:endParaRPr lang="ru-RU" sz="3200" dirty="0">
                <a:effectLst/>
                <a:latin typeface="e-Ukraine" panose="000005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7" name="Прямая соединительная линия 16">
              <a:extLst>
                <a:ext uri="{FF2B5EF4-FFF2-40B4-BE49-F238E27FC236}">
                  <a16:creationId xmlns="" xmlns:a16="http://schemas.microsoft.com/office/drawing/2014/main" id="{BC9780A8-D912-46DD-A0E0-2400220A2B6E}"/>
                </a:ext>
              </a:extLst>
            </p:cNvPr>
            <p:cNvCxnSpPr/>
            <p:nvPr/>
          </p:nvCxnSpPr>
          <p:spPr>
            <a:xfrm>
              <a:off x="228600" y="6010275"/>
              <a:ext cx="4557713" cy="0"/>
            </a:xfrm>
            <a:prstGeom prst="line">
              <a:avLst/>
            </a:prstGeom>
            <a:ln w="28575">
              <a:solidFill>
                <a:srgbClr val="25A87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5581649" y="725024"/>
            <a:ext cx="3829050" cy="264687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1600" b="1" dirty="0" err="1" smtClean="0"/>
              <a:t>Роз’яснення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щодо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справляння</a:t>
            </a:r>
            <a:r>
              <a:rPr lang="ru-RU" sz="1600" b="1" dirty="0" smtClean="0"/>
              <a:t> плати за землю </a:t>
            </a:r>
            <a:r>
              <a:rPr lang="ru-RU" sz="1600" b="1" dirty="0" err="1" smtClean="0"/>
              <a:t>відповідно</a:t>
            </a:r>
            <a:r>
              <a:rPr lang="ru-RU" sz="1600" b="1" dirty="0" smtClean="0"/>
              <a:t> до </a:t>
            </a:r>
            <a:r>
              <a:rPr lang="ru-RU" sz="1600" b="1" dirty="0" err="1" smtClean="0"/>
              <a:t>положень</a:t>
            </a:r>
            <a:r>
              <a:rPr lang="ru-RU" sz="1600" b="1" dirty="0" smtClean="0"/>
              <a:t> Закону </a:t>
            </a:r>
            <a:r>
              <a:rPr lang="ru-RU" sz="1600" b="1" dirty="0" err="1" smtClean="0"/>
              <a:t>України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від</a:t>
            </a:r>
            <a:r>
              <a:rPr lang="ru-RU" sz="1600" b="1" dirty="0" smtClean="0"/>
              <a:t> 23 лютого 2024 року № 3603 «Про </a:t>
            </a:r>
            <a:r>
              <a:rPr lang="ru-RU" sz="1600" b="1" dirty="0" err="1" smtClean="0"/>
              <a:t>внесення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змін</a:t>
            </a:r>
            <a:r>
              <a:rPr lang="ru-RU" sz="1600" b="1" dirty="0" smtClean="0"/>
              <a:t> до </a:t>
            </a:r>
            <a:r>
              <a:rPr lang="ru-RU" sz="1600" b="1" dirty="0" err="1" smtClean="0"/>
              <a:t>Податкового</a:t>
            </a:r>
            <a:r>
              <a:rPr lang="ru-RU" sz="1600" b="1" dirty="0" smtClean="0"/>
              <a:t> кодексу </a:t>
            </a:r>
            <a:r>
              <a:rPr lang="ru-RU" sz="1600" b="1" dirty="0" err="1" smtClean="0"/>
              <a:t>України</a:t>
            </a:r>
            <a:r>
              <a:rPr lang="ru-RU" sz="1600" b="1" dirty="0" smtClean="0"/>
              <a:t> та </a:t>
            </a:r>
            <a:r>
              <a:rPr lang="ru-RU" sz="1600" b="1" dirty="0" err="1" smtClean="0"/>
              <a:t>інших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законів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України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щодо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вдосконалення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онлайн-комунікації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з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платниками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податків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та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уточнення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окремих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положень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законодавства</a:t>
            </a:r>
            <a:r>
              <a:rPr lang="ru-RU" sz="1600" b="1" dirty="0" smtClean="0"/>
              <a:t>» (</a:t>
            </a:r>
            <a:r>
              <a:rPr lang="ru-RU" sz="1600" b="1" dirty="0" err="1" smtClean="0"/>
              <a:t>далі</a:t>
            </a:r>
            <a:r>
              <a:rPr lang="ru-RU" sz="1600" b="1" dirty="0" smtClean="0"/>
              <a:t> – Закон</a:t>
            </a:r>
            <a:r>
              <a:rPr lang="ru-RU" sz="1600" b="1" dirty="0" smtClean="0"/>
              <a:t>)</a:t>
            </a:r>
            <a:endParaRPr lang="ru-RU" sz="1600" b="1" dirty="0" smtClean="0"/>
          </a:p>
          <a:p>
            <a:pPr algn="ctr"/>
            <a:endParaRPr lang="ru-RU" sz="1600" b="1" dirty="0">
              <a:latin typeface="e-Ukraine Light" pitchFamily="50" charset="-52"/>
            </a:endParaRPr>
          </a:p>
        </p:txBody>
      </p:sp>
      <p:sp>
        <p:nvSpPr>
          <p:cNvPr id="20" name="Rectangle 1"/>
          <p:cNvSpPr>
            <a:spLocks noChangeArrowheads="1"/>
          </p:cNvSpPr>
          <p:nvPr/>
        </p:nvSpPr>
        <p:spPr bwMode="auto">
          <a:xfrm>
            <a:off x="5048250" y="6461285"/>
            <a:ext cx="1066799" cy="21544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800" dirty="0" smtClean="0">
                <a:latin typeface="e-Ukraine Light" pitchFamily="50" charset="-52"/>
                <a:cs typeface="Arial" pitchFamily="34" charset="0"/>
              </a:rPr>
              <a:t>Чер</a:t>
            </a:r>
            <a:r>
              <a:rPr lang="uk-UA" sz="800" dirty="0" smtClean="0">
                <a:latin typeface="e-Ukraine Light" pitchFamily="50" charset="-52"/>
                <a:cs typeface="Arial" pitchFamily="34" charset="0"/>
              </a:rPr>
              <a:t>вень  </a:t>
            </a:r>
            <a:r>
              <a:rPr lang="uk-UA" sz="800" dirty="0" smtClean="0">
                <a:latin typeface="e-Ukraine Light" pitchFamily="50" charset="-52"/>
                <a:cs typeface="Arial" pitchFamily="34" charset="0"/>
              </a:rPr>
              <a:t>2024</a:t>
            </a:r>
            <a:endParaRPr kumimoji="0" lang="uk-UA" sz="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e-Ukraine Light" pitchFamily="50" charset="-52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115049" y="250783"/>
            <a:ext cx="314325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uk-UA" sz="1050" dirty="0" smtClean="0">
                <a:latin typeface="e-Ukraine Light" pitchFamily="50" charset="-52"/>
                <a:cs typeface="Arial" pitchFamily="34" charset="0"/>
              </a:rPr>
              <a:t>Головне управління ДПС у м. Києві </a:t>
            </a:r>
          </a:p>
        </p:txBody>
      </p:sp>
    </p:spTree>
    <p:extLst>
      <p:ext uri="{BB962C8B-B14F-4D97-AF65-F5344CB8AC3E}">
        <p14:creationId xmlns="" xmlns:p14="http://schemas.microsoft.com/office/powerpoint/2010/main" val="3382142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="" xmlns:a16="http://schemas.microsoft.com/office/drawing/2014/main" id="{77BE1E3B-BB62-4FEA-84E6-53708639754F}"/>
              </a:ext>
            </a:extLst>
          </p:cNvPr>
          <p:cNvGrpSpPr/>
          <p:nvPr/>
        </p:nvGrpSpPr>
        <p:grpSpPr>
          <a:xfrm>
            <a:off x="124901" y="90176"/>
            <a:ext cx="4890591" cy="6724650"/>
            <a:chOff x="83820" y="68581"/>
            <a:chExt cx="4793934" cy="6781800"/>
          </a:xfrm>
        </p:grpSpPr>
        <p:sp>
          <p:nvSpPr>
            <p:cNvPr id="4" name="Прямоугольник 3">
              <a:extLst>
                <a:ext uri="{FF2B5EF4-FFF2-40B4-BE49-F238E27FC236}">
                  <a16:creationId xmlns="" xmlns:a16="http://schemas.microsoft.com/office/drawing/2014/main" id="{63EC6337-995B-4F4C-BFBF-1A1915547AE5}"/>
                </a:ext>
              </a:extLst>
            </p:cNvPr>
            <p:cNvSpPr/>
            <p:nvPr/>
          </p:nvSpPr>
          <p:spPr>
            <a:xfrm>
              <a:off x="83820" y="68581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Овал 5">
              <a:extLst>
                <a:ext uri="{FF2B5EF4-FFF2-40B4-BE49-F238E27FC236}">
                  <a16:creationId xmlns="" xmlns:a16="http://schemas.microsoft.com/office/drawing/2014/main" id="{BD827EDD-702C-4BE7-8040-21D8CC6FF8C0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dirty="0">
                  <a:solidFill>
                    <a:srgbClr val="25A872"/>
                  </a:solidFill>
                  <a:latin typeface="e-Ukraine" panose="00000500000000000000" pitchFamily="50" charset="-52"/>
                </a:rPr>
                <a:t>1</a:t>
              </a:r>
              <a:endParaRPr lang="ru-RU" sz="14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grpSp>
        <p:nvGrpSpPr>
          <p:cNvPr id="7" name="Группа 6">
            <a:extLst>
              <a:ext uri="{FF2B5EF4-FFF2-40B4-BE49-F238E27FC236}">
                <a16:creationId xmlns="" xmlns:a16="http://schemas.microsoft.com/office/drawing/2014/main" id="{192DF1A1-DE05-4849-B565-0A68A4DD5458}"/>
              </a:ext>
            </a:extLst>
          </p:cNvPr>
          <p:cNvGrpSpPr/>
          <p:nvPr/>
        </p:nvGrpSpPr>
        <p:grpSpPr>
          <a:xfrm>
            <a:off x="5229225" y="165734"/>
            <a:ext cx="4605996" cy="6724650"/>
            <a:chOff x="83820" y="68581"/>
            <a:chExt cx="4793934" cy="6781800"/>
          </a:xfrm>
        </p:grpSpPr>
        <p:sp>
          <p:nvSpPr>
            <p:cNvPr id="8" name="Прямоугольник 7">
              <a:extLst>
                <a:ext uri="{FF2B5EF4-FFF2-40B4-BE49-F238E27FC236}">
                  <a16:creationId xmlns="" xmlns:a16="http://schemas.microsoft.com/office/drawing/2014/main" id="{98C4D4A9-1179-41C5-BA9A-90E6A97494E2}"/>
                </a:ext>
              </a:extLst>
            </p:cNvPr>
            <p:cNvSpPr/>
            <p:nvPr/>
          </p:nvSpPr>
          <p:spPr>
            <a:xfrm>
              <a:off x="83820" y="68581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dirty="0" err="1" smtClean="0"/>
                <a:t>тРАВ</a:t>
              </a:r>
              <a:endParaRPr lang="ru-RU" dirty="0"/>
            </a:p>
          </p:txBody>
        </p:sp>
        <p:sp>
          <p:nvSpPr>
            <p:cNvPr id="9" name="Овал 8">
              <a:extLst>
                <a:ext uri="{FF2B5EF4-FFF2-40B4-BE49-F238E27FC236}">
                  <a16:creationId xmlns="" xmlns:a16="http://schemas.microsoft.com/office/drawing/2014/main" id="{72F46394-038E-4BE7-991A-5920F8DE961D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dirty="0">
                  <a:solidFill>
                    <a:srgbClr val="25A872"/>
                  </a:solidFill>
                  <a:latin typeface="e-Ukraine" panose="00000500000000000000" pitchFamily="50" charset="-52"/>
                </a:rPr>
                <a:t>6</a:t>
              </a:r>
              <a:endParaRPr lang="ru-RU" sz="14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AB020ADF-A26B-4DB1-A8F3-01CE965CB04E}"/>
              </a:ext>
            </a:extLst>
          </p:cNvPr>
          <p:cNvSpPr/>
          <p:nvPr/>
        </p:nvSpPr>
        <p:spPr>
          <a:xfrm>
            <a:off x="200024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endParaRPr lang="ru-RU" sz="1200" dirty="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A93320C9-B67C-4431-A6A6-D9A5DA9531D3}"/>
              </a:ext>
            </a:extLst>
          </p:cNvPr>
          <p:cNvSpPr/>
          <p:nvPr/>
        </p:nvSpPr>
        <p:spPr>
          <a:xfrm>
            <a:off x="5127011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endParaRPr lang="ru-RU" sz="1200" dirty="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Блок-схема: узел 16"/>
          <p:cNvSpPr/>
          <p:nvPr/>
        </p:nvSpPr>
        <p:spPr>
          <a:xfrm>
            <a:off x="5231276" y="3538909"/>
            <a:ext cx="1562100" cy="1657351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Блок-схема: узел 17"/>
          <p:cNvSpPr/>
          <p:nvPr/>
        </p:nvSpPr>
        <p:spPr>
          <a:xfrm>
            <a:off x="6486525" y="5048250"/>
            <a:ext cx="1685925" cy="15621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Блок-схема: узел 18"/>
          <p:cNvSpPr/>
          <p:nvPr/>
        </p:nvSpPr>
        <p:spPr>
          <a:xfrm>
            <a:off x="5155076" y="5038725"/>
            <a:ext cx="1657350" cy="1657350"/>
          </a:xfrm>
          <a:prstGeom prst="flowChartConnector">
            <a:avLst/>
          </a:prstGeom>
          <a:solidFill>
            <a:srgbClr val="25A87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Блок-схема: узел 19"/>
          <p:cNvSpPr/>
          <p:nvPr/>
        </p:nvSpPr>
        <p:spPr>
          <a:xfrm>
            <a:off x="6476999" y="3552825"/>
            <a:ext cx="1724026" cy="1676400"/>
          </a:xfrm>
          <a:prstGeom prst="flowChartConnector">
            <a:avLst/>
          </a:prstGeom>
          <a:solidFill>
            <a:srgbClr val="25A87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124900" y="90176"/>
            <a:ext cx="4890591" cy="67418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100" dirty="0" smtClean="0">
                <a:latin typeface="e-Ukraine Light" pitchFamily="50" charset="-52"/>
              </a:rPr>
              <a:t> </a:t>
            </a:r>
            <a:r>
              <a:rPr lang="uk-UA" sz="1050" dirty="0" smtClean="0">
                <a:latin typeface="e-Ukraine Light" pitchFamily="50" charset="-52"/>
              </a:rPr>
              <a:t>	</a:t>
            </a:r>
            <a:r>
              <a:rPr lang="ru-RU" sz="1270" dirty="0" smtClean="0">
                <a:latin typeface="e-Ukraine Light" pitchFamily="50" charset="-52"/>
              </a:rPr>
              <a:t>З </a:t>
            </a:r>
            <a:r>
              <a:rPr lang="ru-RU" sz="1270" dirty="0" smtClean="0">
                <a:latin typeface="e-Ukraine Light" pitchFamily="50" charset="-52"/>
              </a:rPr>
              <a:t>16 </a:t>
            </a:r>
            <a:r>
              <a:rPr lang="ru-RU" sz="1270" dirty="0" err="1" smtClean="0">
                <a:latin typeface="e-Ukraine Light" pitchFamily="50" charset="-52"/>
              </a:rPr>
              <a:t>березня</a:t>
            </a:r>
            <a:r>
              <a:rPr lang="ru-RU" sz="1270" dirty="0" smtClean="0">
                <a:latin typeface="e-Ukraine Light" pitchFamily="50" charset="-52"/>
              </a:rPr>
              <a:t> 2024 року </a:t>
            </a:r>
            <a:r>
              <a:rPr lang="ru-RU" sz="1270" dirty="0" err="1" smtClean="0">
                <a:latin typeface="e-Ukraine Light" pitchFamily="50" charset="-52"/>
              </a:rPr>
              <a:t>згідно</a:t>
            </a:r>
            <a:r>
              <a:rPr lang="ru-RU" sz="1270" dirty="0" smtClean="0">
                <a:latin typeface="e-Ukraine Light" pitchFamily="50" charset="-52"/>
              </a:rPr>
              <a:t> </a:t>
            </a:r>
            <a:r>
              <a:rPr lang="ru-RU" sz="1270" dirty="0" err="1" smtClean="0">
                <a:latin typeface="e-Ukraine Light" pitchFamily="50" charset="-52"/>
              </a:rPr>
              <a:t>із</a:t>
            </a:r>
            <a:r>
              <a:rPr lang="ru-RU" sz="1270" dirty="0" smtClean="0">
                <a:latin typeface="e-Ukraine Light" pitchFamily="50" charset="-52"/>
              </a:rPr>
              <a:t> Законом внесено </a:t>
            </a:r>
            <a:r>
              <a:rPr lang="ru-RU" sz="1270" dirty="0" err="1" smtClean="0">
                <a:latin typeface="e-Ukraine Light" pitchFamily="50" charset="-52"/>
              </a:rPr>
              <a:t>зміни</a:t>
            </a:r>
            <a:r>
              <a:rPr lang="ru-RU" sz="1270" dirty="0" smtClean="0">
                <a:latin typeface="e-Ukraine Light" pitchFamily="50" charset="-52"/>
              </a:rPr>
              <a:t> до порядку </a:t>
            </a:r>
            <a:r>
              <a:rPr lang="ru-RU" sz="1270" dirty="0" err="1" smtClean="0">
                <a:latin typeface="e-Ukraine Light" pitchFamily="50" charset="-52"/>
              </a:rPr>
              <a:t>справляння</a:t>
            </a:r>
            <a:r>
              <a:rPr lang="ru-RU" sz="1270" dirty="0" smtClean="0">
                <a:latin typeface="e-Ukraine Light" pitchFamily="50" charset="-52"/>
              </a:rPr>
              <a:t> плати за землю. </a:t>
            </a:r>
          </a:p>
          <a:p>
            <a:pPr algn="just"/>
            <a:r>
              <a:rPr lang="ru-RU" sz="1270" u="sng" dirty="0" smtClean="0">
                <a:latin typeface="e-Ukraine Light" pitchFamily="50" charset="-52"/>
              </a:rPr>
              <a:t>	</a:t>
            </a:r>
            <a:r>
              <a:rPr lang="ru-RU" sz="1270" u="sng" dirty="0" err="1" smtClean="0">
                <a:latin typeface="e-Ukraine Light" pitchFamily="50" charset="-52"/>
              </a:rPr>
              <a:t>Справляння</a:t>
            </a:r>
            <a:r>
              <a:rPr lang="ru-RU" sz="1270" u="sng" dirty="0" smtClean="0">
                <a:latin typeface="e-Ukraine Light" pitchFamily="50" charset="-52"/>
              </a:rPr>
              <a:t> </a:t>
            </a:r>
            <a:r>
              <a:rPr lang="ru-RU" sz="1270" u="sng" dirty="0" smtClean="0">
                <a:latin typeface="e-Ukraine Light" pitchFamily="50" charset="-52"/>
              </a:rPr>
              <a:t>плати за землю на </a:t>
            </a:r>
            <a:r>
              <a:rPr lang="ru-RU" sz="1270" u="sng" dirty="0" err="1" smtClean="0">
                <a:latin typeface="e-Ukraine Light" pitchFamily="50" charset="-52"/>
              </a:rPr>
              <a:t>території</a:t>
            </a:r>
            <a:r>
              <a:rPr lang="ru-RU" sz="1270" u="sng" dirty="0" smtClean="0">
                <a:latin typeface="e-Ukraine Light" pitchFamily="50" charset="-52"/>
              </a:rPr>
              <a:t>, </a:t>
            </a:r>
            <a:r>
              <a:rPr lang="ru-RU" sz="1270" u="sng" dirty="0" err="1" smtClean="0">
                <a:latin typeface="e-Ukraine Light" pitchFamily="50" charset="-52"/>
              </a:rPr>
              <a:t>на</a:t>
            </a:r>
            <a:r>
              <a:rPr lang="ru-RU" sz="1270" u="sng" dirty="0" smtClean="0">
                <a:latin typeface="e-Ukraine Light" pitchFamily="50" charset="-52"/>
              </a:rPr>
              <a:t> </a:t>
            </a:r>
            <a:r>
              <a:rPr lang="ru-RU" sz="1270" u="sng" dirty="0" err="1" smtClean="0">
                <a:latin typeface="e-Ukraine Light" pitchFamily="50" charset="-52"/>
              </a:rPr>
              <a:t>якій</a:t>
            </a:r>
            <a:r>
              <a:rPr lang="ru-RU" sz="1270" u="sng" dirty="0" smtClean="0">
                <a:latin typeface="e-Ukraine Light" pitchFamily="50" charset="-52"/>
              </a:rPr>
              <a:t> </a:t>
            </a:r>
            <a:r>
              <a:rPr lang="ru-RU" sz="1270" u="sng" dirty="0" err="1" smtClean="0">
                <a:latin typeface="e-Ukraine Light" pitchFamily="50" charset="-52"/>
              </a:rPr>
              <a:t>запроваджена</a:t>
            </a:r>
            <a:r>
              <a:rPr lang="ru-RU" sz="1270" u="sng" dirty="0" smtClean="0">
                <a:latin typeface="e-Ukraine Light" pitchFamily="50" charset="-52"/>
              </a:rPr>
              <a:t> </a:t>
            </a:r>
            <a:r>
              <a:rPr lang="ru-RU" sz="1270" u="sng" dirty="0" err="1" smtClean="0">
                <a:latin typeface="e-Ukraine Light" pitchFamily="50" charset="-52"/>
              </a:rPr>
              <a:t>обов’язкова</a:t>
            </a:r>
            <a:r>
              <a:rPr lang="ru-RU" sz="1270" u="sng" dirty="0" smtClean="0">
                <a:latin typeface="e-Ukraine Light" pitchFamily="50" charset="-52"/>
              </a:rPr>
              <a:t> </a:t>
            </a:r>
            <a:r>
              <a:rPr lang="ru-RU" sz="1270" u="sng" dirty="0" err="1" smtClean="0">
                <a:latin typeface="e-Ukraine Light" pitchFamily="50" charset="-52"/>
              </a:rPr>
              <a:t>евакуація</a:t>
            </a:r>
            <a:r>
              <a:rPr lang="ru-RU" sz="1270" u="sng" dirty="0" smtClean="0">
                <a:latin typeface="e-Ukraine Light" pitchFamily="50" charset="-52"/>
              </a:rPr>
              <a:t> </a:t>
            </a:r>
            <a:r>
              <a:rPr lang="ru-RU" sz="1270" u="sng" dirty="0" err="1" smtClean="0">
                <a:latin typeface="e-Ukraine Light" pitchFamily="50" charset="-52"/>
              </a:rPr>
              <a:t>населення</a:t>
            </a:r>
            <a:r>
              <a:rPr lang="ru-RU" sz="1270" dirty="0" smtClean="0">
                <a:latin typeface="e-Ukraine Light" pitchFamily="50" charset="-52"/>
              </a:rPr>
              <a:t> </a:t>
            </a:r>
            <a:r>
              <a:rPr lang="ru-RU" sz="1270" dirty="0" err="1" smtClean="0">
                <a:latin typeface="e-Ukraine Light" pitchFamily="50" charset="-52"/>
              </a:rPr>
              <a:t>з</a:t>
            </a:r>
            <a:r>
              <a:rPr lang="ru-RU" sz="1270" dirty="0" err="1" smtClean="0">
                <a:latin typeface="e-Ukraine Light" pitchFamily="50" charset="-52"/>
              </a:rPr>
              <a:t>гідно</a:t>
            </a:r>
            <a:r>
              <a:rPr lang="ru-RU" sz="1270" dirty="0" smtClean="0">
                <a:latin typeface="e-Ukraine Light" pitchFamily="50" charset="-52"/>
              </a:rPr>
              <a:t> </a:t>
            </a:r>
            <a:r>
              <a:rPr lang="ru-RU" sz="1270" dirty="0" err="1" smtClean="0">
                <a:latin typeface="e-Ukraine Light" pitchFamily="50" charset="-52"/>
              </a:rPr>
              <a:t>зі</a:t>
            </a:r>
            <a:r>
              <a:rPr lang="ru-RU" sz="1270" dirty="0" smtClean="0">
                <a:latin typeface="e-Ukraine Light" pitchFamily="50" charset="-52"/>
              </a:rPr>
              <a:t> </a:t>
            </a:r>
            <a:r>
              <a:rPr lang="ru-RU" sz="1270" dirty="0" err="1" smtClean="0">
                <a:latin typeface="e-Ukraine Light" pitchFamily="50" charset="-52"/>
              </a:rPr>
              <a:t>змінами</a:t>
            </a:r>
            <a:r>
              <a:rPr lang="ru-RU" sz="1270" dirty="0" smtClean="0">
                <a:latin typeface="e-Ukraine Light" pitchFamily="50" charset="-52"/>
              </a:rPr>
              <a:t>, </a:t>
            </a:r>
            <a:r>
              <a:rPr lang="ru-RU" sz="1270" dirty="0" err="1" smtClean="0">
                <a:latin typeface="e-Ukraine Light" pitchFamily="50" charset="-52"/>
              </a:rPr>
              <a:t>внесеними</a:t>
            </a:r>
            <a:r>
              <a:rPr lang="ru-RU" sz="1270" dirty="0" smtClean="0">
                <a:latin typeface="e-Ukraine Light" pitchFamily="50" charset="-52"/>
              </a:rPr>
              <a:t> Законом до пункту 12.3 </a:t>
            </a:r>
            <a:r>
              <a:rPr lang="ru-RU" sz="1270" dirty="0" err="1" smtClean="0">
                <a:latin typeface="e-Ukraine Light" pitchFamily="50" charset="-52"/>
              </a:rPr>
              <a:t>статті</a:t>
            </a:r>
            <a:r>
              <a:rPr lang="ru-RU" sz="1270" dirty="0" smtClean="0">
                <a:latin typeface="e-Ukraine Light" pitchFamily="50" charset="-52"/>
              </a:rPr>
              <a:t> 12 </a:t>
            </a:r>
            <a:r>
              <a:rPr lang="ru-RU" sz="1270" dirty="0" err="1" smtClean="0">
                <a:latin typeface="e-Ukraine Light" pitchFamily="50" charset="-52"/>
              </a:rPr>
              <a:t>Податкового</a:t>
            </a:r>
            <a:r>
              <a:rPr lang="ru-RU" sz="1270" dirty="0" smtClean="0">
                <a:latin typeface="e-Ukraine Light" pitchFamily="50" charset="-52"/>
              </a:rPr>
              <a:t> кодексу </a:t>
            </a:r>
            <a:r>
              <a:rPr lang="ru-RU" sz="1270" dirty="0" err="1" smtClean="0">
                <a:latin typeface="e-Ukraine Light" pitchFamily="50" charset="-52"/>
              </a:rPr>
              <a:t>України</a:t>
            </a:r>
            <a:r>
              <a:rPr lang="ru-RU" sz="1270" dirty="0" smtClean="0">
                <a:latin typeface="e-Ukraine Light" pitchFamily="50" charset="-52"/>
              </a:rPr>
              <a:t> (</a:t>
            </a:r>
            <a:r>
              <a:rPr lang="ru-RU" sz="1270" dirty="0" err="1" smtClean="0">
                <a:latin typeface="e-Ukraine Light" pitchFamily="50" charset="-52"/>
              </a:rPr>
              <a:t>далі</a:t>
            </a:r>
            <a:r>
              <a:rPr lang="ru-RU" sz="1270" dirty="0" smtClean="0">
                <a:latin typeface="e-Ukraine Light" pitchFamily="50" charset="-52"/>
              </a:rPr>
              <a:t> – Кодекс), на </a:t>
            </a:r>
            <a:r>
              <a:rPr lang="ru-RU" sz="1270" dirty="0" err="1" smtClean="0">
                <a:latin typeface="e-Ukraine Light" pitchFamily="50" charset="-52"/>
              </a:rPr>
              <a:t>підставі</a:t>
            </a:r>
            <a:r>
              <a:rPr lang="ru-RU" sz="1270" dirty="0" smtClean="0">
                <a:latin typeface="e-Ukraine Light" pitchFamily="50" charset="-52"/>
              </a:rPr>
              <a:t> </a:t>
            </a:r>
            <a:r>
              <a:rPr lang="ru-RU" sz="1270" dirty="0" err="1" smtClean="0">
                <a:latin typeface="e-Ukraine Light" pitchFamily="50" charset="-52"/>
              </a:rPr>
              <a:t>рішення</a:t>
            </a:r>
            <a:r>
              <a:rPr lang="ru-RU" sz="1270" dirty="0" smtClean="0">
                <a:latin typeface="e-Ukraine Light" pitchFamily="50" charset="-52"/>
              </a:rPr>
              <a:t> </a:t>
            </a:r>
            <a:r>
              <a:rPr lang="ru-RU" sz="1270" dirty="0" err="1" smtClean="0">
                <a:latin typeface="e-Ukraine Light" pitchFamily="50" charset="-52"/>
              </a:rPr>
              <a:t>органів</a:t>
            </a:r>
            <a:r>
              <a:rPr lang="ru-RU" sz="1270" dirty="0" smtClean="0">
                <a:latin typeface="e-Ukraine Light" pitchFamily="50" charset="-52"/>
              </a:rPr>
              <a:t>, </a:t>
            </a:r>
            <a:r>
              <a:rPr lang="ru-RU" sz="1270" dirty="0" err="1" smtClean="0">
                <a:latin typeface="e-Ukraine Light" pitchFamily="50" charset="-52"/>
              </a:rPr>
              <a:t>зазначених</a:t>
            </a:r>
            <a:r>
              <a:rPr lang="ru-RU" sz="1270" dirty="0" smtClean="0">
                <a:latin typeface="e-Ukraine Light" pitchFamily="50" charset="-52"/>
              </a:rPr>
              <a:t> у </a:t>
            </a:r>
            <a:r>
              <a:rPr lang="ru-RU" sz="1270" dirty="0" err="1" smtClean="0">
                <a:latin typeface="e-Ukraine Light" pitchFamily="50" charset="-52"/>
              </a:rPr>
              <a:t>частині</a:t>
            </a:r>
            <a:r>
              <a:rPr lang="ru-RU" sz="1270" dirty="0" smtClean="0">
                <a:latin typeface="e-Ukraine Light" pitchFamily="50" charset="-52"/>
              </a:rPr>
              <a:t> </a:t>
            </a:r>
            <a:r>
              <a:rPr lang="ru-RU" sz="1270" dirty="0" err="1" smtClean="0">
                <a:latin typeface="e-Ukraine Light" pitchFamily="50" charset="-52"/>
              </a:rPr>
              <a:t>третій</a:t>
            </a:r>
            <a:r>
              <a:rPr lang="ru-RU" sz="1270" dirty="0" smtClean="0">
                <a:latin typeface="e-Ukraine Light" pitchFamily="50" charset="-52"/>
              </a:rPr>
              <a:t> </a:t>
            </a:r>
            <a:r>
              <a:rPr lang="ru-RU" sz="1270" dirty="0" err="1" smtClean="0">
                <a:latin typeface="e-Ukraine Light" pitchFamily="50" charset="-52"/>
              </a:rPr>
              <a:t>статті</a:t>
            </a:r>
            <a:r>
              <a:rPr lang="ru-RU" sz="1270" dirty="0" smtClean="0">
                <a:latin typeface="e-Ukraine Light" pitchFamily="50" charset="-52"/>
              </a:rPr>
              <a:t> 33 Кодексу </a:t>
            </a:r>
            <a:r>
              <a:rPr lang="ru-RU" sz="1270" dirty="0" err="1" smtClean="0">
                <a:latin typeface="e-Ukraine Light" pitchFamily="50" charset="-52"/>
              </a:rPr>
              <a:t>цивільного</a:t>
            </a:r>
            <a:r>
              <a:rPr lang="ru-RU" sz="1270" dirty="0" smtClean="0">
                <a:latin typeface="e-Ukraine Light" pitchFamily="50" charset="-52"/>
              </a:rPr>
              <a:t> </a:t>
            </a:r>
            <a:r>
              <a:rPr lang="ru-RU" sz="1270" dirty="0" err="1" smtClean="0">
                <a:latin typeface="e-Ukraine Light" pitchFamily="50" charset="-52"/>
              </a:rPr>
              <a:t>захисту</a:t>
            </a:r>
            <a:r>
              <a:rPr lang="ru-RU" sz="1270" dirty="0" smtClean="0">
                <a:latin typeface="e-Ukraine Light" pitchFamily="50" charset="-52"/>
              </a:rPr>
              <a:t> </a:t>
            </a:r>
            <a:r>
              <a:rPr lang="ru-RU" sz="1270" dirty="0" err="1" smtClean="0">
                <a:latin typeface="e-Ukraine Light" pitchFamily="50" charset="-52"/>
              </a:rPr>
              <a:t>України</a:t>
            </a:r>
            <a:r>
              <a:rPr lang="ru-RU" sz="1270" dirty="0" smtClean="0">
                <a:latin typeface="e-Ukraine Light" pitchFamily="50" charset="-52"/>
              </a:rPr>
              <a:t> (</a:t>
            </a:r>
            <a:r>
              <a:rPr lang="ru-RU" sz="1270" dirty="0" err="1" smtClean="0">
                <a:latin typeface="e-Ukraine Light" pitchFamily="50" charset="-52"/>
              </a:rPr>
              <a:t>крім</a:t>
            </a:r>
            <a:r>
              <a:rPr lang="ru-RU" sz="1270" dirty="0" smtClean="0">
                <a:latin typeface="e-Ukraine Light" pitchFamily="50" charset="-52"/>
              </a:rPr>
              <a:t> </a:t>
            </a:r>
            <a:r>
              <a:rPr lang="ru-RU" sz="1270" dirty="0" err="1" smtClean="0">
                <a:latin typeface="e-Ukraine Light" pitchFamily="50" charset="-52"/>
              </a:rPr>
              <a:t>керівників</a:t>
            </a:r>
            <a:r>
              <a:rPr lang="ru-RU" sz="1270" dirty="0" smtClean="0">
                <a:latin typeface="e-Ukraine Light" pitchFamily="50" charset="-52"/>
              </a:rPr>
              <a:t> </a:t>
            </a:r>
            <a:r>
              <a:rPr lang="ru-RU" sz="1270" dirty="0" err="1" smtClean="0">
                <a:latin typeface="e-Ukraine Light" pitchFamily="50" charset="-52"/>
              </a:rPr>
              <a:t>суб’єктів</a:t>
            </a:r>
            <a:r>
              <a:rPr lang="ru-RU" sz="1270" dirty="0" smtClean="0">
                <a:latin typeface="e-Ukraine Light" pitchFamily="50" charset="-52"/>
              </a:rPr>
              <a:t> </a:t>
            </a:r>
            <a:r>
              <a:rPr lang="ru-RU" sz="1270" dirty="0" err="1" smtClean="0">
                <a:latin typeface="e-Ukraine Light" pitchFamily="50" charset="-52"/>
              </a:rPr>
              <a:t>господарювання</a:t>
            </a:r>
            <a:r>
              <a:rPr lang="ru-RU" sz="1270" dirty="0" smtClean="0">
                <a:latin typeface="e-Ukraine Light" pitchFamily="50" charset="-52"/>
              </a:rPr>
              <a:t>), про </a:t>
            </a:r>
            <a:r>
              <a:rPr lang="ru-RU" sz="1270" dirty="0" err="1" smtClean="0">
                <a:latin typeface="e-Ukraine Light" pitchFamily="50" charset="-52"/>
              </a:rPr>
              <a:t>обов’язкову</a:t>
            </a:r>
            <a:r>
              <a:rPr lang="ru-RU" sz="1270" dirty="0" smtClean="0">
                <a:latin typeface="e-Ukraine Light" pitchFamily="50" charset="-52"/>
              </a:rPr>
              <a:t> </a:t>
            </a:r>
            <a:r>
              <a:rPr lang="ru-RU" sz="1270" dirty="0" err="1" smtClean="0">
                <a:latin typeface="e-Ukraine Light" pitchFamily="50" charset="-52"/>
              </a:rPr>
              <a:t>евакуацію</a:t>
            </a:r>
            <a:r>
              <a:rPr lang="ru-RU" sz="1270" dirty="0" smtClean="0">
                <a:latin typeface="e-Ukraine Light" pitchFamily="50" charset="-52"/>
              </a:rPr>
              <a:t> </a:t>
            </a:r>
            <a:r>
              <a:rPr lang="ru-RU" sz="1270" dirty="0" err="1" smtClean="0">
                <a:latin typeface="e-Ukraine Light" pitchFamily="50" charset="-52"/>
              </a:rPr>
              <a:t>населення</a:t>
            </a:r>
            <a:r>
              <a:rPr lang="ru-RU" sz="1270" dirty="0" smtClean="0">
                <a:latin typeface="e-Ukraine Light" pitchFamily="50" charset="-52"/>
              </a:rPr>
              <a:t>  </a:t>
            </a:r>
            <a:r>
              <a:rPr lang="ru-RU" sz="1270" dirty="0" err="1" smtClean="0">
                <a:latin typeface="e-Ukraine Light" pitchFamily="50" charset="-52"/>
              </a:rPr>
              <a:t>обов’язково</a:t>
            </a:r>
            <a:r>
              <a:rPr lang="ru-RU" sz="1270" dirty="0" smtClean="0">
                <a:latin typeface="e-Ukraine Light" pitchFamily="50" charset="-52"/>
              </a:rPr>
              <a:t> </a:t>
            </a:r>
            <a:r>
              <a:rPr lang="ru-RU" sz="1270" dirty="0" err="1" smtClean="0">
                <a:latin typeface="e-Ukraine Light" pitchFamily="50" charset="-52"/>
              </a:rPr>
              <a:t>приймається</a:t>
            </a:r>
            <a:r>
              <a:rPr lang="ru-RU" sz="1270" dirty="0" smtClean="0">
                <a:latin typeface="e-Ukraine Light" pitchFamily="50" charset="-52"/>
              </a:rPr>
              <a:t> </a:t>
            </a:r>
            <a:r>
              <a:rPr lang="ru-RU" sz="1270" dirty="0" err="1" smtClean="0">
                <a:latin typeface="e-Ukraine Light" pitchFamily="50" charset="-52"/>
              </a:rPr>
              <a:t>рішення</a:t>
            </a:r>
            <a:r>
              <a:rPr lang="ru-RU" sz="1270" dirty="0" smtClean="0">
                <a:latin typeface="e-Ukraine Light" pitchFamily="50" charset="-52"/>
              </a:rPr>
              <a:t> органу </a:t>
            </a:r>
            <a:r>
              <a:rPr lang="ru-RU" sz="1270" dirty="0" err="1" smtClean="0">
                <a:latin typeface="e-Ukraine Light" pitchFamily="50" charset="-52"/>
              </a:rPr>
              <a:t>місцевого</a:t>
            </a:r>
            <a:r>
              <a:rPr lang="ru-RU" sz="1270" dirty="0" smtClean="0">
                <a:latin typeface="e-Ukraine Light" pitchFamily="50" charset="-52"/>
              </a:rPr>
              <a:t> </a:t>
            </a:r>
            <a:r>
              <a:rPr lang="ru-RU" sz="1270" dirty="0" err="1" smtClean="0">
                <a:latin typeface="e-Ukraine Light" pitchFamily="50" charset="-52"/>
              </a:rPr>
              <a:t>самоврядування</a:t>
            </a:r>
            <a:r>
              <a:rPr lang="ru-RU" sz="1270" dirty="0" smtClean="0">
                <a:latin typeface="e-Ukraine Light" pitchFamily="50" charset="-52"/>
              </a:rPr>
              <a:t> </a:t>
            </a:r>
            <a:r>
              <a:rPr lang="ru-RU" sz="1270" dirty="0" err="1" smtClean="0">
                <a:latin typeface="e-Ukraine Light" pitchFamily="50" charset="-52"/>
              </a:rPr>
              <a:t>або</a:t>
            </a:r>
            <a:r>
              <a:rPr lang="ru-RU" sz="1270" dirty="0" smtClean="0">
                <a:latin typeface="e-Ukraine Light" pitchFamily="50" charset="-52"/>
              </a:rPr>
              <a:t> </a:t>
            </a:r>
            <a:r>
              <a:rPr lang="ru-RU" sz="1270" dirty="0" err="1" smtClean="0">
                <a:latin typeface="e-Ukraine Light" pitchFamily="50" charset="-52"/>
              </a:rPr>
              <a:t>військової</a:t>
            </a:r>
            <a:r>
              <a:rPr lang="ru-RU" sz="1270" dirty="0" smtClean="0">
                <a:latin typeface="e-Ukraine Light" pitchFamily="50" charset="-52"/>
              </a:rPr>
              <a:t> </a:t>
            </a:r>
            <a:r>
              <a:rPr lang="ru-RU" sz="1270" dirty="0" err="1" smtClean="0">
                <a:latin typeface="e-Ukraine Light" pitchFamily="50" charset="-52"/>
              </a:rPr>
              <a:t>адміністрації</a:t>
            </a:r>
            <a:r>
              <a:rPr lang="ru-RU" sz="1270" dirty="0" smtClean="0">
                <a:latin typeface="e-Ukraine Light" pitchFamily="50" charset="-52"/>
              </a:rPr>
              <a:t> </a:t>
            </a:r>
            <a:r>
              <a:rPr lang="ru-RU" sz="1270" dirty="0" err="1" smtClean="0">
                <a:latin typeface="e-Ukraine Light" pitchFamily="50" charset="-52"/>
              </a:rPr>
              <a:t>чи</a:t>
            </a:r>
            <a:r>
              <a:rPr lang="ru-RU" sz="1270" dirty="0" smtClean="0">
                <a:latin typeface="e-Ukraine Light" pitchFamily="50" charset="-52"/>
              </a:rPr>
              <a:t> </a:t>
            </a:r>
            <a:r>
              <a:rPr lang="ru-RU" sz="1270" dirty="0" err="1" smtClean="0">
                <a:latin typeface="e-Ukraine Light" pitchFamily="50" charset="-52"/>
              </a:rPr>
              <a:t>військово-цивільної</a:t>
            </a:r>
            <a:r>
              <a:rPr lang="ru-RU" sz="1270" dirty="0" smtClean="0">
                <a:latin typeface="e-Ukraine Light" pitchFamily="50" charset="-52"/>
              </a:rPr>
              <a:t> </a:t>
            </a:r>
            <a:r>
              <a:rPr lang="ru-RU" sz="1270" dirty="0" err="1" smtClean="0">
                <a:latin typeface="e-Ukraine Light" pitchFamily="50" charset="-52"/>
              </a:rPr>
              <a:t>адміністрації</a:t>
            </a:r>
            <a:r>
              <a:rPr lang="ru-RU" sz="1270" dirty="0" smtClean="0">
                <a:latin typeface="e-Ukraine Light" pitchFamily="50" charset="-52"/>
              </a:rPr>
              <a:t> (на </a:t>
            </a:r>
            <a:r>
              <a:rPr lang="ru-RU" sz="1270" dirty="0" err="1" smtClean="0">
                <a:latin typeface="e-Ukraine Light" pitchFamily="50" charset="-52"/>
              </a:rPr>
              <a:t>територіях</a:t>
            </a:r>
            <a:r>
              <a:rPr lang="ru-RU" sz="1270" dirty="0" smtClean="0">
                <a:latin typeface="e-Ukraine Light" pitchFamily="50" charset="-52"/>
              </a:rPr>
              <a:t>, де </a:t>
            </a:r>
            <a:r>
              <a:rPr lang="ru-RU" sz="1270" dirty="0" err="1" smtClean="0">
                <a:latin typeface="e-Ukraine Light" pitchFamily="50" charset="-52"/>
              </a:rPr>
              <a:t>тимчасово</a:t>
            </a:r>
            <a:r>
              <a:rPr lang="ru-RU" sz="1270" dirty="0" smtClean="0">
                <a:latin typeface="e-Ukraine Light" pitchFamily="50" charset="-52"/>
              </a:rPr>
              <a:t> не </a:t>
            </a:r>
            <a:r>
              <a:rPr lang="ru-RU" sz="1270" dirty="0" err="1" smtClean="0">
                <a:latin typeface="e-Ukraine Light" pitchFamily="50" charset="-52"/>
              </a:rPr>
              <a:t>здійснюють</a:t>
            </a:r>
            <a:r>
              <a:rPr lang="ru-RU" sz="1270" dirty="0" smtClean="0">
                <a:latin typeface="e-Ukraine Light" pitchFamily="50" charset="-52"/>
              </a:rPr>
              <a:t> </a:t>
            </a:r>
            <a:r>
              <a:rPr lang="ru-RU" sz="1270" dirty="0" err="1" smtClean="0">
                <a:latin typeface="e-Ukraine Light" pitchFamily="50" charset="-52"/>
              </a:rPr>
              <a:t>свої</a:t>
            </a:r>
            <a:r>
              <a:rPr lang="ru-RU" sz="1270" dirty="0" smtClean="0">
                <a:latin typeface="e-Ukraine Light" pitchFamily="50" charset="-52"/>
              </a:rPr>
              <a:t> </a:t>
            </a:r>
            <a:r>
              <a:rPr lang="ru-RU" sz="1270" dirty="0" err="1" smtClean="0">
                <a:latin typeface="e-Ukraine Light" pitchFamily="50" charset="-52"/>
              </a:rPr>
              <a:t>повноваження</a:t>
            </a:r>
            <a:r>
              <a:rPr lang="ru-RU" sz="1270" dirty="0" smtClean="0">
                <a:latin typeface="e-Ukraine Light" pitchFamily="50" charset="-52"/>
              </a:rPr>
              <a:t> </a:t>
            </a:r>
            <a:r>
              <a:rPr lang="ru-RU" sz="1270" dirty="0" err="1" smtClean="0">
                <a:latin typeface="e-Ukraine Light" pitchFamily="50" charset="-52"/>
              </a:rPr>
              <a:t>відповідні</a:t>
            </a:r>
            <a:r>
              <a:rPr lang="ru-RU" sz="1270" dirty="0" smtClean="0">
                <a:latin typeface="e-Ukraine Light" pitchFamily="50" charset="-52"/>
              </a:rPr>
              <a:t> </a:t>
            </a:r>
            <a:r>
              <a:rPr lang="ru-RU" sz="1270" dirty="0" err="1" smtClean="0">
                <a:latin typeface="e-Ukraine Light" pitchFamily="50" charset="-52"/>
              </a:rPr>
              <a:t>сільські</a:t>
            </a:r>
            <a:r>
              <a:rPr lang="ru-RU" sz="1270" dirty="0" smtClean="0">
                <a:latin typeface="e-Ukraine Light" pitchFamily="50" charset="-52"/>
              </a:rPr>
              <a:t>, </a:t>
            </a:r>
            <a:r>
              <a:rPr lang="ru-RU" sz="1270" dirty="0" err="1" smtClean="0">
                <a:latin typeface="e-Ukraine Light" pitchFamily="50" charset="-52"/>
              </a:rPr>
              <a:t>селищні</a:t>
            </a:r>
            <a:r>
              <a:rPr lang="ru-RU" sz="1270" dirty="0" smtClean="0">
                <a:latin typeface="e-Ukraine Light" pitchFamily="50" charset="-52"/>
              </a:rPr>
              <a:t>, </a:t>
            </a:r>
            <a:r>
              <a:rPr lang="ru-RU" sz="1270" dirty="0" err="1" smtClean="0">
                <a:latin typeface="e-Ukraine Light" pitchFamily="50" charset="-52"/>
              </a:rPr>
              <a:t>міські</a:t>
            </a:r>
            <a:r>
              <a:rPr lang="ru-RU" sz="1270" dirty="0" smtClean="0">
                <a:latin typeface="e-Ukraine Light" pitchFamily="50" charset="-52"/>
              </a:rPr>
              <a:t> ради) про </a:t>
            </a:r>
            <a:r>
              <a:rPr lang="ru-RU" sz="1270" dirty="0" err="1" smtClean="0">
                <a:latin typeface="e-Ukraine Light" pitchFamily="50" charset="-52"/>
              </a:rPr>
              <a:t>встановлення</a:t>
            </a:r>
            <a:r>
              <a:rPr lang="ru-RU" sz="1270" dirty="0" smtClean="0">
                <a:latin typeface="e-Ukraine Light" pitchFamily="50" charset="-52"/>
              </a:rPr>
              <a:t> </a:t>
            </a:r>
            <a:r>
              <a:rPr lang="ru-RU" sz="1270" dirty="0" err="1" smtClean="0">
                <a:latin typeface="e-Ukraine Light" pitchFamily="50" charset="-52"/>
              </a:rPr>
              <a:t>податкових</a:t>
            </a:r>
            <a:r>
              <a:rPr lang="ru-RU" sz="1270" dirty="0" smtClean="0">
                <a:latin typeface="e-Ukraine Light" pitchFamily="50" charset="-52"/>
              </a:rPr>
              <a:t> </a:t>
            </a:r>
            <a:r>
              <a:rPr lang="ru-RU" sz="1270" dirty="0" err="1" smtClean="0">
                <a:latin typeface="e-Ukraine Light" pitchFamily="50" charset="-52"/>
              </a:rPr>
              <a:t>пільг</a:t>
            </a:r>
            <a:r>
              <a:rPr lang="ru-RU" sz="1270" dirty="0" smtClean="0">
                <a:latin typeface="e-Ukraine Light" pitchFamily="50" charset="-52"/>
              </a:rPr>
              <a:t> </a:t>
            </a:r>
            <a:r>
              <a:rPr lang="ru-RU" sz="1270" dirty="0" err="1" smtClean="0">
                <a:latin typeface="e-Ukraine Light" pitchFamily="50" charset="-52"/>
              </a:rPr>
              <a:t>зі</a:t>
            </a:r>
            <a:r>
              <a:rPr lang="ru-RU" sz="1270" dirty="0" smtClean="0">
                <a:latin typeface="e-Ukraine Light" pitchFamily="50" charset="-52"/>
              </a:rPr>
              <a:t> </a:t>
            </a:r>
            <a:r>
              <a:rPr lang="ru-RU" sz="1270" dirty="0" err="1" smtClean="0">
                <a:latin typeface="e-Ukraine Light" pitchFamily="50" charset="-52"/>
              </a:rPr>
              <a:t>сплати</a:t>
            </a:r>
            <a:r>
              <a:rPr lang="ru-RU" sz="1270" dirty="0" smtClean="0">
                <a:latin typeface="e-Ukraine Light" pitchFamily="50" charset="-52"/>
              </a:rPr>
              <a:t> плати за землю (земельного </a:t>
            </a:r>
            <a:r>
              <a:rPr lang="ru-RU" sz="1270" dirty="0" err="1" smtClean="0">
                <a:latin typeface="e-Ukraine Light" pitchFamily="50" charset="-52"/>
              </a:rPr>
              <a:t>податку</a:t>
            </a:r>
            <a:r>
              <a:rPr lang="ru-RU" sz="1270" dirty="0" smtClean="0">
                <a:latin typeface="e-Ukraine Light" pitchFamily="50" charset="-52"/>
              </a:rPr>
              <a:t> та </a:t>
            </a:r>
            <a:r>
              <a:rPr lang="ru-RU" sz="1270" dirty="0" err="1" smtClean="0">
                <a:latin typeface="e-Ukraine Light" pitchFamily="50" charset="-52"/>
              </a:rPr>
              <a:t>орендної</a:t>
            </a:r>
            <a:r>
              <a:rPr lang="ru-RU" sz="1270" dirty="0" smtClean="0">
                <a:latin typeface="e-Ukraine Light" pitchFamily="50" charset="-52"/>
              </a:rPr>
              <a:t> плати за </a:t>
            </a:r>
            <a:r>
              <a:rPr lang="ru-RU" sz="1270" dirty="0" err="1" smtClean="0">
                <a:latin typeface="e-Ukraine Light" pitchFamily="50" charset="-52"/>
              </a:rPr>
              <a:t>земельні</a:t>
            </a:r>
            <a:r>
              <a:rPr lang="ru-RU" sz="1270" dirty="0" smtClean="0">
                <a:latin typeface="e-Ukraine Light" pitchFamily="50" charset="-52"/>
              </a:rPr>
              <a:t> </a:t>
            </a:r>
            <a:r>
              <a:rPr lang="ru-RU" sz="1270" dirty="0" err="1" smtClean="0">
                <a:latin typeface="e-Ukraine Light" pitchFamily="50" charset="-52"/>
              </a:rPr>
              <a:t>ділянки</a:t>
            </a:r>
            <a:r>
              <a:rPr lang="ru-RU" sz="1270" dirty="0" smtClean="0">
                <a:latin typeface="e-Ukraine Light" pitchFamily="50" charset="-52"/>
              </a:rPr>
              <a:t> </a:t>
            </a:r>
            <a:r>
              <a:rPr lang="ru-RU" sz="1270" dirty="0" err="1" smtClean="0">
                <a:latin typeface="e-Ukraine Light" pitchFamily="50" charset="-52"/>
              </a:rPr>
              <a:t>державної</a:t>
            </a:r>
            <a:r>
              <a:rPr lang="ru-RU" sz="1270" dirty="0" smtClean="0">
                <a:latin typeface="e-Ukraine Light" pitchFamily="50" charset="-52"/>
              </a:rPr>
              <a:t> та </a:t>
            </a:r>
            <a:r>
              <a:rPr lang="ru-RU" sz="1270" dirty="0" err="1" smtClean="0">
                <a:latin typeface="e-Ukraine Light" pitchFamily="50" charset="-52"/>
              </a:rPr>
              <a:t>комунальної</a:t>
            </a:r>
            <a:r>
              <a:rPr lang="ru-RU" sz="1270" dirty="0" smtClean="0">
                <a:latin typeface="e-Ukraine Light" pitchFamily="50" charset="-52"/>
              </a:rPr>
              <a:t> </a:t>
            </a:r>
            <a:r>
              <a:rPr lang="ru-RU" sz="1270" dirty="0" err="1" smtClean="0">
                <a:latin typeface="e-Ukraine Light" pitchFamily="50" charset="-52"/>
              </a:rPr>
              <a:t>власності</a:t>
            </a:r>
            <a:r>
              <a:rPr lang="ru-RU" sz="1270" dirty="0" smtClean="0">
                <a:latin typeface="e-Ukraine Light" pitchFamily="50" charset="-52"/>
              </a:rPr>
              <a:t>) </a:t>
            </a:r>
            <a:r>
              <a:rPr lang="ru-RU" sz="1270" dirty="0" err="1" smtClean="0">
                <a:latin typeface="e-Ukraine Light" pitchFamily="50" charset="-52"/>
              </a:rPr>
              <a:t>та</a:t>
            </a:r>
            <a:r>
              <a:rPr lang="ru-RU" sz="1270" dirty="0" smtClean="0">
                <a:latin typeface="e-Ukraine Light" pitchFamily="50" charset="-52"/>
              </a:rPr>
              <a:t> </a:t>
            </a:r>
            <a:r>
              <a:rPr lang="ru-RU" sz="1270" dirty="0" err="1" smtClean="0">
                <a:latin typeface="e-Ukraine Light" pitchFamily="50" charset="-52"/>
              </a:rPr>
              <a:t>податку</a:t>
            </a:r>
            <a:r>
              <a:rPr lang="ru-RU" sz="1270" dirty="0" smtClean="0">
                <a:latin typeface="e-Ukraine Light" pitchFamily="50" charset="-52"/>
              </a:rPr>
              <a:t> на </a:t>
            </a:r>
            <a:r>
              <a:rPr lang="ru-RU" sz="1270" dirty="0" err="1" smtClean="0">
                <a:latin typeface="e-Ukraine Light" pitchFamily="50" charset="-52"/>
              </a:rPr>
              <a:t>нерухоме</a:t>
            </a:r>
            <a:r>
              <a:rPr lang="ru-RU" sz="1270" dirty="0" smtClean="0">
                <a:latin typeface="e-Ukraine Light" pitchFamily="50" charset="-52"/>
              </a:rPr>
              <a:t> </a:t>
            </a:r>
            <a:r>
              <a:rPr lang="ru-RU" sz="1270" dirty="0" err="1" smtClean="0">
                <a:latin typeface="e-Ukraine Light" pitchFamily="50" charset="-52"/>
              </a:rPr>
              <a:t>майно</a:t>
            </a:r>
            <a:r>
              <a:rPr lang="ru-RU" sz="1270" dirty="0" smtClean="0">
                <a:latin typeface="e-Ukraine Light" pitchFamily="50" charset="-52"/>
              </a:rPr>
              <a:t>, </a:t>
            </a:r>
            <a:r>
              <a:rPr lang="ru-RU" sz="1270" dirty="0" err="1" smtClean="0">
                <a:latin typeface="e-Ukraine Light" pitchFamily="50" charset="-52"/>
              </a:rPr>
              <a:t>відмінне</a:t>
            </a:r>
            <a:r>
              <a:rPr lang="ru-RU" sz="1270" dirty="0" smtClean="0">
                <a:latin typeface="e-Ukraine Light" pitchFamily="50" charset="-52"/>
              </a:rPr>
              <a:t> </a:t>
            </a:r>
            <a:r>
              <a:rPr lang="ru-RU" sz="1270" dirty="0" err="1" smtClean="0">
                <a:latin typeface="e-Ukraine Light" pitchFamily="50" charset="-52"/>
              </a:rPr>
              <a:t>від</a:t>
            </a:r>
            <a:r>
              <a:rPr lang="ru-RU" sz="1270" dirty="0" smtClean="0">
                <a:latin typeface="e-Ukraine Light" pitchFamily="50" charset="-52"/>
              </a:rPr>
              <a:t> </a:t>
            </a:r>
            <a:r>
              <a:rPr lang="ru-RU" sz="1270" dirty="0" err="1" smtClean="0">
                <a:latin typeface="e-Ukraine Light" pitchFamily="50" charset="-52"/>
              </a:rPr>
              <a:t>земельної</a:t>
            </a:r>
            <a:r>
              <a:rPr lang="ru-RU" sz="1270" dirty="0" smtClean="0">
                <a:latin typeface="e-Ukraine Light" pitchFamily="50" charset="-52"/>
              </a:rPr>
              <a:t> </a:t>
            </a:r>
            <a:r>
              <a:rPr lang="ru-RU" sz="1270" dirty="0" err="1" smtClean="0">
                <a:latin typeface="e-Ukraine Light" pitchFamily="50" charset="-52"/>
              </a:rPr>
              <a:t>ділянки</a:t>
            </a:r>
            <a:r>
              <a:rPr lang="ru-RU" sz="1270" dirty="0" smtClean="0">
                <a:latin typeface="e-Ukraine Light" pitchFamily="50" charset="-52"/>
              </a:rPr>
              <a:t>, для </a:t>
            </a:r>
            <a:r>
              <a:rPr lang="ru-RU" sz="1270" dirty="0" err="1" smtClean="0">
                <a:latin typeface="e-Ukraine Light" pitchFamily="50" charset="-52"/>
              </a:rPr>
              <a:t>фізичних</a:t>
            </a:r>
            <a:r>
              <a:rPr lang="ru-RU" sz="1270" dirty="0" smtClean="0">
                <a:latin typeface="e-Ukraine Light" pitchFamily="50" charset="-52"/>
              </a:rPr>
              <a:t> та </a:t>
            </a:r>
            <a:r>
              <a:rPr lang="ru-RU" sz="1270" dirty="0" err="1" smtClean="0">
                <a:latin typeface="e-Ukraine Light" pitchFamily="50" charset="-52"/>
              </a:rPr>
              <a:t>юридичних</a:t>
            </a:r>
            <a:r>
              <a:rPr lang="ru-RU" sz="1270" dirty="0" smtClean="0">
                <a:latin typeface="e-Ukraine Light" pitchFamily="50" charset="-52"/>
              </a:rPr>
              <a:t> </a:t>
            </a:r>
            <a:r>
              <a:rPr lang="ru-RU" sz="1270" dirty="0" err="1" smtClean="0">
                <a:latin typeface="e-Ukraine Light" pitchFamily="50" charset="-52"/>
              </a:rPr>
              <a:t>осіб</a:t>
            </a:r>
            <a:r>
              <a:rPr lang="ru-RU" sz="1270" dirty="0" smtClean="0">
                <a:latin typeface="e-Ukraine Light" pitchFamily="50" charset="-52"/>
              </a:rPr>
              <a:t> (</a:t>
            </a:r>
            <a:r>
              <a:rPr lang="ru-RU" sz="1270" dirty="0" err="1" smtClean="0">
                <a:latin typeface="e-Ukraine Light" pitchFamily="50" charset="-52"/>
              </a:rPr>
              <a:t>далі</a:t>
            </a:r>
            <a:r>
              <a:rPr lang="ru-RU" sz="1270" dirty="0" smtClean="0">
                <a:latin typeface="e-Ukraine Light" pitchFamily="50" charset="-52"/>
              </a:rPr>
              <a:t> – </a:t>
            </a:r>
            <a:r>
              <a:rPr lang="ru-RU" sz="1270" dirty="0" err="1" smtClean="0">
                <a:latin typeface="e-Ukraine Light" pitchFamily="50" charset="-52"/>
              </a:rPr>
              <a:t>Рішення</a:t>
            </a:r>
            <a:r>
              <a:rPr lang="ru-RU" sz="1270" dirty="0" smtClean="0">
                <a:latin typeface="e-Ukraine Light" pitchFamily="50" charset="-52"/>
              </a:rPr>
              <a:t>). </a:t>
            </a:r>
          </a:p>
          <a:p>
            <a:pPr algn="just"/>
            <a:r>
              <a:rPr lang="ru-RU" sz="1270" dirty="0" smtClean="0">
                <a:latin typeface="e-Ukraine Light" pitchFamily="50" charset="-52"/>
              </a:rPr>
              <a:t>	</a:t>
            </a:r>
            <a:r>
              <a:rPr lang="ru-RU" sz="1270" dirty="0" err="1" smtClean="0">
                <a:latin typeface="e-Ukraine Light" pitchFamily="50" charset="-52"/>
              </a:rPr>
              <a:t>Відповідно</a:t>
            </a:r>
            <a:r>
              <a:rPr lang="ru-RU" sz="1270" dirty="0" smtClean="0">
                <a:latin typeface="e-Ukraine Light" pitchFamily="50" charset="-52"/>
              </a:rPr>
              <a:t> </a:t>
            </a:r>
            <a:r>
              <a:rPr lang="ru-RU" sz="1270" dirty="0" smtClean="0">
                <a:latin typeface="e-Ukraine Light" pitchFamily="50" charset="-52"/>
              </a:rPr>
              <a:t>до </a:t>
            </a:r>
            <a:r>
              <a:rPr lang="ru-RU" sz="1270" dirty="0" err="1" smtClean="0">
                <a:latin typeface="e-Ukraine Light" pitchFamily="50" charset="-52"/>
              </a:rPr>
              <a:t>частини</a:t>
            </a:r>
            <a:r>
              <a:rPr lang="ru-RU" sz="1270" dirty="0" smtClean="0">
                <a:latin typeface="e-Ukraine Light" pitchFamily="50" charset="-52"/>
              </a:rPr>
              <a:t> </a:t>
            </a:r>
            <a:r>
              <a:rPr lang="ru-RU" sz="1270" dirty="0" err="1" smtClean="0">
                <a:latin typeface="e-Ukraine Light" pitchFamily="50" charset="-52"/>
              </a:rPr>
              <a:t>третьої</a:t>
            </a:r>
            <a:r>
              <a:rPr lang="ru-RU" sz="1270" dirty="0" smtClean="0">
                <a:latin typeface="e-Ukraine Light" pitchFamily="50" charset="-52"/>
              </a:rPr>
              <a:t> </a:t>
            </a:r>
            <a:r>
              <a:rPr lang="ru-RU" sz="1270" dirty="0" err="1" smtClean="0">
                <a:latin typeface="e-Ukraine Light" pitchFamily="50" charset="-52"/>
              </a:rPr>
              <a:t>статті</a:t>
            </a:r>
            <a:r>
              <a:rPr lang="ru-RU" sz="1270" dirty="0" smtClean="0">
                <a:latin typeface="e-Ukraine Light" pitchFamily="50" charset="-52"/>
              </a:rPr>
              <a:t> 33 Кодексу </a:t>
            </a:r>
            <a:r>
              <a:rPr lang="ru-RU" sz="1270" dirty="0" err="1" smtClean="0">
                <a:latin typeface="e-Ukraine Light" pitchFamily="50" charset="-52"/>
              </a:rPr>
              <a:t>цивільного</a:t>
            </a:r>
            <a:r>
              <a:rPr lang="ru-RU" sz="1270" dirty="0" smtClean="0">
                <a:latin typeface="e-Ukraine Light" pitchFamily="50" charset="-52"/>
              </a:rPr>
              <a:t> </a:t>
            </a:r>
            <a:r>
              <a:rPr lang="ru-RU" sz="1270" dirty="0" err="1" smtClean="0">
                <a:latin typeface="e-Ukraine Light" pitchFamily="50" charset="-52"/>
              </a:rPr>
              <a:t>захисту</a:t>
            </a:r>
            <a:r>
              <a:rPr lang="ru-RU" sz="1270" dirty="0" smtClean="0">
                <a:latin typeface="e-Ukraine Light" pitchFamily="50" charset="-52"/>
              </a:rPr>
              <a:t> </a:t>
            </a:r>
            <a:r>
              <a:rPr lang="ru-RU" sz="1270" dirty="0" err="1" smtClean="0">
                <a:latin typeface="e-Ukraine Light" pitchFamily="50" charset="-52"/>
              </a:rPr>
              <a:t>України</a:t>
            </a:r>
            <a:r>
              <a:rPr lang="ru-RU" sz="1270" dirty="0" smtClean="0">
                <a:latin typeface="e-Ukraine Light" pitchFamily="50" charset="-52"/>
              </a:rPr>
              <a:t> </a:t>
            </a:r>
            <a:r>
              <a:rPr lang="ru-RU" sz="1270" dirty="0" err="1" smtClean="0">
                <a:latin typeface="e-Ukraine Light" pitchFamily="50" charset="-52"/>
              </a:rPr>
              <a:t>рішення</a:t>
            </a:r>
            <a:r>
              <a:rPr lang="ru-RU" sz="1270" dirty="0" smtClean="0">
                <a:latin typeface="e-Ukraine Light" pitchFamily="50" charset="-52"/>
              </a:rPr>
              <a:t> про </a:t>
            </a:r>
            <a:r>
              <a:rPr lang="ru-RU" sz="1270" dirty="0" err="1" smtClean="0">
                <a:latin typeface="e-Ukraine Light" pitchFamily="50" charset="-52"/>
              </a:rPr>
              <a:t>проведення</a:t>
            </a:r>
            <a:r>
              <a:rPr lang="ru-RU" sz="1270" dirty="0" smtClean="0">
                <a:latin typeface="e-Ukraine Light" pitchFamily="50" charset="-52"/>
              </a:rPr>
              <a:t> </a:t>
            </a:r>
            <a:r>
              <a:rPr lang="ru-RU" sz="1270" dirty="0" err="1" smtClean="0">
                <a:latin typeface="e-Ukraine Light" pitchFamily="50" charset="-52"/>
              </a:rPr>
              <a:t>евакуації</a:t>
            </a:r>
            <a:r>
              <a:rPr lang="ru-RU" sz="1270" dirty="0" smtClean="0">
                <a:latin typeface="e-Ukraine Light" pitchFamily="50" charset="-52"/>
              </a:rPr>
              <a:t> </a:t>
            </a:r>
            <a:r>
              <a:rPr lang="ru-RU" sz="1270" dirty="0" err="1" smtClean="0">
                <a:latin typeface="e-Ukraine Light" pitchFamily="50" charset="-52"/>
              </a:rPr>
              <a:t>приймають</a:t>
            </a:r>
            <a:r>
              <a:rPr lang="ru-RU" sz="1270" dirty="0" smtClean="0">
                <a:latin typeface="e-Ukraine Light" pitchFamily="50" charset="-52"/>
              </a:rPr>
              <a:t>, </a:t>
            </a:r>
            <a:r>
              <a:rPr lang="ru-RU" sz="1270" dirty="0" err="1" smtClean="0">
                <a:latin typeface="e-Ukraine Light" pitchFamily="50" charset="-52"/>
              </a:rPr>
              <a:t>зокрема</a:t>
            </a:r>
            <a:r>
              <a:rPr lang="ru-RU" sz="1270" dirty="0" smtClean="0">
                <a:latin typeface="e-Ukraine Light" pitchFamily="50" charset="-52"/>
              </a:rPr>
              <a:t>: </a:t>
            </a:r>
          </a:p>
          <a:p>
            <a:pPr algn="just"/>
            <a:r>
              <a:rPr lang="ru-RU" sz="1270" dirty="0" smtClean="0">
                <a:latin typeface="e-Ukraine Light" pitchFamily="50" charset="-52"/>
              </a:rPr>
              <a:t>на державному </a:t>
            </a:r>
            <a:r>
              <a:rPr lang="ru-RU" sz="1270" dirty="0" err="1" smtClean="0">
                <a:latin typeface="e-Ukraine Light" pitchFamily="50" charset="-52"/>
              </a:rPr>
              <a:t>рівні</a:t>
            </a:r>
            <a:r>
              <a:rPr lang="ru-RU" sz="1270" dirty="0" smtClean="0">
                <a:latin typeface="e-Ukraine Light" pitchFamily="50" charset="-52"/>
              </a:rPr>
              <a:t> – </a:t>
            </a:r>
            <a:r>
              <a:rPr lang="ru-RU" sz="1270" dirty="0" err="1" smtClean="0">
                <a:latin typeface="e-Ukraine Light" pitchFamily="50" charset="-52"/>
              </a:rPr>
              <a:t>Кабінет</a:t>
            </a:r>
            <a:r>
              <a:rPr lang="ru-RU" sz="1270" dirty="0" smtClean="0">
                <a:latin typeface="e-Ukraine Light" pitchFamily="50" charset="-52"/>
              </a:rPr>
              <a:t> </a:t>
            </a:r>
            <a:r>
              <a:rPr lang="ru-RU" sz="1270" dirty="0" err="1" smtClean="0">
                <a:latin typeface="e-Ukraine Light" pitchFamily="50" charset="-52"/>
              </a:rPr>
              <a:t>Міністрів</a:t>
            </a:r>
            <a:r>
              <a:rPr lang="ru-RU" sz="1270" dirty="0" smtClean="0">
                <a:latin typeface="e-Ukraine Light" pitchFamily="50" charset="-52"/>
              </a:rPr>
              <a:t> </a:t>
            </a:r>
            <a:r>
              <a:rPr lang="ru-RU" sz="1270" dirty="0" err="1" smtClean="0">
                <a:latin typeface="e-Ukraine Light" pitchFamily="50" charset="-52"/>
              </a:rPr>
              <a:t>України</a:t>
            </a:r>
            <a:r>
              <a:rPr lang="ru-RU" sz="1270" dirty="0" smtClean="0">
                <a:latin typeface="e-Ukraine Light" pitchFamily="50" charset="-52"/>
              </a:rPr>
              <a:t>; </a:t>
            </a:r>
          </a:p>
          <a:p>
            <a:pPr algn="just"/>
            <a:r>
              <a:rPr lang="ru-RU" sz="1270" dirty="0" smtClean="0">
                <a:latin typeface="e-Ukraine Light" pitchFamily="50" charset="-52"/>
              </a:rPr>
              <a:t>на </a:t>
            </a:r>
            <a:r>
              <a:rPr lang="ru-RU" sz="1270" dirty="0" err="1" smtClean="0">
                <a:latin typeface="e-Ukraine Light" pitchFamily="50" charset="-52"/>
              </a:rPr>
              <a:t>регіональному</a:t>
            </a:r>
            <a:r>
              <a:rPr lang="ru-RU" sz="1270" dirty="0" smtClean="0">
                <a:latin typeface="e-Ukraine Light" pitchFamily="50" charset="-52"/>
              </a:rPr>
              <a:t> </a:t>
            </a:r>
            <a:r>
              <a:rPr lang="ru-RU" sz="1270" dirty="0" err="1" smtClean="0">
                <a:latin typeface="e-Ukraine Light" pitchFamily="50" charset="-52"/>
              </a:rPr>
              <a:t>рівні</a:t>
            </a:r>
            <a:r>
              <a:rPr lang="ru-RU" sz="1270" dirty="0" smtClean="0">
                <a:latin typeface="e-Ukraine Light" pitchFamily="50" charset="-52"/>
              </a:rPr>
              <a:t> – Рада </a:t>
            </a:r>
            <a:r>
              <a:rPr lang="ru-RU" sz="1270" dirty="0" err="1" smtClean="0">
                <a:latin typeface="e-Ukraine Light" pitchFamily="50" charset="-52"/>
              </a:rPr>
              <a:t>міністрів</a:t>
            </a:r>
            <a:r>
              <a:rPr lang="ru-RU" sz="1270" dirty="0" smtClean="0">
                <a:latin typeface="e-Ukraine Light" pitchFamily="50" charset="-52"/>
              </a:rPr>
              <a:t> </a:t>
            </a:r>
            <a:r>
              <a:rPr lang="ru-RU" sz="1270" dirty="0" err="1" smtClean="0">
                <a:latin typeface="e-Ukraine Light" pitchFamily="50" charset="-52"/>
              </a:rPr>
              <a:t>Автономної</a:t>
            </a:r>
            <a:r>
              <a:rPr lang="ru-RU" sz="1270" dirty="0" smtClean="0">
                <a:latin typeface="e-Ukraine Light" pitchFamily="50" charset="-52"/>
              </a:rPr>
              <a:t> </a:t>
            </a:r>
            <a:r>
              <a:rPr lang="ru-RU" sz="1270" dirty="0" err="1" smtClean="0">
                <a:latin typeface="e-Ukraine Light" pitchFamily="50" charset="-52"/>
              </a:rPr>
              <a:t>Республіки</a:t>
            </a:r>
            <a:r>
              <a:rPr lang="ru-RU" sz="1270" dirty="0" smtClean="0">
                <a:latin typeface="e-Ukraine Light" pitchFamily="50" charset="-52"/>
              </a:rPr>
              <a:t> </a:t>
            </a:r>
            <a:r>
              <a:rPr lang="ru-RU" sz="1270" dirty="0" err="1" smtClean="0">
                <a:latin typeface="e-Ukraine Light" pitchFamily="50" charset="-52"/>
              </a:rPr>
              <a:t>Крим</a:t>
            </a:r>
            <a:r>
              <a:rPr lang="ru-RU" sz="1270" dirty="0" smtClean="0">
                <a:latin typeface="e-Ukraine Light" pitchFamily="50" charset="-52"/>
              </a:rPr>
              <a:t>, </a:t>
            </a:r>
            <a:r>
              <a:rPr lang="ru-RU" sz="1270" dirty="0" err="1" smtClean="0">
                <a:latin typeface="e-Ukraine Light" pitchFamily="50" charset="-52"/>
              </a:rPr>
              <a:t>обласні</a:t>
            </a:r>
            <a:r>
              <a:rPr lang="ru-RU" sz="1270" dirty="0" smtClean="0">
                <a:latin typeface="e-Ukraine Light" pitchFamily="50" charset="-52"/>
              </a:rPr>
              <a:t>, </a:t>
            </a:r>
            <a:r>
              <a:rPr lang="ru-RU" sz="1270" dirty="0" err="1" smtClean="0">
                <a:latin typeface="e-Ukraine Light" pitchFamily="50" charset="-52"/>
              </a:rPr>
              <a:t>Київська</a:t>
            </a:r>
            <a:r>
              <a:rPr lang="ru-RU" sz="1270" dirty="0" smtClean="0">
                <a:latin typeface="e-Ukraine Light" pitchFamily="50" charset="-52"/>
              </a:rPr>
              <a:t> та </a:t>
            </a:r>
            <a:r>
              <a:rPr lang="ru-RU" sz="1270" dirty="0" err="1" smtClean="0">
                <a:latin typeface="e-Ukraine Light" pitchFamily="50" charset="-52"/>
              </a:rPr>
              <a:t>Севастопольська</a:t>
            </a:r>
            <a:r>
              <a:rPr lang="ru-RU" sz="1270" dirty="0" smtClean="0">
                <a:latin typeface="e-Ukraine Light" pitchFamily="50" charset="-52"/>
              </a:rPr>
              <a:t> </a:t>
            </a:r>
            <a:r>
              <a:rPr lang="ru-RU" sz="1270" dirty="0" err="1" smtClean="0">
                <a:latin typeface="e-Ukraine Light" pitchFamily="50" charset="-52"/>
              </a:rPr>
              <a:t>міські</a:t>
            </a:r>
            <a:r>
              <a:rPr lang="ru-RU" sz="1270" dirty="0" smtClean="0">
                <a:latin typeface="e-Ukraine Light" pitchFamily="50" charset="-52"/>
              </a:rPr>
              <a:t> </a:t>
            </a:r>
            <a:r>
              <a:rPr lang="ru-RU" sz="1270" dirty="0" err="1" smtClean="0">
                <a:latin typeface="e-Ukraine Light" pitchFamily="50" charset="-52"/>
              </a:rPr>
              <a:t>державні</a:t>
            </a:r>
            <a:r>
              <a:rPr lang="ru-RU" sz="1270" dirty="0" smtClean="0">
                <a:latin typeface="e-Ukraine Light" pitchFamily="50" charset="-52"/>
              </a:rPr>
              <a:t> </a:t>
            </a:r>
            <a:r>
              <a:rPr lang="ru-RU" sz="1270" dirty="0" err="1" smtClean="0">
                <a:latin typeface="e-Ukraine Light" pitchFamily="50" charset="-52"/>
              </a:rPr>
              <a:t>адміністрації</a:t>
            </a:r>
            <a:r>
              <a:rPr lang="ru-RU" sz="1270" dirty="0" smtClean="0">
                <a:latin typeface="e-Ukraine Light" pitchFamily="50" charset="-52"/>
              </a:rPr>
              <a:t>; </a:t>
            </a:r>
          </a:p>
          <a:p>
            <a:pPr algn="just"/>
            <a:r>
              <a:rPr lang="ru-RU" sz="1270" dirty="0" smtClean="0">
                <a:latin typeface="e-Ukraine Light" pitchFamily="50" charset="-52"/>
              </a:rPr>
              <a:t>на </a:t>
            </a:r>
            <a:r>
              <a:rPr lang="ru-RU" sz="1270" dirty="0" err="1" smtClean="0">
                <a:latin typeface="e-Ukraine Light" pitchFamily="50" charset="-52"/>
              </a:rPr>
              <a:t>місцевому</a:t>
            </a:r>
            <a:r>
              <a:rPr lang="ru-RU" sz="1270" dirty="0" smtClean="0">
                <a:latin typeface="e-Ukraine Light" pitchFamily="50" charset="-52"/>
              </a:rPr>
              <a:t> </a:t>
            </a:r>
            <a:r>
              <a:rPr lang="ru-RU" sz="1270" dirty="0" err="1" smtClean="0">
                <a:latin typeface="e-Ukraine Light" pitchFamily="50" charset="-52"/>
              </a:rPr>
              <a:t>рівні</a:t>
            </a:r>
            <a:r>
              <a:rPr lang="ru-RU" sz="1270" dirty="0" smtClean="0">
                <a:latin typeface="e-Ukraine Light" pitchFamily="50" charset="-52"/>
              </a:rPr>
              <a:t> – </a:t>
            </a:r>
            <a:r>
              <a:rPr lang="ru-RU" sz="1270" dirty="0" err="1" smtClean="0">
                <a:latin typeface="e-Ukraine Light" pitchFamily="50" charset="-52"/>
              </a:rPr>
              <a:t>районні</a:t>
            </a:r>
            <a:r>
              <a:rPr lang="ru-RU" sz="1270" dirty="0" smtClean="0">
                <a:latin typeface="e-Ukraine Light" pitchFamily="50" charset="-52"/>
              </a:rPr>
              <a:t>, </a:t>
            </a:r>
            <a:r>
              <a:rPr lang="ru-RU" sz="1270" dirty="0" err="1" smtClean="0">
                <a:latin typeface="e-Ukraine Light" pitchFamily="50" charset="-52"/>
              </a:rPr>
              <a:t>районні</a:t>
            </a:r>
            <a:r>
              <a:rPr lang="ru-RU" sz="1270" dirty="0" smtClean="0">
                <a:latin typeface="e-Ukraine Light" pitchFamily="50" charset="-52"/>
              </a:rPr>
              <a:t> у </a:t>
            </a:r>
            <a:r>
              <a:rPr lang="ru-RU" sz="1270" dirty="0" err="1" smtClean="0">
                <a:latin typeface="e-Ukraine Light" pitchFamily="50" charset="-52"/>
              </a:rPr>
              <a:t>містах</a:t>
            </a:r>
            <a:r>
              <a:rPr lang="ru-RU" sz="1270" dirty="0" smtClean="0">
                <a:latin typeface="e-Ukraine Light" pitchFamily="50" charset="-52"/>
              </a:rPr>
              <a:t> </a:t>
            </a:r>
            <a:r>
              <a:rPr lang="ru-RU" sz="1270" dirty="0" err="1" smtClean="0">
                <a:latin typeface="e-Ukraine Light" pitchFamily="50" charset="-52"/>
              </a:rPr>
              <a:t>Києві</a:t>
            </a:r>
            <a:r>
              <a:rPr lang="ru-RU" sz="1270" dirty="0" smtClean="0">
                <a:latin typeface="e-Ukraine Light" pitchFamily="50" charset="-52"/>
              </a:rPr>
              <a:t> </a:t>
            </a:r>
            <a:r>
              <a:rPr lang="ru-RU" sz="1270" dirty="0" err="1" smtClean="0">
                <a:latin typeface="e-Ukraine Light" pitchFamily="50" charset="-52"/>
              </a:rPr>
              <a:t>чи</a:t>
            </a:r>
            <a:r>
              <a:rPr lang="ru-RU" sz="1270" dirty="0" smtClean="0">
                <a:latin typeface="e-Ukraine Light" pitchFamily="50" charset="-52"/>
              </a:rPr>
              <a:t> </a:t>
            </a:r>
            <a:r>
              <a:rPr lang="ru-RU" sz="1270" dirty="0" err="1" smtClean="0">
                <a:latin typeface="e-Ukraine Light" pitchFamily="50" charset="-52"/>
              </a:rPr>
              <a:t>Севастополі</a:t>
            </a:r>
            <a:r>
              <a:rPr lang="ru-RU" sz="1270" dirty="0" smtClean="0">
                <a:latin typeface="e-Ukraine Light" pitchFamily="50" charset="-52"/>
              </a:rPr>
              <a:t> </a:t>
            </a:r>
            <a:r>
              <a:rPr lang="ru-RU" sz="1270" dirty="0" err="1" smtClean="0">
                <a:latin typeface="e-Ukraine Light" pitchFamily="50" charset="-52"/>
              </a:rPr>
              <a:t>державні</a:t>
            </a:r>
            <a:r>
              <a:rPr lang="ru-RU" sz="1270" dirty="0" smtClean="0">
                <a:latin typeface="e-Ukraine Light" pitchFamily="50" charset="-52"/>
              </a:rPr>
              <a:t> </a:t>
            </a:r>
            <a:r>
              <a:rPr lang="ru-RU" sz="1270" dirty="0" err="1" smtClean="0">
                <a:latin typeface="e-Ukraine Light" pitchFamily="50" charset="-52"/>
              </a:rPr>
              <a:t>адміністрації</a:t>
            </a:r>
            <a:r>
              <a:rPr lang="ru-RU" sz="1270" dirty="0" smtClean="0">
                <a:latin typeface="e-Ukraine Light" pitchFamily="50" charset="-52"/>
              </a:rPr>
              <a:t>, </a:t>
            </a:r>
            <a:r>
              <a:rPr lang="ru-RU" sz="1270" dirty="0" err="1" smtClean="0">
                <a:latin typeface="e-Ukraine Light" pitchFamily="50" charset="-52"/>
              </a:rPr>
              <a:t>відповідні</a:t>
            </a:r>
            <a:r>
              <a:rPr lang="ru-RU" sz="1270" dirty="0" smtClean="0">
                <a:latin typeface="e-Ukraine Light" pitchFamily="50" charset="-52"/>
              </a:rPr>
              <a:t> </a:t>
            </a:r>
            <a:r>
              <a:rPr lang="ru-RU" sz="1270" dirty="0" err="1" smtClean="0">
                <a:latin typeface="e-Ukraine Light" pitchFamily="50" charset="-52"/>
              </a:rPr>
              <a:t>органи</a:t>
            </a:r>
            <a:r>
              <a:rPr lang="ru-RU" sz="1270" dirty="0" smtClean="0">
                <a:latin typeface="e-Ukraine Light" pitchFamily="50" charset="-52"/>
              </a:rPr>
              <a:t> </a:t>
            </a:r>
            <a:r>
              <a:rPr lang="ru-RU" sz="1270" dirty="0" err="1" smtClean="0">
                <a:latin typeface="e-Ukraine Light" pitchFamily="50" charset="-52"/>
              </a:rPr>
              <a:t>місцевого</a:t>
            </a:r>
            <a:r>
              <a:rPr lang="ru-RU" sz="1270" dirty="0" smtClean="0">
                <a:latin typeface="e-Ukraine Light" pitchFamily="50" charset="-52"/>
              </a:rPr>
              <a:t> </a:t>
            </a:r>
            <a:r>
              <a:rPr lang="ru-RU" sz="1270" dirty="0" err="1" smtClean="0">
                <a:latin typeface="e-Ukraine Light" pitchFamily="50" charset="-52"/>
              </a:rPr>
              <a:t>самоврядування</a:t>
            </a:r>
            <a:r>
              <a:rPr lang="ru-RU" sz="1270" dirty="0" smtClean="0">
                <a:latin typeface="e-Ukraine Light" pitchFamily="50" charset="-52"/>
              </a:rPr>
              <a:t>. </a:t>
            </a:r>
          </a:p>
          <a:p>
            <a:pPr algn="just"/>
            <a:r>
              <a:rPr lang="ru-RU" sz="1300" dirty="0" smtClean="0">
                <a:latin typeface="e-Ukraine Light" pitchFamily="50" charset="-52"/>
              </a:rPr>
              <a:t>  </a:t>
            </a:r>
          </a:p>
        </p:txBody>
      </p:sp>
    </p:spTree>
    <p:extLst>
      <p:ext uri="{BB962C8B-B14F-4D97-AF65-F5344CB8AC3E}">
        <p14:creationId xmlns="" xmlns:p14="http://schemas.microsoft.com/office/powerpoint/2010/main" val="3842219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="" xmlns:a16="http://schemas.microsoft.com/office/drawing/2014/main" id="{77BE1E3B-BB62-4FEA-84E6-53708639754F}"/>
              </a:ext>
            </a:extLst>
          </p:cNvPr>
          <p:cNvGrpSpPr/>
          <p:nvPr/>
        </p:nvGrpSpPr>
        <p:grpSpPr>
          <a:xfrm>
            <a:off x="190500" y="118444"/>
            <a:ext cx="4733925" cy="6739556"/>
            <a:chOff x="120796" y="142734"/>
            <a:chExt cx="4719982" cy="6746372"/>
          </a:xfrm>
        </p:grpSpPr>
        <p:sp>
          <p:nvSpPr>
            <p:cNvPr id="4" name="Прямоугольник 3">
              <a:extLst>
                <a:ext uri="{FF2B5EF4-FFF2-40B4-BE49-F238E27FC236}">
                  <a16:creationId xmlns="" xmlns:a16="http://schemas.microsoft.com/office/drawing/2014/main" id="{63EC6337-995B-4F4C-BFBF-1A1915547AE5}"/>
                </a:ext>
              </a:extLst>
            </p:cNvPr>
            <p:cNvSpPr/>
            <p:nvPr/>
          </p:nvSpPr>
          <p:spPr>
            <a:xfrm>
              <a:off x="120796" y="142734"/>
              <a:ext cx="4719982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" name="Овал 5">
              <a:extLst>
                <a:ext uri="{FF2B5EF4-FFF2-40B4-BE49-F238E27FC236}">
                  <a16:creationId xmlns="" xmlns:a16="http://schemas.microsoft.com/office/drawing/2014/main" id="{BD827EDD-702C-4BE7-8040-21D8CC6FF8C0}"/>
                </a:ext>
              </a:extLst>
            </p:cNvPr>
            <p:cNvSpPr/>
            <p:nvPr/>
          </p:nvSpPr>
          <p:spPr>
            <a:xfrm>
              <a:off x="2328387" y="6584306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dirty="0">
                  <a:solidFill>
                    <a:srgbClr val="25A872"/>
                  </a:solidFill>
                  <a:latin typeface="e-Ukraine" panose="00000500000000000000" pitchFamily="50" charset="-52"/>
                </a:rPr>
                <a:t>3</a:t>
              </a:r>
              <a:endParaRPr lang="ru-RU" sz="14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grpSp>
        <p:nvGrpSpPr>
          <p:cNvPr id="7" name="Группа 6">
            <a:extLst>
              <a:ext uri="{FF2B5EF4-FFF2-40B4-BE49-F238E27FC236}">
                <a16:creationId xmlns="" xmlns:a16="http://schemas.microsoft.com/office/drawing/2014/main" id="{192DF1A1-DE05-4849-B565-0A68A4DD5458}"/>
              </a:ext>
            </a:extLst>
          </p:cNvPr>
          <p:cNvGrpSpPr/>
          <p:nvPr/>
        </p:nvGrpSpPr>
        <p:grpSpPr>
          <a:xfrm>
            <a:off x="5028878" y="138485"/>
            <a:ext cx="4787316" cy="6704352"/>
            <a:chOff x="268044" y="105978"/>
            <a:chExt cx="4613231" cy="6744403"/>
          </a:xfrm>
        </p:grpSpPr>
        <p:sp>
          <p:nvSpPr>
            <p:cNvPr id="8" name="Прямоугольник 7">
              <a:extLst>
                <a:ext uri="{FF2B5EF4-FFF2-40B4-BE49-F238E27FC236}">
                  <a16:creationId xmlns="" xmlns:a16="http://schemas.microsoft.com/office/drawing/2014/main" id="{98C4D4A9-1179-41C5-BA9A-90E6A97494E2}"/>
                </a:ext>
              </a:extLst>
            </p:cNvPr>
            <p:cNvSpPr/>
            <p:nvPr/>
          </p:nvSpPr>
          <p:spPr>
            <a:xfrm>
              <a:off x="268044" y="105978"/>
              <a:ext cx="4613231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9" name="Овал 8">
              <a:extLst>
                <a:ext uri="{FF2B5EF4-FFF2-40B4-BE49-F238E27FC236}">
                  <a16:creationId xmlns="" xmlns:a16="http://schemas.microsoft.com/office/drawing/2014/main" id="{72F46394-038E-4BE7-991A-5920F8DE961D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dirty="0">
                  <a:solidFill>
                    <a:srgbClr val="25A872"/>
                  </a:solidFill>
                  <a:latin typeface="e-Ukraine" panose="00000500000000000000" pitchFamily="50" charset="-52"/>
                </a:rPr>
                <a:t>4</a:t>
              </a:r>
              <a:endParaRPr lang="ru-RU" sz="14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20E9D96F-3DE8-4417-9595-2A67DB70D5D3}"/>
              </a:ext>
            </a:extLst>
          </p:cNvPr>
          <p:cNvSpPr/>
          <p:nvPr/>
        </p:nvSpPr>
        <p:spPr>
          <a:xfrm>
            <a:off x="200024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endParaRPr lang="ru-RU" sz="1200" dirty="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B6365EE5-61B6-4672-AA2C-19B58DE21C70}"/>
              </a:ext>
            </a:extLst>
          </p:cNvPr>
          <p:cNvSpPr/>
          <p:nvPr/>
        </p:nvSpPr>
        <p:spPr>
          <a:xfrm>
            <a:off x="5127011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uk-UA" sz="1200" dirty="0" smtClean="0">
                <a:solidFill>
                  <a:srgbClr val="333333"/>
                </a:solidFill>
                <a:latin typeface="e-Ukraine Light" panose="000004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200" dirty="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5048250" y="158032"/>
            <a:ext cx="4767944" cy="637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ru-RU" sz="1200" dirty="0" err="1" smtClean="0">
                <a:latin typeface="e-Ukraine Light" pitchFamily="50" charset="-52"/>
              </a:rPr>
              <a:t>який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припадає</a:t>
            </a:r>
            <a:r>
              <a:rPr lang="ru-RU" sz="1200" dirty="0" smtClean="0">
                <a:latin typeface="e-Ukraine Light" pitchFamily="50" charset="-52"/>
              </a:rPr>
              <a:t> дата </a:t>
            </a:r>
            <a:r>
              <a:rPr lang="ru-RU" sz="1200" dirty="0" err="1" smtClean="0">
                <a:latin typeface="e-Ukraine Light" pitchFamily="50" charset="-52"/>
              </a:rPr>
              <a:t>знищення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нерухомого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smtClean="0">
                <a:latin typeface="e-Ukraine Light" pitchFamily="50" charset="-52"/>
              </a:rPr>
              <a:t>майна, </a:t>
            </a:r>
            <a:r>
              <a:rPr lang="ru-RU" sz="1200" dirty="0" err="1" smtClean="0">
                <a:latin typeface="e-Ukraine Light" pitchFamily="50" charset="-52"/>
              </a:rPr>
              <a:t>згідно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з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Реєстром</a:t>
            </a:r>
            <a:r>
              <a:rPr lang="ru-RU" sz="1200" dirty="0" smtClean="0">
                <a:latin typeface="e-Ukraine Light" pitchFamily="50" charset="-52"/>
              </a:rPr>
              <a:t> майна, шляхом </a:t>
            </a:r>
            <a:r>
              <a:rPr lang="ru-RU" sz="1200" dirty="0" err="1" smtClean="0">
                <a:latin typeface="e-Ukraine Light" pitchFamily="50" charset="-52"/>
              </a:rPr>
              <a:t>подання</a:t>
            </a:r>
            <a:r>
              <a:rPr lang="ru-RU" sz="1200" dirty="0" smtClean="0">
                <a:latin typeface="e-Ukraine Light" pitchFamily="50" charset="-52"/>
              </a:rPr>
              <a:t> в порядку, </a:t>
            </a:r>
            <a:r>
              <a:rPr lang="ru-RU" sz="1200" dirty="0" err="1" smtClean="0">
                <a:latin typeface="e-Ukraine Light" pitchFamily="50" charset="-52"/>
              </a:rPr>
              <a:t>визначеному</a:t>
            </a:r>
            <a:r>
              <a:rPr lang="ru-RU" sz="1200" dirty="0" err="1" smtClean="0">
                <a:latin typeface="e-Ukraine Light" pitchFamily="50" charset="-52"/>
              </a:rPr>
              <a:t>Кодексом</a:t>
            </a:r>
            <a:r>
              <a:rPr lang="ru-RU" sz="1200" dirty="0" smtClean="0">
                <a:latin typeface="e-Ukraine Light" pitchFamily="50" charset="-52"/>
              </a:rPr>
              <a:t>, </a:t>
            </a:r>
            <a:r>
              <a:rPr lang="ru-RU" sz="1200" dirty="0" err="1" smtClean="0">
                <a:latin typeface="e-Ukraine Light" pitchFamily="50" charset="-52"/>
              </a:rPr>
              <a:t>уточнюючих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податкових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декларацій</a:t>
            </a:r>
            <a:r>
              <a:rPr lang="ru-RU" sz="1200" dirty="0" smtClean="0">
                <a:latin typeface="e-Ukraine Light" pitchFamily="50" charset="-52"/>
              </a:rPr>
              <a:t>. </a:t>
            </a:r>
          </a:p>
          <a:p>
            <a:pPr algn="just"/>
            <a:r>
              <a:rPr lang="ru-RU" sz="1200" dirty="0" smtClean="0">
                <a:latin typeface="e-Ukraine Light" pitchFamily="50" charset="-52"/>
              </a:rPr>
              <a:t>	</a:t>
            </a:r>
            <a:r>
              <a:rPr lang="ru-RU" sz="1200" dirty="0" err="1" smtClean="0">
                <a:latin typeface="e-Ukraine Light" pitchFamily="50" charset="-52"/>
              </a:rPr>
              <a:t>Відповідно</a:t>
            </a:r>
            <a:r>
              <a:rPr lang="ru-RU" sz="1200" dirty="0" smtClean="0">
                <a:latin typeface="e-Ukraine Light" pitchFamily="50" charset="-52"/>
              </a:rPr>
              <a:t> до </a:t>
            </a:r>
            <a:r>
              <a:rPr lang="ru-RU" sz="1200" dirty="0" err="1" smtClean="0">
                <a:latin typeface="e-Ukraine Light" pitchFamily="50" charset="-52"/>
              </a:rPr>
              <a:t>підпункту</a:t>
            </a:r>
            <a:r>
              <a:rPr lang="ru-RU" sz="1200" dirty="0" smtClean="0">
                <a:latin typeface="e-Ukraine Light" pitchFamily="50" charset="-52"/>
              </a:rPr>
              <a:t> 5 пункту 2 Порядку </a:t>
            </a:r>
            <a:r>
              <a:rPr lang="ru-RU" sz="1200" dirty="0" err="1" smtClean="0">
                <a:latin typeface="e-Ukraine Light" pitchFamily="50" charset="-52"/>
              </a:rPr>
              <a:t>ведення</a:t>
            </a:r>
            <a:r>
              <a:rPr lang="ru-RU" sz="1200" dirty="0" smtClean="0">
                <a:latin typeface="e-Ukraine Light" pitchFamily="50" charset="-52"/>
              </a:rPr>
              <a:t> Державного </a:t>
            </a:r>
            <a:r>
              <a:rPr lang="ru-RU" sz="1200" dirty="0" err="1" smtClean="0">
                <a:latin typeface="e-Ukraine Light" pitchFamily="50" charset="-52"/>
              </a:rPr>
              <a:t>реєстру</a:t>
            </a:r>
            <a:r>
              <a:rPr lang="ru-RU" sz="1200" dirty="0" smtClean="0">
                <a:latin typeface="e-Ukraine Light" pitchFamily="50" charset="-52"/>
              </a:rPr>
              <a:t> майна, </a:t>
            </a:r>
            <a:r>
              <a:rPr lang="ru-RU" sz="1200" dirty="0" err="1" smtClean="0">
                <a:latin typeface="e-Ukraine Light" pitchFamily="50" charset="-52"/>
              </a:rPr>
              <a:t>пошкодженого</a:t>
            </a:r>
            <a:r>
              <a:rPr lang="ru-RU" sz="1200" dirty="0" smtClean="0">
                <a:latin typeface="e-Ukraine Light" pitchFamily="50" charset="-52"/>
              </a:rPr>
              <a:t> та </a:t>
            </a:r>
            <a:r>
              <a:rPr lang="ru-RU" sz="1200" dirty="0" err="1" smtClean="0">
                <a:latin typeface="e-Ukraine Light" pitchFamily="50" charset="-52"/>
              </a:rPr>
              <a:t>знищеного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внаслідок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бойових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дій</a:t>
            </a:r>
            <a:r>
              <a:rPr lang="ru-RU" sz="1200" dirty="0" smtClean="0">
                <a:latin typeface="e-Ukraine Light" pitchFamily="50" charset="-52"/>
              </a:rPr>
              <a:t>, </a:t>
            </a:r>
            <a:r>
              <a:rPr lang="ru-RU" sz="1200" dirty="0" err="1" smtClean="0">
                <a:latin typeface="e-Ukraine Light" pitchFamily="50" charset="-52"/>
              </a:rPr>
              <a:t>терористичних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актів</a:t>
            </a:r>
            <a:r>
              <a:rPr lang="ru-RU" sz="1200" dirty="0" smtClean="0">
                <a:latin typeface="e-Ukraine Light" pitchFamily="50" charset="-52"/>
              </a:rPr>
              <a:t>, </a:t>
            </a:r>
            <a:r>
              <a:rPr lang="ru-RU" sz="1200" dirty="0" err="1" smtClean="0">
                <a:latin typeface="e-Ukraine Light" pitchFamily="50" charset="-52"/>
              </a:rPr>
              <a:t>диверсій</a:t>
            </a:r>
            <a:r>
              <a:rPr lang="ru-RU" sz="1200" dirty="0" smtClean="0">
                <a:latin typeface="e-Ukraine Light" pitchFamily="50" charset="-52"/>
              </a:rPr>
              <a:t>, </a:t>
            </a:r>
            <a:r>
              <a:rPr lang="ru-RU" sz="1200" dirty="0" err="1" smtClean="0">
                <a:latin typeface="e-Ukraine Light" pitchFamily="50" charset="-52"/>
              </a:rPr>
              <a:t>спричинених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збройною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агресією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російської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федерації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проти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України</a:t>
            </a:r>
            <a:r>
              <a:rPr lang="ru-RU" sz="1200" dirty="0" smtClean="0">
                <a:latin typeface="e-Ukraine Light" pitchFamily="50" charset="-52"/>
              </a:rPr>
              <a:t>, </a:t>
            </a:r>
            <a:r>
              <a:rPr lang="ru-RU" sz="1200" dirty="0" err="1" smtClean="0">
                <a:latin typeface="e-Ukraine Light" pitchFamily="50" charset="-52"/>
              </a:rPr>
              <a:t>затвердженого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постановою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Кабінету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Міністрів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України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від</a:t>
            </a:r>
            <a:r>
              <a:rPr lang="ru-RU" sz="1200" dirty="0" smtClean="0">
                <a:latin typeface="e-Ukraine Light" pitchFamily="50" charset="-52"/>
              </a:rPr>
              <a:t> 13.06.2023 № 624 «</a:t>
            </a:r>
            <a:r>
              <a:rPr lang="ru-RU" sz="1200" dirty="0" err="1" smtClean="0">
                <a:latin typeface="e-Ukraine Light" pitchFamily="50" charset="-52"/>
              </a:rPr>
              <a:t>Деякі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питання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забезпечення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функціонування</a:t>
            </a:r>
            <a:r>
              <a:rPr lang="ru-RU" sz="1200" dirty="0" smtClean="0">
                <a:latin typeface="e-Ukraine Light" pitchFamily="50" charset="-52"/>
              </a:rPr>
              <a:t> Державного </a:t>
            </a:r>
            <a:r>
              <a:rPr lang="ru-RU" sz="1200" dirty="0" err="1" smtClean="0">
                <a:latin typeface="e-Ukraine Light" pitchFamily="50" charset="-52"/>
              </a:rPr>
              <a:t>реєстру</a:t>
            </a:r>
            <a:r>
              <a:rPr lang="ru-RU" sz="1200" dirty="0" smtClean="0">
                <a:latin typeface="e-Ukraine Light" pitchFamily="50" charset="-52"/>
              </a:rPr>
              <a:t> майна, </a:t>
            </a:r>
            <a:r>
              <a:rPr lang="ru-RU" sz="1200" dirty="0" err="1" smtClean="0">
                <a:latin typeface="e-Ukraine Light" pitchFamily="50" charset="-52"/>
              </a:rPr>
              <a:t>пошкодженого</a:t>
            </a:r>
            <a:r>
              <a:rPr lang="ru-RU" sz="1200" dirty="0" smtClean="0">
                <a:latin typeface="e-Ukraine Light" pitchFamily="50" charset="-52"/>
              </a:rPr>
              <a:t> та </a:t>
            </a:r>
            <a:r>
              <a:rPr lang="ru-RU" sz="1200" dirty="0" err="1" smtClean="0">
                <a:latin typeface="e-Ukraine Light" pitchFamily="50" charset="-52"/>
              </a:rPr>
              <a:t>знищеного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внаслідок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бойових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дій</a:t>
            </a:r>
            <a:r>
              <a:rPr lang="ru-RU" sz="1200" dirty="0" smtClean="0">
                <a:latin typeface="e-Ukraine Light" pitchFamily="50" charset="-52"/>
              </a:rPr>
              <a:t>, </a:t>
            </a:r>
            <a:r>
              <a:rPr lang="ru-RU" sz="1200" dirty="0" err="1" smtClean="0">
                <a:latin typeface="e-Ukraine Light" pitchFamily="50" charset="-52"/>
              </a:rPr>
              <a:t>терористичних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актів</a:t>
            </a:r>
            <a:r>
              <a:rPr lang="ru-RU" sz="1200" dirty="0" smtClean="0">
                <a:latin typeface="e-Ukraine Light" pitchFamily="50" charset="-52"/>
              </a:rPr>
              <a:t>, </a:t>
            </a:r>
            <a:r>
              <a:rPr lang="ru-RU" sz="1200" dirty="0" err="1" smtClean="0">
                <a:latin typeface="e-Ukraine Light" pitchFamily="50" charset="-52"/>
              </a:rPr>
              <a:t>диверсій</a:t>
            </a:r>
            <a:r>
              <a:rPr lang="ru-RU" sz="1200" dirty="0" smtClean="0">
                <a:latin typeface="e-Ukraine Light" pitchFamily="50" charset="-52"/>
              </a:rPr>
              <a:t>, </a:t>
            </a:r>
            <a:r>
              <a:rPr lang="ru-RU" sz="1200" dirty="0" err="1" smtClean="0">
                <a:latin typeface="e-Ukraine Light" pitchFamily="50" charset="-52"/>
              </a:rPr>
              <a:t>спричинених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збройною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агресією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Російської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Федерації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проти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України</a:t>
            </a:r>
            <a:r>
              <a:rPr lang="ru-RU" sz="1200" dirty="0" smtClean="0">
                <a:latin typeface="e-Ukraine Light" pitchFamily="50" charset="-52"/>
              </a:rPr>
              <a:t>» (</a:t>
            </a:r>
            <a:r>
              <a:rPr lang="ru-RU" sz="1200" dirty="0" err="1" smtClean="0">
                <a:latin typeface="e-Ukraine Light" pitchFamily="50" charset="-52"/>
              </a:rPr>
              <a:t>далі</a:t>
            </a:r>
            <a:r>
              <a:rPr lang="ru-RU" sz="1200" dirty="0" smtClean="0">
                <a:latin typeface="e-Ukraine Light" pitchFamily="50" charset="-52"/>
              </a:rPr>
              <a:t> – Порядок), </a:t>
            </a:r>
            <a:r>
              <a:rPr lang="ru-RU" sz="1200" dirty="0" err="1" smtClean="0">
                <a:latin typeface="e-Ukraine Light" pitchFamily="50" charset="-52"/>
              </a:rPr>
              <a:t>внесення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і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коригування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інформації</a:t>
            </a:r>
            <a:r>
              <a:rPr lang="ru-RU" sz="1200" dirty="0" smtClean="0">
                <a:latin typeface="e-Ukraine Light" pitchFamily="50" charset="-52"/>
              </a:rPr>
              <a:t> (</a:t>
            </a:r>
            <a:r>
              <a:rPr lang="ru-RU" sz="1200" dirty="0" err="1" smtClean="0">
                <a:latin typeface="e-Ukraine Light" pitchFamily="50" charset="-52"/>
              </a:rPr>
              <a:t>документів</a:t>
            </a:r>
            <a:r>
              <a:rPr lang="ru-RU" sz="1200" dirty="0" smtClean="0">
                <a:latin typeface="e-Ukraine Light" pitchFamily="50" charset="-52"/>
              </a:rPr>
              <a:t>) про </a:t>
            </a:r>
            <a:r>
              <a:rPr lang="ru-RU" sz="1200" dirty="0" err="1" smtClean="0">
                <a:latin typeface="e-Ukraine Light" pitchFamily="50" charset="-52"/>
              </a:rPr>
              <a:t>пошкоджене</a:t>
            </a:r>
            <a:r>
              <a:rPr lang="ru-RU" sz="1200" dirty="0" smtClean="0">
                <a:latin typeface="e-Ukraine Light" pitchFamily="50" charset="-52"/>
              </a:rPr>
              <a:t> та </a:t>
            </a:r>
            <a:r>
              <a:rPr lang="ru-RU" sz="1200" dirty="0" err="1" smtClean="0">
                <a:latin typeface="e-Ukraine Light" pitchFamily="50" charset="-52"/>
              </a:rPr>
              <a:t>знищене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майно</a:t>
            </a:r>
            <a:r>
              <a:rPr lang="ru-RU" sz="1200" dirty="0" smtClean="0">
                <a:latin typeface="e-Ukraine Light" pitchFamily="50" charset="-52"/>
              </a:rPr>
              <a:t>, про </a:t>
            </a:r>
            <a:r>
              <a:rPr lang="ru-RU" sz="1200" dirty="0" err="1" smtClean="0">
                <a:latin typeface="e-Ukraine Light" pitchFamily="50" charset="-52"/>
              </a:rPr>
              <a:t>осіб</a:t>
            </a:r>
            <a:r>
              <a:rPr lang="ru-RU" sz="1200" dirty="0" smtClean="0">
                <a:latin typeface="e-Ukraine Light" pitchFamily="50" charset="-52"/>
              </a:rPr>
              <a:t>, </a:t>
            </a:r>
            <a:r>
              <a:rPr lang="ru-RU" sz="1200" dirty="0" err="1" smtClean="0">
                <a:latin typeface="e-Ukraine Light" pitchFamily="50" charset="-52"/>
              </a:rPr>
              <a:t>майно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яких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пошкоджено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або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знищено</a:t>
            </a:r>
            <a:r>
              <a:rPr lang="ru-RU" sz="1200" dirty="0" smtClean="0">
                <a:latin typeface="e-Ukraine Light" pitchFamily="50" charset="-52"/>
              </a:rPr>
              <a:t>, шкоду та </a:t>
            </a:r>
            <a:r>
              <a:rPr lang="ru-RU" sz="1200" dirty="0" err="1" smtClean="0">
                <a:latin typeface="e-Ukraine Light" pitchFamily="50" charset="-52"/>
              </a:rPr>
              <a:t>збитки</a:t>
            </a:r>
            <a:r>
              <a:rPr lang="ru-RU" sz="1200" dirty="0" smtClean="0">
                <a:latin typeface="e-Ukraine Light" pitchFamily="50" charset="-52"/>
              </a:rPr>
              <a:t>, </a:t>
            </a:r>
            <a:r>
              <a:rPr lang="ru-RU" sz="1200" dirty="0" err="1" smtClean="0">
                <a:latin typeface="e-Ukraine Light" pitchFamily="50" charset="-52"/>
              </a:rPr>
              <a:t>завдані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внаслідок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пошкодження</a:t>
            </a:r>
            <a:r>
              <a:rPr lang="ru-RU" sz="1200" dirty="0" smtClean="0">
                <a:latin typeface="e-Ukraine Light" pitchFamily="50" charset="-52"/>
              </a:rPr>
              <a:t> такого майна, а </a:t>
            </a:r>
            <a:r>
              <a:rPr lang="ru-RU" sz="1200" dirty="0" err="1" smtClean="0">
                <a:latin typeface="e-Ukraine Light" pitchFamily="50" charset="-52"/>
              </a:rPr>
              <a:t>також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іншої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інформації</a:t>
            </a:r>
            <a:r>
              <a:rPr lang="ru-RU" sz="1200" dirty="0" smtClean="0">
                <a:latin typeface="e-Ukraine Light" pitchFamily="50" charset="-52"/>
              </a:rPr>
              <a:t>, </a:t>
            </a:r>
            <a:r>
              <a:rPr lang="ru-RU" sz="1200" dirty="0" err="1" smtClean="0">
                <a:latin typeface="e-Ukraine Light" pitchFamily="50" charset="-52"/>
              </a:rPr>
              <a:t>визначеної</a:t>
            </a:r>
            <a:r>
              <a:rPr lang="ru-RU" sz="1200" dirty="0" smtClean="0">
                <a:latin typeface="e-Ukraine Light" pitchFamily="50" charset="-52"/>
              </a:rPr>
              <a:t> Порядком, </a:t>
            </a:r>
            <a:r>
              <a:rPr lang="ru-RU" sz="1200" dirty="0" err="1" smtClean="0">
                <a:latin typeface="e-Ukraine Light" pitchFamily="50" charset="-52"/>
              </a:rPr>
              <a:t>забезпечує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публічний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реєстратор</a:t>
            </a:r>
            <a:r>
              <a:rPr lang="ru-RU" sz="1200" dirty="0" smtClean="0">
                <a:latin typeface="e-Ukraine Light" pitchFamily="50" charset="-52"/>
              </a:rPr>
              <a:t>. </a:t>
            </a:r>
          </a:p>
          <a:p>
            <a:pPr algn="just"/>
            <a:r>
              <a:rPr lang="ru-RU" sz="1200" dirty="0" smtClean="0">
                <a:latin typeface="e-Ukraine Light" pitchFamily="50" charset="-52"/>
              </a:rPr>
              <a:t>	</a:t>
            </a:r>
            <a:r>
              <a:rPr lang="ru-RU" sz="1200" dirty="0" err="1" smtClean="0">
                <a:latin typeface="e-Ukraine Light" pitchFamily="50" charset="-52"/>
              </a:rPr>
              <a:t>Перелік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публічних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реєстраторів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Реєстру</a:t>
            </a:r>
            <a:r>
              <a:rPr lang="ru-RU" sz="1200" dirty="0" smtClean="0">
                <a:latin typeface="e-Ukraine Light" pitchFamily="50" charset="-52"/>
              </a:rPr>
              <a:t> майна </a:t>
            </a:r>
            <a:r>
              <a:rPr lang="ru-RU" sz="1200" dirty="0" err="1" smtClean="0">
                <a:latin typeface="e-Ukraine Light" pitchFamily="50" charset="-52"/>
              </a:rPr>
              <a:t>визначено</a:t>
            </a:r>
            <a:r>
              <a:rPr lang="ru-RU" sz="1200" dirty="0" smtClean="0">
                <a:latin typeface="e-Ukraine Light" pitchFamily="50" charset="-52"/>
              </a:rPr>
              <a:t> пунктом 15 Порядку, до </a:t>
            </a:r>
            <a:r>
              <a:rPr lang="ru-RU" sz="1200" dirty="0" err="1" smtClean="0">
                <a:latin typeface="e-Ukraine Light" pitchFamily="50" charset="-52"/>
              </a:rPr>
              <a:t>яких</a:t>
            </a:r>
            <a:r>
              <a:rPr lang="ru-RU" sz="1200" dirty="0" smtClean="0">
                <a:latin typeface="e-Ukraine Light" pitchFamily="50" charset="-52"/>
              </a:rPr>
              <a:t>, </a:t>
            </a:r>
            <a:r>
              <a:rPr lang="ru-RU" sz="1200" dirty="0" err="1" smtClean="0">
                <a:latin typeface="e-Ukraine Light" pitchFamily="50" charset="-52"/>
              </a:rPr>
              <a:t>зокрема</a:t>
            </a:r>
            <a:r>
              <a:rPr lang="ru-RU" sz="1200" dirty="0" smtClean="0">
                <a:latin typeface="e-Ukraine Light" pitchFamily="50" charset="-52"/>
              </a:rPr>
              <a:t>, належать </a:t>
            </a:r>
            <a:r>
              <a:rPr lang="ru-RU" sz="1200" dirty="0" err="1" smtClean="0">
                <a:latin typeface="e-Ukraine Light" pitchFamily="50" charset="-52"/>
              </a:rPr>
              <a:t>місцеві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держадміністрації</a:t>
            </a:r>
            <a:r>
              <a:rPr lang="ru-RU" sz="1200" dirty="0" smtClean="0">
                <a:latin typeface="e-Ukraine Light" pitchFamily="50" charset="-52"/>
              </a:rPr>
              <a:t>, </a:t>
            </a:r>
            <a:r>
              <a:rPr lang="ru-RU" sz="1200" dirty="0" err="1" smtClean="0">
                <a:latin typeface="e-Ukraine Light" pitchFamily="50" charset="-52"/>
              </a:rPr>
              <a:t>військові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адміністрації</a:t>
            </a:r>
            <a:r>
              <a:rPr lang="ru-RU" sz="1200" dirty="0" smtClean="0">
                <a:latin typeface="e-Ukraine Light" pitchFamily="50" charset="-52"/>
              </a:rPr>
              <a:t>, </a:t>
            </a:r>
            <a:r>
              <a:rPr lang="ru-RU" sz="1200" dirty="0" err="1" smtClean="0">
                <a:latin typeface="e-Ukraine Light" pitchFamily="50" charset="-52"/>
              </a:rPr>
              <a:t>військово-цивільні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адміністрації</a:t>
            </a:r>
            <a:r>
              <a:rPr lang="ru-RU" sz="1200" dirty="0" smtClean="0">
                <a:latin typeface="e-Ukraine Light" pitchFamily="50" charset="-52"/>
              </a:rPr>
              <a:t>; </a:t>
            </a:r>
            <a:r>
              <a:rPr lang="ru-RU" sz="1200" dirty="0" err="1" smtClean="0">
                <a:latin typeface="e-Ukraine Light" pitchFamily="50" charset="-52"/>
              </a:rPr>
              <a:t>виконавчі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органи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сільських</a:t>
            </a:r>
            <a:r>
              <a:rPr lang="ru-RU" sz="1200" dirty="0" smtClean="0">
                <a:latin typeface="e-Ukraine Light" pitchFamily="50" charset="-52"/>
              </a:rPr>
              <a:t>, </a:t>
            </a:r>
            <a:r>
              <a:rPr lang="ru-RU" sz="1200" dirty="0" err="1" smtClean="0">
                <a:latin typeface="e-Ukraine Light" pitchFamily="50" charset="-52"/>
              </a:rPr>
              <a:t>селищних</a:t>
            </a:r>
            <a:r>
              <a:rPr lang="ru-RU" sz="1200" dirty="0" smtClean="0">
                <a:latin typeface="e-Ukraine Light" pitchFamily="50" charset="-52"/>
              </a:rPr>
              <a:t>, </a:t>
            </a:r>
            <a:r>
              <a:rPr lang="ru-RU" sz="1200" dirty="0" err="1" smtClean="0">
                <a:latin typeface="e-Ukraine Light" pitchFamily="50" charset="-52"/>
              </a:rPr>
              <a:t>міських</a:t>
            </a:r>
            <a:r>
              <a:rPr lang="ru-RU" sz="1200" dirty="0" smtClean="0">
                <a:latin typeface="e-Ukraine Light" pitchFamily="50" charset="-52"/>
              </a:rPr>
              <a:t>, </a:t>
            </a:r>
            <a:r>
              <a:rPr lang="ru-RU" sz="1200" dirty="0" err="1" smtClean="0">
                <a:latin typeface="e-Ukraine Light" pitchFamily="50" charset="-52"/>
              </a:rPr>
              <a:t>районних</a:t>
            </a:r>
            <a:r>
              <a:rPr lang="ru-RU" sz="1200" dirty="0" smtClean="0">
                <a:latin typeface="e-Ukraine Light" pitchFamily="50" charset="-52"/>
              </a:rPr>
              <a:t> у </a:t>
            </a:r>
            <a:r>
              <a:rPr lang="ru-RU" sz="1200" dirty="0" err="1" smtClean="0">
                <a:latin typeface="e-Ukraine Light" pitchFamily="50" charset="-52"/>
              </a:rPr>
              <a:t>місті</a:t>
            </a:r>
            <a:r>
              <a:rPr lang="ru-RU" sz="1200" dirty="0" smtClean="0">
                <a:latin typeface="e-Ukraine Light" pitchFamily="50" charset="-52"/>
              </a:rPr>
              <a:t> (</a:t>
            </a:r>
            <a:r>
              <a:rPr lang="ru-RU" sz="1200" dirty="0" err="1" smtClean="0">
                <a:latin typeface="e-Ukraine Light" pitchFamily="50" charset="-52"/>
              </a:rPr>
              <a:t>у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разі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їх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створення</a:t>
            </a:r>
            <a:r>
              <a:rPr lang="ru-RU" sz="1200" dirty="0" smtClean="0">
                <a:latin typeface="e-Ukraine Light" pitchFamily="50" charset="-52"/>
              </a:rPr>
              <a:t>) рад. </a:t>
            </a:r>
          </a:p>
          <a:p>
            <a:pPr algn="just"/>
            <a:r>
              <a:rPr lang="ru-RU" sz="1200" dirty="0" smtClean="0">
                <a:latin typeface="e-Ukraine Light" pitchFamily="50" charset="-52"/>
              </a:rPr>
              <a:t>	</a:t>
            </a:r>
            <a:r>
              <a:rPr lang="ru-RU" sz="1200" dirty="0" err="1" smtClean="0">
                <a:latin typeface="e-Ukraine Light" pitchFamily="50" charset="-52"/>
              </a:rPr>
              <a:t>Отже</a:t>
            </a:r>
            <a:r>
              <a:rPr lang="ru-RU" sz="1200" dirty="0" smtClean="0">
                <a:latin typeface="e-Ukraine Light" pitchFamily="50" charset="-52"/>
              </a:rPr>
              <a:t>, </a:t>
            </a:r>
            <a:r>
              <a:rPr lang="ru-RU" sz="1200" dirty="0" err="1" smtClean="0">
                <a:latin typeface="e-Ukraine Light" pitchFamily="50" charset="-52"/>
              </a:rPr>
              <a:t>з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питання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щодо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переліку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документів</a:t>
            </a:r>
            <a:r>
              <a:rPr lang="ru-RU" sz="1200" dirty="0" smtClean="0">
                <a:latin typeface="e-Ukraine Light" pitchFamily="50" charset="-52"/>
              </a:rPr>
              <a:t> та </a:t>
            </a:r>
            <a:r>
              <a:rPr lang="ru-RU" sz="1200" dirty="0" err="1" smtClean="0">
                <a:latin typeface="e-Ukraine Light" pitchFamily="50" charset="-52"/>
              </a:rPr>
              <a:t>дій</a:t>
            </a:r>
            <a:r>
              <a:rPr lang="ru-RU" sz="1200" dirty="0" smtClean="0">
                <a:latin typeface="e-Ukraine Light" pitchFamily="50" charset="-52"/>
              </a:rPr>
              <a:t>, </a:t>
            </a:r>
            <a:r>
              <a:rPr lang="ru-RU" sz="1200" dirty="0" err="1" smtClean="0">
                <a:latin typeface="e-Ukraine Light" pitchFamily="50" charset="-52"/>
              </a:rPr>
              <a:t>які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необхідно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вчинити</a:t>
            </a:r>
            <a:r>
              <a:rPr lang="ru-RU" sz="1200" dirty="0" smtClean="0">
                <a:latin typeface="e-Ukraine Light" pitchFamily="50" charset="-52"/>
              </a:rPr>
              <a:t>, </a:t>
            </a:r>
            <a:r>
              <a:rPr lang="ru-RU" sz="1200" dirty="0" err="1" smtClean="0">
                <a:latin typeface="e-Ukraine Light" pitchFamily="50" charset="-52"/>
              </a:rPr>
              <a:t>щоб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скористатися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особливим</a:t>
            </a:r>
            <a:r>
              <a:rPr lang="ru-RU" sz="1200" dirty="0" smtClean="0">
                <a:latin typeface="e-Ukraine Light" pitchFamily="50" charset="-52"/>
              </a:rPr>
              <a:t> порядком </a:t>
            </a:r>
            <a:r>
              <a:rPr lang="ru-RU" sz="1200" dirty="0" err="1" smtClean="0">
                <a:latin typeface="e-Ukraine Light" pitchFamily="50" charset="-52"/>
              </a:rPr>
              <a:t>справляння</a:t>
            </a:r>
            <a:r>
              <a:rPr lang="ru-RU" sz="1200" dirty="0" smtClean="0">
                <a:latin typeface="e-Ukraine Light" pitchFamily="50" charset="-52"/>
              </a:rPr>
              <a:t> плати за землю, </a:t>
            </a:r>
            <a:r>
              <a:rPr lang="ru-RU" sz="1200" dirty="0" err="1" smtClean="0">
                <a:latin typeface="e-Ukraine Light" pitchFamily="50" charset="-52"/>
              </a:rPr>
              <a:t>платникам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доцільно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звернутися</a:t>
            </a:r>
            <a:r>
              <a:rPr lang="ru-RU" sz="1200" dirty="0" smtClean="0">
                <a:latin typeface="e-Ukraine Light" pitchFamily="50" charset="-52"/>
              </a:rPr>
              <a:t> до </a:t>
            </a:r>
            <a:r>
              <a:rPr lang="ru-RU" sz="1200" dirty="0" err="1" smtClean="0">
                <a:latin typeface="e-Ukraine Light" pitchFamily="50" charset="-52"/>
              </a:rPr>
              <a:t>відповідного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публічного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реєстратора</a:t>
            </a:r>
            <a:r>
              <a:rPr lang="ru-RU" sz="1200" dirty="0" smtClean="0">
                <a:latin typeface="e-Ukraine Light" pitchFamily="50" charset="-52"/>
              </a:rPr>
              <a:t> за </a:t>
            </a:r>
            <a:r>
              <a:rPr lang="ru-RU" sz="1200" dirty="0" err="1" smtClean="0">
                <a:latin typeface="e-Ukraine Light" pitchFamily="50" charset="-52"/>
              </a:rPr>
              <a:t>місцезнаходженням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земельної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ділянки</a:t>
            </a:r>
            <a:r>
              <a:rPr lang="ru-RU" sz="1200" dirty="0" smtClean="0">
                <a:latin typeface="e-Ukraine Light" pitchFamily="50" charset="-52"/>
              </a:rPr>
              <a:t>. </a:t>
            </a:r>
            <a:endParaRPr lang="ru-RU" sz="1200" dirty="0">
              <a:latin typeface="e-Ukraine Light" pitchFamily="50" charset="-52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19076" y="138485"/>
            <a:ext cx="4591049" cy="67372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70" dirty="0" err="1" smtClean="0">
                <a:latin typeface="e-Ukraine Light" pitchFamily="50" charset="-52"/>
              </a:rPr>
              <a:t>якщо</a:t>
            </a:r>
            <a:r>
              <a:rPr lang="ru-RU" sz="1270" dirty="0" smtClean="0">
                <a:latin typeface="e-Ukraine Light" pitchFamily="50" charset="-52"/>
              </a:rPr>
              <a:t> </a:t>
            </a:r>
            <a:r>
              <a:rPr lang="ru-RU" sz="1270" dirty="0" err="1" smtClean="0">
                <a:latin typeface="e-Ukraine Light" pitchFamily="50" charset="-52"/>
              </a:rPr>
              <a:t>загальна</a:t>
            </a:r>
            <a:r>
              <a:rPr lang="ru-RU" sz="1270" dirty="0" smtClean="0">
                <a:latin typeface="e-Ukraine Light" pitchFamily="50" charset="-52"/>
              </a:rPr>
              <a:t> </a:t>
            </a:r>
            <a:r>
              <a:rPr lang="ru-RU" sz="1270" dirty="0" err="1" smtClean="0">
                <a:latin typeface="e-Ukraine Light" pitchFamily="50" charset="-52"/>
              </a:rPr>
              <a:t>площа</a:t>
            </a:r>
            <a:r>
              <a:rPr lang="ru-RU" sz="1270" dirty="0" smtClean="0">
                <a:latin typeface="e-Ukraine Light" pitchFamily="50" charset="-52"/>
              </a:rPr>
              <a:t> </a:t>
            </a:r>
            <a:r>
              <a:rPr lang="ru-RU" sz="1270" dirty="0" err="1" smtClean="0">
                <a:latin typeface="e-Ukraine Light" pitchFamily="50" charset="-52"/>
              </a:rPr>
              <a:t>знищеного</a:t>
            </a:r>
            <a:r>
              <a:rPr lang="ru-RU" sz="1270" dirty="0" smtClean="0">
                <a:latin typeface="e-Ukraine Light" pitchFamily="50" charset="-52"/>
              </a:rPr>
              <a:t> </a:t>
            </a:r>
            <a:r>
              <a:rPr lang="ru-RU" sz="1270" dirty="0" err="1" smtClean="0">
                <a:latin typeface="e-Ukraine Light" pitchFamily="50" charset="-52"/>
              </a:rPr>
              <a:t>об’єкта</a:t>
            </a:r>
            <a:r>
              <a:rPr lang="ru-RU" sz="1270" dirty="0" smtClean="0">
                <a:latin typeface="e-Ukraine Light" pitchFamily="50" charset="-52"/>
              </a:rPr>
              <a:t> </a:t>
            </a:r>
            <a:r>
              <a:rPr lang="ru-RU" sz="1270" dirty="0" err="1" smtClean="0">
                <a:latin typeface="e-Ukraine Light" pitchFamily="50" charset="-52"/>
              </a:rPr>
              <a:t>нерухомості</a:t>
            </a:r>
            <a:r>
              <a:rPr lang="ru-RU" sz="1270" dirty="0" smtClean="0">
                <a:latin typeface="e-Ukraine Light" pitchFamily="50" charset="-52"/>
              </a:rPr>
              <a:t> </a:t>
            </a:r>
            <a:r>
              <a:rPr lang="ru-RU" sz="1270" dirty="0" err="1" smtClean="0">
                <a:latin typeface="e-Ukraine Light" pitchFamily="50" charset="-52"/>
              </a:rPr>
              <a:t>дорівнює</a:t>
            </a:r>
            <a:r>
              <a:rPr lang="ru-RU" sz="1270" dirty="0" smtClean="0">
                <a:latin typeface="e-Ukraine Light" pitchFamily="50" charset="-52"/>
              </a:rPr>
              <a:t> </a:t>
            </a:r>
            <a:r>
              <a:rPr lang="ru-RU" sz="1270" dirty="0" err="1" smtClean="0">
                <a:latin typeface="e-Ukraine Light" pitchFamily="50" charset="-52"/>
              </a:rPr>
              <a:t>або</a:t>
            </a:r>
            <a:r>
              <a:rPr lang="ru-RU" sz="1270" dirty="0" smtClean="0">
                <a:latin typeface="e-Ukraine Light" pitchFamily="50" charset="-52"/>
              </a:rPr>
              <a:t> </a:t>
            </a:r>
            <a:r>
              <a:rPr lang="ru-RU" sz="1270" dirty="0" err="1" smtClean="0">
                <a:latin typeface="e-Ukraine Light" pitchFamily="50" charset="-52"/>
              </a:rPr>
              <a:t>перевищує</a:t>
            </a:r>
            <a:r>
              <a:rPr lang="ru-RU" sz="1270" dirty="0" smtClean="0">
                <a:latin typeface="e-Ukraine Light" pitchFamily="50" charset="-52"/>
              </a:rPr>
              <a:t> одну </a:t>
            </a:r>
            <a:r>
              <a:rPr lang="ru-RU" sz="1270" dirty="0" err="1" smtClean="0">
                <a:latin typeface="e-Ukraine Light" pitchFamily="50" charset="-52"/>
              </a:rPr>
              <a:t>третину</a:t>
            </a:r>
            <a:r>
              <a:rPr lang="ru-RU" sz="1270" dirty="0" smtClean="0">
                <a:latin typeface="e-Ukraine Light" pitchFamily="50" charset="-52"/>
              </a:rPr>
              <a:t> </a:t>
            </a:r>
            <a:r>
              <a:rPr lang="ru-RU" sz="1270" dirty="0" err="1" smtClean="0">
                <a:latin typeface="e-Ukraine Light" pitchFamily="50" charset="-52"/>
              </a:rPr>
              <a:t>загальної</a:t>
            </a:r>
            <a:r>
              <a:rPr lang="ru-RU" sz="1270" dirty="0" smtClean="0">
                <a:latin typeface="e-Ukraine Light" pitchFamily="50" charset="-52"/>
              </a:rPr>
              <a:t> </a:t>
            </a:r>
            <a:r>
              <a:rPr lang="ru-RU" sz="1270" dirty="0" err="1" smtClean="0">
                <a:latin typeface="e-Ukraine Light" pitchFamily="50" charset="-52"/>
              </a:rPr>
              <a:t>площі</a:t>
            </a:r>
            <a:r>
              <a:rPr lang="ru-RU" sz="1270" dirty="0" smtClean="0">
                <a:latin typeface="e-Ukraine Light" pitchFamily="50" charset="-52"/>
              </a:rPr>
              <a:t> </a:t>
            </a:r>
            <a:r>
              <a:rPr lang="ru-RU" sz="1270" dirty="0" err="1" smtClean="0">
                <a:latin typeface="e-Ukraine Light" pitchFamily="50" charset="-52"/>
              </a:rPr>
              <a:t>земельної</a:t>
            </a:r>
            <a:r>
              <a:rPr lang="ru-RU" sz="1270" dirty="0" smtClean="0">
                <a:latin typeface="e-Ukraine Light" pitchFamily="50" charset="-52"/>
              </a:rPr>
              <a:t> </a:t>
            </a:r>
            <a:r>
              <a:rPr lang="ru-RU" sz="1270" dirty="0" err="1" smtClean="0">
                <a:latin typeface="e-Ukraine Light" pitchFamily="50" charset="-52"/>
              </a:rPr>
              <a:t>ділянки</a:t>
            </a:r>
            <a:r>
              <a:rPr lang="ru-RU" sz="1270" dirty="0" smtClean="0">
                <a:latin typeface="e-Ukraine Light" pitchFamily="50" charset="-52"/>
              </a:rPr>
              <a:t>, на </a:t>
            </a:r>
            <a:r>
              <a:rPr lang="ru-RU" sz="1270" dirty="0" err="1" smtClean="0">
                <a:latin typeface="e-Ukraine Light" pitchFamily="50" charset="-52"/>
              </a:rPr>
              <a:t>якій</a:t>
            </a:r>
            <a:r>
              <a:rPr lang="ru-RU" sz="1270" dirty="0" smtClean="0">
                <a:latin typeface="e-Ukraine Light" pitchFamily="50" charset="-52"/>
              </a:rPr>
              <a:t> </a:t>
            </a:r>
            <a:r>
              <a:rPr lang="ru-RU" sz="1270" dirty="0" err="1" smtClean="0">
                <a:latin typeface="e-Ukraine Light" pitchFamily="50" charset="-52"/>
              </a:rPr>
              <a:t>був</a:t>
            </a:r>
            <a:r>
              <a:rPr lang="ru-RU" sz="1270" dirty="0" smtClean="0">
                <a:latin typeface="e-Ukraine Light" pitchFamily="50" charset="-52"/>
              </a:rPr>
              <a:t> </a:t>
            </a:r>
            <a:r>
              <a:rPr lang="ru-RU" sz="1270" dirty="0" err="1" smtClean="0">
                <a:latin typeface="e-Ukraine Light" pitchFamily="50" charset="-52"/>
              </a:rPr>
              <a:t>розташований</a:t>
            </a:r>
            <a:r>
              <a:rPr lang="ru-RU" sz="1270" dirty="0" smtClean="0">
                <a:latin typeface="e-Ukraine Light" pitchFamily="50" charset="-52"/>
              </a:rPr>
              <a:t> </a:t>
            </a:r>
            <a:r>
              <a:rPr lang="ru-RU" sz="1270" dirty="0" err="1" smtClean="0">
                <a:latin typeface="e-Ukraine Light" pitchFamily="50" charset="-52"/>
              </a:rPr>
              <a:t>такий</a:t>
            </a:r>
            <a:r>
              <a:rPr lang="ru-RU" sz="1270" dirty="0" smtClean="0">
                <a:latin typeface="e-Ukraine Light" pitchFamily="50" charset="-52"/>
              </a:rPr>
              <a:t> </a:t>
            </a:r>
            <a:r>
              <a:rPr lang="ru-RU" sz="1270" dirty="0" err="1" smtClean="0">
                <a:latin typeface="e-Ukraine Light" pitchFamily="50" charset="-52"/>
              </a:rPr>
              <a:t>зруйнований</a:t>
            </a:r>
            <a:r>
              <a:rPr lang="ru-RU" sz="1270" dirty="0" smtClean="0">
                <a:latin typeface="e-Ukraine Light" pitchFamily="50" charset="-52"/>
              </a:rPr>
              <a:t> </a:t>
            </a:r>
            <a:r>
              <a:rPr lang="ru-RU" sz="1270" dirty="0" err="1" smtClean="0">
                <a:latin typeface="e-Ukraine Light" pitchFamily="50" charset="-52"/>
              </a:rPr>
              <a:t>об’єкт</a:t>
            </a:r>
            <a:r>
              <a:rPr lang="ru-RU" sz="1270" dirty="0" smtClean="0">
                <a:latin typeface="e-Ukraine Light" pitchFamily="50" charset="-52"/>
              </a:rPr>
              <a:t> </a:t>
            </a:r>
            <a:r>
              <a:rPr lang="ru-RU" sz="1270" dirty="0" err="1" smtClean="0">
                <a:latin typeface="e-Ukraine Light" pitchFamily="50" charset="-52"/>
              </a:rPr>
              <a:t>нерухомого</a:t>
            </a:r>
            <a:r>
              <a:rPr lang="ru-RU" sz="1270" dirty="0" smtClean="0">
                <a:latin typeface="e-Ukraine Light" pitchFamily="50" charset="-52"/>
              </a:rPr>
              <a:t> майна; </a:t>
            </a:r>
            <a:endParaRPr lang="ru-RU" sz="1270" dirty="0" smtClean="0">
              <a:latin typeface="e-Ukraine Light" pitchFamily="50" charset="-52"/>
            </a:endParaRPr>
          </a:p>
          <a:p>
            <a:pPr algn="just"/>
            <a:r>
              <a:rPr lang="ru-RU" sz="1270" dirty="0" smtClean="0">
                <a:latin typeface="e-Ukraine Light" pitchFamily="50" charset="-52"/>
              </a:rPr>
              <a:t>- </a:t>
            </a:r>
            <a:r>
              <a:rPr lang="ru-RU" sz="1270" dirty="0" smtClean="0">
                <a:latin typeface="e-Ukraine Light" pitchFamily="50" charset="-52"/>
              </a:rPr>
              <a:t>50 </a:t>
            </a:r>
            <a:r>
              <a:rPr lang="ru-RU" sz="1270" dirty="0" err="1" smtClean="0">
                <a:latin typeface="e-Ukraine Light" pitchFamily="50" charset="-52"/>
              </a:rPr>
              <a:t>відсотків</a:t>
            </a:r>
            <a:r>
              <a:rPr lang="ru-RU" sz="1270" dirty="0" smtClean="0">
                <a:latin typeface="e-Ukraine Light" pitchFamily="50" charset="-52"/>
              </a:rPr>
              <a:t> </a:t>
            </a:r>
            <a:r>
              <a:rPr lang="ru-RU" sz="1270" dirty="0" err="1" smtClean="0">
                <a:latin typeface="e-Ukraine Light" pitchFamily="50" charset="-52"/>
              </a:rPr>
              <a:t>площі</a:t>
            </a:r>
            <a:r>
              <a:rPr lang="ru-RU" sz="1270" dirty="0" smtClean="0">
                <a:latin typeface="e-Ukraine Light" pitchFamily="50" charset="-52"/>
              </a:rPr>
              <a:t> </a:t>
            </a:r>
            <a:r>
              <a:rPr lang="ru-RU" sz="1270" dirty="0" err="1" smtClean="0">
                <a:latin typeface="e-Ukraine Light" pitchFamily="50" charset="-52"/>
              </a:rPr>
              <a:t>земельної</a:t>
            </a:r>
            <a:r>
              <a:rPr lang="ru-RU" sz="1270" dirty="0" smtClean="0">
                <a:latin typeface="e-Ukraine Light" pitchFamily="50" charset="-52"/>
              </a:rPr>
              <a:t> </a:t>
            </a:r>
            <a:r>
              <a:rPr lang="ru-RU" sz="1270" dirty="0" err="1" smtClean="0">
                <a:latin typeface="e-Ukraine Light" pitchFamily="50" charset="-52"/>
              </a:rPr>
              <a:t>ділянки</a:t>
            </a:r>
            <a:r>
              <a:rPr lang="ru-RU" sz="1270" dirty="0" smtClean="0">
                <a:latin typeface="e-Ukraine Light" pitchFamily="50" charset="-52"/>
              </a:rPr>
              <a:t> – у </a:t>
            </a:r>
            <a:r>
              <a:rPr lang="ru-RU" sz="1270" dirty="0" err="1" smtClean="0">
                <a:latin typeface="e-Ukraine Light" pitchFamily="50" charset="-52"/>
              </a:rPr>
              <a:t>разі</a:t>
            </a:r>
            <a:r>
              <a:rPr lang="ru-RU" sz="1270" dirty="0" smtClean="0">
                <a:latin typeface="e-Ukraine Light" pitchFamily="50" charset="-52"/>
              </a:rPr>
              <a:t> </a:t>
            </a:r>
            <a:r>
              <a:rPr lang="ru-RU" sz="1270" dirty="0" err="1" smtClean="0">
                <a:latin typeface="e-Ukraine Light" pitchFamily="50" charset="-52"/>
              </a:rPr>
              <a:t>якщо</a:t>
            </a:r>
            <a:r>
              <a:rPr lang="ru-RU" sz="1270" dirty="0" smtClean="0">
                <a:latin typeface="e-Ukraine Light" pitchFamily="50" charset="-52"/>
              </a:rPr>
              <a:t> </a:t>
            </a:r>
            <a:r>
              <a:rPr lang="ru-RU" sz="1270" dirty="0" err="1" smtClean="0">
                <a:latin typeface="e-Ukraine Light" pitchFamily="50" charset="-52"/>
              </a:rPr>
              <a:t>загальна</a:t>
            </a:r>
            <a:r>
              <a:rPr lang="ru-RU" sz="1270" dirty="0" smtClean="0">
                <a:latin typeface="e-Ukraine Light" pitchFamily="50" charset="-52"/>
              </a:rPr>
              <a:t> </a:t>
            </a:r>
            <a:r>
              <a:rPr lang="ru-RU" sz="1270" dirty="0" err="1" smtClean="0">
                <a:latin typeface="e-Ukraine Light" pitchFamily="50" charset="-52"/>
              </a:rPr>
              <a:t>площа</a:t>
            </a:r>
            <a:r>
              <a:rPr lang="ru-RU" sz="1270" dirty="0" smtClean="0">
                <a:latin typeface="e-Ukraine Light" pitchFamily="50" charset="-52"/>
              </a:rPr>
              <a:t> </a:t>
            </a:r>
            <a:r>
              <a:rPr lang="ru-RU" sz="1270" dirty="0" err="1" smtClean="0">
                <a:latin typeface="e-Ukraine Light" pitchFamily="50" charset="-52"/>
              </a:rPr>
              <a:t>знищеного</a:t>
            </a:r>
            <a:r>
              <a:rPr lang="ru-RU" sz="1270" dirty="0" smtClean="0">
                <a:latin typeface="e-Ukraine Light" pitchFamily="50" charset="-52"/>
              </a:rPr>
              <a:t> </a:t>
            </a:r>
            <a:r>
              <a:rPr lang="ru-RU" sz="1270" dirty="0" err="1" smtClean="0">
                <a:latin typeface="e-Ukraine Light" pitchFamily="50" charset="-52"/>
              </a:rPr>
              <a:t>об’єкта</a:t>
            </a:r>
            <a:r>
              <a:rPr lang="ru-RU" sz="1270" dirty="0" smtClean="0">
                <a:latin typeface="e-Ukraine Light" pitchFamily="50" charset="-52"/>
              </a:rPr>
              <a:t> </a:t>
            </a:r>
            <a:r>
              <a:rPr lang="ru-RU" sz="1270" dirty="0" err="1" smtClean="0">
                <a:latin typeface="e-Ukraine Light" pitchFamily="50" charset="-52"/>
              </a:rPr>
              <a:t>нерухомості</a:t>
            </a:r>
            <a:r>
              <a:rPr lang="ru-RU" sz="1270" dirty="0" smtClean="0">
                <a:latin typeface="e-Ukraine Light" pitchFamily="50" charset="-52"/>
              </a:rPr>
              <a:t> не </a:t>
            </a:r>
            <a:r>
              <a:rPr lang="ru-RU" sz="1270" dirty="0" err="1" smtClean="0">
                <a:latin typeface="e-Ukraine Light" pitchFamily="50" charset="-52"/>
              </a:rPr>
              <a:t>перевищує</a:t>
            </a:r>
            <a:r>
              <a:rPr lang="ru-RU" sz="1270" dirty="0" smtClean="0">
                <a:latin typeface="e-Ukraine Light" pitchFamily="50" charset="-52"/>
              </a:rPr>
              <a:t> одну </a:t>
            </a:r>
            <a:r>
              <a:rPr lang="ru-RU" sz="1270" dirty="0" err="1" smtClean="0">
                <a:latin typeface="e-Ukraine Light" pitchFamily="50" charset="-52"/>
              </a:rPr>
              <a:t>третину</a:t>
            </a:r>
            <a:r>
              <a:rPr lang="ru-RU" sz="1270" dirty="0" smtClean="0">
                <a:latin typeface="e-Ukraine Light" pitchFamily="50" charset="-52"/>
              </a:rPr>
              <a:t> </a:t>
            </a:r>
            <a:r>
              <a:rPr lang="ru-RU" sz="1270" dirty="0" err="1" smtClean="0">
                <a:latin typeface="e-Ukraine Light" pitchFamily="50" charset="-52"/>
              </a:rPr>
              <a:t>загальної</a:t>
            </a:r>
            <a:r>
              <a:rPr lang="ru-RU" sz="1270" dirty="0" smtClean="0">
                <a:latin typeface="e-Ukraine Light" pitchFamily="50" charset="-52"/>
              </a:rPr>
              <a:t> </a:t>
            </a:r>
            <a:r>
              <a:rPr lang="ru-RU" sz="1270" dirty="0" err="1" smtClean="0">
                <a:latin typeface="e-Ukraine Light" pitchFamily="50" charset="-52"/>
              </a:rPr>
              <a:t>площі</a:t>
            </a:r>
            <a:r>
              <a:rPr lang="ru-RU" sz="1270" dirty="0" smtClean="0">
                <a:latin typeface="e-Ukraine Light" pitchFamily="50" charset="-52"/>
              </a:rPr>
              <a:t> </a:t>
            </a:r>
            <a:r>
              <a:rPr lang="ru-RU" sz="1270" dirty="0" err="1" smtClean="0">
                <a:latin typeface="e-Ukraine Light" pitchFamily="50" charset="-52"/>
              </a:rPr>
              <a:t>земельної</a:t>
            </a:r>
            <a:r>
              <a:rPr lang="ru-RU" sz="1270" dirty="0" smtClean="0">
                <a:latin typeface="e-Ukraine Light" pitchFamily="50" charset="-52"/>
              </a:rPr>
              <a:t> </a:t>
            </a:r>
            <a:r>
              <a:rPr lang="ru-RU" sz="1270" dirty="0" err="1" smtClean="0">
                <a:latin typeface="e-Ukraine Light" pitchFamily="50" charset="-52"/>
              </a:rPr>
              <a:t>ділянки</a:t>
            </a:r>
            <a:r>
              <a:rPr lang="ru-RU" sz="1270" dirty="0" smtClean="0">
                <a:latin typeface="e-Ukraine Light" pitchFamily="50" charset="-52"/>
              </a:rPr>
              <a:t>, на </a:t>
            </a:r>
            <a:r>
              <a:rPr lang="ru-RU" sz="1270" dirty="0" err="1" smtClean="0">
                <a:latin typeface="e-Ukraine Light" pitchFamily="50" charset="-52"/>
              </a:rPr>
              <a:t>якій</a:t>
            </a:r>
            <a:r>
              <a:rPr lang="ru-RU" sz="1270" dirty="0" smtClean="0">
                <a:latin typeface="e-Ukraine Light" pitchFamily="50" charset="-52"/>
              </a:rPr>
              <a:t> </a:t>
            </a:r>
            <a:r>
              <a:rPr lang="ru-RU" sz="1270" dirty="0" err="1" smtClean="0">
                <a:latin typeface="e-Ukraine Light" pitchFamily="50" charset="-52"/>
              </a:rPr>
              <a:t>був</a:t>
            </a:r>
            <a:r>
              <a:rPr lang="ru-RU" sz="1270" dirty="0" smtClean="0">
                <a:latin typeface="e-Ukraine Light" pitchFamily="50" charset="-52"/>
              </a:rPr>
              <a:t> </a:t>
            </a:r>
            <a:r>
              <a:rPr lang="ru-RU" sz="1270" dirty="0" err="1" smtClean="0">
                <a:latin typeface="e-Ukraine Light" pitchFamily="50" charset="-52"/>
              </a:rPr>
              <a:t>розташований</a:t>
            </a:r>
            <a:r>
              <a:rPr lang="ru-RU" sz="1270" dirty="0" smtClean="0">
                <a:latin typeface="e-Ukraine Light" pitchFamily="50" charset="-52"/>
              </a:rPr>
              <a:t> </a:t>
            </a:r>
            <a:r>
              <a:rPr lang="ru-RU" sz="1270" dirty="0" err="1" smtClean="0">
                <a:latin typeface="e-Ukraine Light" pitchFamily="50" charset="-52"/>
              </a:rPr>
              <a:t>такий</a:t>
            </a:r>
            <a:r>
              <a:rPr lang="ru-RU" sz="1270" dirty="0" smtClean="0">
                <a:latin typeface="e-Ukraine Light" pitchFamily="50" charset="-52"/>
              </a:rPr>
              <a:t> </a:t>
            </a:r>
            <a:r>
              <a:rPr lang="ru-RU" sz="1270" dirty="0" err="1" smtClean="0">
                <a:latin typeface="e-Ukraine Light" pitchFamily="50" charset="-52"/>
              </a:rPr>
              <a:t>зруйнований</a:t>
            </a:r>
            <a:r>
              <a:rPr lang="ru-RU" sz="1270" dirty="0" smtClean="0">
                <a:latin typeface="e-Ukraine Light" pitchFamily="50" charset="-52"/>
              </a:rPr>
              <a:t> </a:t>
            </a:r>
            <a:r>
              <a:rPr lang="ru-RU" sz="1270" dirty="0" err="1" smtClean="0">
                <a:latin typeface="e-Ukraine Light" pitchFamily="50" charset="-52"/>
              </a:rPr>
              <a:t>об’єкт</a:t>
            </a:r>
            <a:r>
              <a:rPr lang="ru-RU" sz="1270" dirty="0" smtClean="0">
                <a:latin typeface="e-Ukraine Light" pitchFamily="50" charset="-52"/>
              </a:rPr>
              <a:t> </a:t>
            </a:r>
            <a:r>
              <a:rPr lang="ru-RU" sz="1270" dirty="0" err="1" smtClean="0">
                <a:latin typeface="e-Ukraine Light" pitchFamily="50" charset="-52"/>
              </a:rPr>
              <a:t>нерухомого</a:t>
            </a:r>
            <a:r>
              <a:rPr lang="ru-RU" sz="1270" dirty="0" smtClean="0">
                <a:latin typeface="e-Ukraine Light" pitchFamily="50" charset="-52"/>
              </a:rPr>
              <a:t> майна. </a:t>
            </a:r>
          </a:p>
          <a:p>
            <a:pPr algn="just"/>
            <a:r>
              <a:rPr lang="ru-RU" sz="1270" dirty="0" smtClean="0">
                <a:latin typeface="e-Ukraine Light" pitchFamily="50" charset="-52"/>
              </a:rPr>
              <a:t>	Плата </a:t>
            </a:r>
            <a:r>
              <a:rPr lang="ru-RU" sz="1270" dirty="0" smtClean="0">
                <a:latin typeface="e-Ukraine Light" pitchFamily="50" charset="-52"/>
              </a:rPr>
              <a:t>за землю за </a:t>
            </a:r>
            <a:r>
              <a:rPr lang="ru-RU" sz="1270" dirty="0" err="1" smtClean="0">
                <a:latin typeface="e-Ukraine Light" pitchFamily="50" charset="-52"/>
              </a:rPr>
              <a:t>земельні</a:t>
            </a:r>
            <a:r>
              <a:rPr lang="ru-RU" sz="1270" dirty="0" smtClean="0">
                <a:latin typeface="e-Ukraine Light" pitchFamily="50" charset="-52"/>
              </a:rPr>
              <a:t> </a:t>
            </a:r>
            <a:r>
              <a:rPr lang="ru-RU" sz="1270" dirty="0" err="1" smtClean="0">
                <a:latin typeface="e-Ukraine Light" pitchFamily="50" charset="-52"/>
              </a:rPr>
              <a:t>ділянки</a:t>
            </a:r>
            <a:r>
              <a:rPr lang="ru-RU" sz="1270" dirty="0" smtClean="0">
                <a:latin typeface="e-Ukraine Light" pitchFamily="50" charset="-52"/>
              </a:rPr>
              <a:t>, на </a:t>
            </a:r>
            <a:r>
              <a:rPr lang="ru-RU" sz="1270" dirty="0" err="1" smtClean="0">
                <a:latin typeface="e-Ukraine Light" pitchFamily="50" charset="-52"/>
              </a:rPr>
              <a:t>яких</a:t>
            </a:r>
            <a:r>
              <a:rPr lang="ru-RU" sz="1270" dirty="0" smtClean="0">
                <a:latin typeface="e-Ukraine Light" pitchFamily="50" charset="-52"/>
              </a:rPr>
              <a:t> </a:t>
            </a:r>
            <a:r>
              <a:rPr lang="ru-RU" sz="1270" dirty="0" err="1" smtClean="0">
                <a:latin typeface="e-Ukraine Light" pitchFamily="50" charset="-52"/>
              </a:rPr>
              <a:t>розташовані</a:t>
            </a:r>
            <a:r>
              <a:rPr lang="ru-RU" sz="1270" dirty="0" smtClean="0">
                <a:latin typeface="e-Ukraine Light" pitchFamily="50" charset="-52"/>
              </a:rPr>
              <a:t> </a:t>
            </a:r>
            <a:r>
              <a:rPr lang="ru-RU" sz="1270" dirty="0" err="1" smtClean="0">
                <a:latin typeface="e-Ukraine Light" pitchFamily="50" charset="-52"/>
              </a:rPr>
              <a:t>знищені</a:t>
            </a:r>
            <a:r>
              <a:rPr lang="ru-RU" sz="1270" dirty="0" smtClean="0">
                <a:latin typeface="e-Ukraine Light" pitchFamily="50" charset="-52"/>
              </a:rPr>
              <a:t> </a:t>
            </a:r>
            <a:r>
              <a:rPr lang="ru-RU" sz="1270" dirty="0" err="1" smtClean="0">
                <a:latin typeface="e-Ukraine Light" pitchFamily="50" charset="-52"/>
              </a:rPr>
              <a:t>об’єкти</a:t>
            </a:r>
            <a:r>
              <a:rPr lang="ru-RU" sz="1270" dirty="0" smtClean="0">
                <a:latin typeface="e-Ukraine Light" pitchFamily="50" charset="-52"/>
              </a:rPr>
              <a:t> </a:t>
            </a:r>
            <a:r>
              <a:rPr lang="ru-RU" sz="1270" dirty="0" err="1" smtClean="0">
                <a:latin typeface="e-Ukraine Light" pitchFamily="50" charset="-52"/>
              </a:rPr>
              <a:t>нерухомості</a:t>
            </a:r>
            <a:r>
              <a:rPr lang="ru-RU" sz="1270" dirty="0" smtClean="0">
                <a:latin typeface="e-Ukraine Light" pitchFamily="50" charset="-52"/>
              </a:rPr>
              <a:t>, не </a:t>
            </a:r>
            <a:r>
              <a:rPr lang="ru-RU" sz="1270" dirty="0" err="1" smtClean="0">
                <a:latin typeface="e-Ukraine Light" pitchFamily="50" charset="-52"/>
              </a:rPr>
              <a:t>нараховується</a:t>
            </a:r>
            <a:r>
              <a:rPr lang="ru-RU" sz="1270" dirty="0" smtClean="0">
                <a:latin typeface="e-Ukraine Light" pitchFamily="50" charset="-52"/>
              </a:rPr>
              <a:t> </a:t>
            </a:r>
            <a:r>
              <a:rPr lang="ru-RU" sz="1270" dirty="0" err="1" smtClean="0">
                <a:latin typeface="e-Ukraine Light" pitchFamily="50" charset="-52"/>
              </a:rPr>
              <a:t>і</a:t>
            </a:r>
            <a:r>
              <a:rPr lang="ru-RU" sz="1270" dirty="0" smtClean="0">
                <a:latin typeface="e-Ukraine Light" pitchFamily="50" charset="-52"/>
              </a:rPr>
              <a:t> </a:t>
            </a:r>
            <a:r>
              <a:rPr lang="ru-RU" sz="1270" dirty="0" err="1" smtClean="0">
                <a:latin typeface="e-Ukraine Light" pitchFamily="50" charset="-52"/>
              </a:rPr>
              <a:t>не</a:t>
            </a:r>
            <a:r>
              <a:rPr lang="ru-RU" sz="1270" dirty="0" smtClean="0">
                <a:latin typeface="e-Ukraine Light" pitchFamily="50" charset="-52"/>
              </a:rPr>
              <a:t> </a:t>
            </a:r>
            <a:r>
              <a:rPr lang="ru-RU" sz="1270" dirty="0" err="1" smtClean="0">
                <a:latin typeface="e-Ukraine Light" pitchFamily="50" charset="-52"/>
              </a:rPr>
              <a:t>сплачується</a:t>
            </a:r>
            <a:r>
              <a:rPr lang="ru-RU" sz="1270" dirty="0" smtClean="0">
                <a:latin typeface="e-Ukraine Light" pitchFamily="50" charset="-52"/>
              </a:rPr>
              <a:t> за </a:t>
            </a:r>
            <a:r>
              <a:rPr lang="ru-RU" sz="1270" dirty="0" err="1" smtClean="0">
                <a:latin typeface="e-Ukraine Light" pitchFamily="50" charset="-52"/>
              </a:rPr>
              <a:t>період</a:t>
            </a:r>
            <a:r>
              <a:rPr lang="ru-RU" sz="1270" dirty="0" smtClean="0">
                <a:latin typeface="e-Ukraine Light" pitchFamily="50" charset="-52"/>
              </a:rPr>
              <a:t>, </a:t>
            </a:r>
            <a:r>
              <a:rPr lang="ru-RU" sz="1270" dirty="0" err="1" smtClean="0">
                <a:latin typeface="e-Ukraine Light" pitchFamily="50" charset="-52"/>
              </a:rPr>
              <a:t>починаючи</a:t>
            </a:r>
            <a:r>
              <a:rPr lang="ru-RU" sz="1270" dirty="0" smtClean="0">
                <a:latin typeface="e-Ukraine Light" pitchFamily="50" charset="-52"/>
              </a:rPr>
              <a:t> </a:t>
            </a:r>
            <a:r>
              <a:rPr lang="ru-RU" sz="1270" dirty="0" err="1" smtClean="0">
                <a:latin typeface="e-Ukraine Light" pitchFamily="50" charset="-52"/>
              </a:rPr>
              <a:t>з</a:t>
            </a:r>
            <a:r>
              <a:rPr lang="ru-RU" sz="1270" dirty="0" smtClean="0">
                <a:latin typeface="e-Ukraine Light" pitchFamily="50" charset="-52"/>
              </a:rPr>
              <a:t> </a:t>
            </a:r>
            <a:r>
              <a:rPr lang="ru-RU" sz="1270" dirty="0" err="1" smtClean="0">
                <a:latin typeface="e-Ukraine Light" pitchFamily="50" charset="-52"/>
              </a:rPr>
              <a:t>першого</a:t>
            </a:r>
            <a:r>
              <a:rPr lang="ru-RU" sz="1270" dirty="0" smtClean="0">
                <a:latin typeface="e-Ukraine Light" pitchFamily="50" charset="-52"/>
              </a:rPr>
              <a:t> числа </a:t>
            </a:r>
            <a:r>
              <a:rPr lang="ru-RU" sz="1270" dirty="0" err="1" smtClean="0">
                <a:latin typeface="e-Ukraine Light" pitchFamily="50" charset="-52"/>
              </a:rPr>
              <a:t>місяця</a:t>
            </a:r>
            <a:r>
              <a:rPr lang="ru-RU" sz="1270" dirty="0" smtClean="0">
                <a:latin typeface="e-Ukraine Light" pitchFamily="50" charset="-52"/>
              </a:rPr>
              <a:t>, на </a:t>
            </a:r>
            <a:r>
              <a:rPr lang="ru-RU" sz="1270" dirty="0" err="1" smtClean="0">
                <a:latin typeface="e-Ukraine Light" pitchFamily="50" charset="-52"/>
              </a:rPr>
              <a:t>який</a:t>
            </a:r>
            <a:r>
              <a:rPr lang="ru-RU" sz="1270" dirty="0" smtClean="0">
                <a:latin typeface="e-Ukraine Light" pitchFamily="50" charset="-52"/>
              </a:rPr>
              <a:t> </a:t>
            </a:r>
            <a:r>
              <a:rPr lang="ru-RU" sz="1270" dirty="0" err="1" smtClean="0">
                <a:latin typeface="e-Ukraine Light" pitchFamily="50" charset="-52"/>
              </a:rPr>
              <a:t>припадає</a:t>
            </a:r>
            <a:r>
              <a:rPr lang="ru-RU" sz="1270" dirty="0" smtClean="0">
                <a:latin typeface="e-Ukraine Light" pitchFamily="50" charset="-52"/>
              </a:rPr>
              <a:t> дата </a:t>
            </a:r>
            <a:r>
              <a:rPr lang="ru-RU" sz="1270" dirty="0" err="1" smtClean="0">
                <a:latin typeface="e-Ukraine Light" pitchFamily="50" charset="-52"/>
              </a:rPr>
              <a:t>знищення</a:t>
            </a:r>
            <a:r>
              <a:rPr lang="ru-RU" sz="1270" dirty="0" smtClean="0">
                <a:latin typeface="e-Ukraine Light" pitchFamily="50" charset="-52"/>
              </a:rPr>
              <a:t> </a:t>
            </a:r>
            <a:r>
              <a:rPr lang="ru-RU" sz="1270" dirty="0" err="1" smtClean="0">
                <a:latin typeface="e-Ukraine Light" pitchFamily="50" charset="-52"/>
              </a:rPr>
              <a:t>нерухомого</a:t>
            </a:r>
            <a:r>
              <a:rPr lang="ru-RU" sz="1270" dirty="0" smtClean="0">
                <a:latin typeface="e-Ukraine Light" pitchFamily="50" charset="-52"/>
              </a:rPr>
              <a:t> майна, </a:t>
            </a:r>
            <a:r>
              <a:rPr lang="ru-RU" sz="1270" dirty="0" err="1" smtClean="0">
                <a:latin typeface="e-Ukraine Light" pitchFamily="50" charset="-52"/>
              </a:rPr>
              <a:t>згідно</a:t>
            </a:r>
            <a:r>
              <a:rPr lang="ru-RU" sz="1270" dirty="0" smtClean="0">
                <a:latin typeface="e-Ukraine Light" pitchFamily="50" charset="-52"/>
              </a:rPr>
              <a:t> </a:t>
            </a:r>
            <a:r>
              <a:rPr lang="ru-RU" sz="1270" dirty="0" err="1" smtClean="0">
                <a:latin typeface="e-Ukraine Light" pitchFamily="50" charset="-52"/>
              </a:rPr>
              <a:t>з</a:t>
            </a:r>
            <a:r>
              <a:rPr lang="ru-RU" sz="1270" dirty="0" smtClean="0">
                <a:latin typeface="e-Ukraine Light" pitchFamily="50" charset="-52"/>
              </a:rPr>
              <a:t> </a:t>
            </a:r>
            <a:r>
              <a:rPr lang="ru-RU" sz="1270" dirty="0" err="1" smtClean="0">
                <a:latin typeface="e-Ukraine Light" pitchFamily="50" charset="-52"/>
              </a:rPr>
              <a:t>Реєстром</a:t>
            </a:r>
            <a:r>
              <a:rPr lang="ru-RU" sz="1270" dirty="0" smtClean="0">
                <a:latin typeface="e-Ukraine Light" pitchFamily="50" charset="-52"/>
              </a:rPr>
              <a:t> майна, до </a:t>
            </a:r>
            <a:r>
              <a:rPr lang="ru-RU" sz="1270" dirty="0" err="1" smtClean="0">
                <a:latin typeface="e-Ukraine Light" pitchFamily="50" charset="-52"/>
              </a:rPr>
              <a:t>останнього</a:t>
            </a:r>
            <a:r>
              <a:rPr lang="ru-RU" sz="1270" dirty="0" smtClean="0">
                <a:latin typeface="e-Ukraine Light" pitchFamily="50" charset="-52"/>
              </a:rPr>
              <a:t> числа </a:t>
            </a:r>
            <a:r>
              <a:rPr lang="ru-RU" sz="1270" dirty="0" err="1" smtClean="0">
                <a:latin typeface="e-Ukraine Light" pitchFamily="50" charset="-52"/>
              </a:rPr>
              <a:t>місяця</a:t>
            </a:r>
            <a:r>
              <a:rPr lang="ru-RU" sz="1270" dirty="0" smtClean="0">
                <a:latin typeface="e-Ukraine Light" pitchFamily="50" charset="-52"/>
              </a:rPr>
              <a:t>, в </a:t>
            </a:r>
            <a:r>
              <a:rPr lang="ru-RU" sz="1270" dirty="0" err="1" smtClean="0">
                <a:latin typeface="e-Ukraine Light" pitchFamily="50" charset="-52"/>
              </a:rPr>
              <a:t>якому</a:t>
            </a:r>
            <a:r>
              <a:rPr lang="ru-RU" sz="1270" dirty="0" smtClean="0">
                <a:latin typeface="e-Ukraine Light" pitchFamily="50" charset="-52"/>
              </a:rPr>
              <a:t> </a:t>
            </a:r>
            <a:r>
              <a:rPr lang="ru-RU" sz="1270" dirty="0" err="1" smtClean="0">
                <a:latin typeface="e-Ukraine Light" pitchFamily="50" charset="-52"/>
              </a:rPr>
              <a:t>зареєстровано</a:t>
            </a:r>
            <a:r>
              <a:rPr lang="ru-RU" sz="1270" dirty="0" smtClean="0">
                <a:latin typeface="e-Ukraine Light" pitchFamily="50" charset="-52"/>
              </a:rPr>
              <a:t> </a:t>
            </a:r>
            <a:r>
              <a:rPr lang="ru-RU" sz="1270" dirty="0" err="1" smtClean="0">
                <a:latin typeface="e-Ukraine Light" pitchFamily="50" charset="-52"/>
              </a:rPr>
              <a:t>речове</a:t>
            </a:r>
            <a:r>
              <a:rPr lang="ru-RU" sz="1270" dirty="0" smtClean="0">
                <a:latin typeface="e-Ukraine Light" pitchFamily="50" charset="-52"/>
              </a:rPr>
              <a:t> право на </a:t>
            </a:r>
            <a:r>
              <a:rPr lang="ru-RU" sz="1270" dirty="0" err="1" smtClean="0">
                <a:latin typeface="e-Ukraine Light" pitchFamily="50" charset="-52"/>
              </a:rPr>
              <a:t>новозбудований</a:t>
            </a:r>
            <a:r>
              <a:rPr lang="ru-RU" sz="1270" dirty="0" smtClean="0">
                <a:latin typeface="e-Ukraine Light" pitchFamily="50" charset="-52"/>
              </a:rPr>
              <a:t> </a:t>
            </a:r>
            <a:r>
              <a:rPr lang="ru-RU" sz="1270" dirty="0" err="1" smtClean="0">
                <a:latin typeface="e-Ukraine Light" pitchFamily="50" charset="-52"/>
              </a:rPr>
              <a:t>на</a:t>
            </a:r>
            <a:r>
              <a:rPr lang="ru-RU" sz="1270" dirty="0" smtClean="0">
                <a:latin typeface="e-Ukraine Light" pitchFamily="50" charset="-52"/>
              </a:rPr>
              <a:t> </a:t>
            </a:r>
            <a:r>
              <a:rPr lang="ru-RU" sz="1270" dirty="0" err="1" smtClean="0">
                <a:latin typeface="e-Ukraine Light" pitchFamily="50" charset="-52"/>
              </a:rPr>
              <a:t>такій</a:t>
            </a:r>
            <a:r>
              <a:rPr lang="ru-RU" sz="1270" dirty="0" smtClean="0">
                <a:latin typeface="e-Ukraine Light" pitchFamily="50" charset="-52"/>
              </a:rPr>
              <a:t> </a:t>
            </a:r>
            <a:r>
              <a:rPr lang="ru-RU" sz="1270" dirty="0" err="1" smtClean="0">
                <a:latin typeface="e-Ukraine Light" pitchFamily="50" charset="-52"/>
              </a:rPr>
              <a:t>земельній</a:t>
            </a:r>
            <a:r>
              <a:rPr lang="ru-RU" sz="1270" dirty="0" smtClean="0">
                <a:latin typeface="e-Ukraine Light" pitchFamily="50" charset="-52"/>
              </a:rPr>
              <a:t> </a:t>
            </a:r>
            <a:r>
              <a:rPr lang="ru-RU" sz="1270" dirty="0" err="1" smtClean="0">
                <a:latin typeface="e-Ukraine Light" pitchFamily="50" charset="-52"/>
              </a:rPr>
              <a:t>ділянці</a:t>
            </a:r>
            <a:r>
              <a:rPr lang="ru-RU" sz="1270" dirty="0" smtClean="0">
                <a:latin typeface="e-Ukraine Light" pitchFamily="50" charset="-52"/>
              </a:rPr>
              <a:t> </a:t>
            </a:r>
            <a:r>
              <a:rPr lang="ru-RU" sz="1270" dirty="0" err="1" smtClean="0">
                <a:latin typeface="e-Ukraine Light" pitchFamily="50" charset="-52"/>
              </a:rPr>
              <a:t>об’єкт</a:t>
            </a:r>
            <a:r>
              <a:rPr lang="ru-RU" sz="1270" dirty="0" smtClean="0">
                <a:latin typeface="e-Ukraine Light" pitchFamily="50" charset="-52"/>
              </a:rPr>
              <a:t> </a:t>
            </a:r>
            <a:r>
              <a:rPr lang="ru-RU" sz="1270" dirty="0" err="1" smtClean="0">
                <a:latin typeface="e-Ukraine Light" pitchFamily="50" charset="-52"/>
              </a:rPr>
              <a:t>житлової</a:t>
            </a:r>
            <a:r>
              <a:rPr lang="ru-RU" sz="1270" dirty="0" smtClean="0">
                <a:latin typeface="e-Ukraine Light" pitchFamily="50" charset="-52"/>
              </a:rPr>
              <a:t> та/</a:t>
            </a:r>
            <a:r>
              <a:rPr lang="ru-RU" sz="1270" dirty="0" err="1" smtClean="0">
                <a:latin typeface="e-Ukraine Light" pitchFamily="50" charset="-52"/>
              </a:rPr>
              <a:t>або</a:t>
            </a:r>
            <a:r>
              <a:rPr lang="ru-RU" sz="1270" dirty="0" smtClean="0">
                <a:latin typeface="e-Ukraine Light" pitchFamily="50" charset="-52"/>
              </a:rPr>
              <a:t> </a:t>
            </a:r>
            <a:r>
              <a:rPr lang="ru-RU" sz="1270" dirty="0" err="1" smtClean="0">
                <a:latin typeface="e-Ukraine Light" pitchFamily="50" charset="-52"/>
              </a:rPr>
              <a:t>нежитлової</a:t>
            </a:r>
            <a:r>
              <a:rPr lang="ru-RU" sz="1270" dirty="0" smtClean="0">
                <a:latin typeface="e-Ukraine Light" pitchFamily="50" charset="-52"/>
              </a:rPr>
              <a:t> </a:t>
            </a:r>
            <a:r>
              <a:rPr lang="ru-RU" sz="1270" dirty="0" err="1" smtClean="0">
                <a:latin typeface="e-Ukraine Light" pitchFamily="50" charset="-52"/>
              </a:rPr>
              <a:t>нерухомості</a:t>
            </a:r>
            <a:r>
              <a:rPr lang="ru-RU" sz="1270" dirty="0" smtClean="0">
                <a:latin typeface="e-Ukraine Light" pitchFamily="50" charset="-52"/>
              </a:rPr>
              <a:t> в Державному </a:t>
            </a:r>
            <a:r>
              <a:rPr lang="ru-RU" sz="1270" dirty="0" err="1" smtClean="0">
                <a:latin typeface="e-Ukraine Light" pitchFamily="50" charset="-52"/>
              </a:rPr>
              <a:t>реєстрі</a:t>
            </a:r>
            <a:r>
              <a:rPr lang="ru-RU" sz="1270" dirty="0" smtClean="0">
                <a:latin typeface="e-Ukraine Light" pitchFamily="50" charset="-52"/>
              </a:rPr>
              <a:t> </a:t>
            </a:r>
            <a:r>
              <a:rPr lang="ru-RU" sz="1270" dirty="0" err="1" smtClean="0">
                <a:latin typeface="e-Ukraine Light" pitchFamily="50" charset="-52"/>
              </a:rPr>
              <a:t>речових</a:t>
            </a:r>
            <a:r>
              <a:rPr lang="ru-RU" sz="1270" dirty="0" smtClean="0">
                <a:latin typeface="e-Ukraine Light" pitchFamily="50" charset="-52"/>
              </a:rPr>
              <a:t> прав на </a:t>
            </a:r>
            <a:r>
              <a:rPr lang="ru-RU" sz="1270" dirty="0" err="1" smtClean="0">
                <a:latin typeface="e-Ukraine Light" pitchFamily="50" charset="-52"/>
              </a:rPr>
              <a:t>нерухоме</a:t>
            </a:r>
            <a:r>
              <a:rPr lang="ru-RU" sz="1270" dirty="0" smtClean="0">
                <a:latin typeface="e-Ukraine Light" pitchFamily="50" charset="-52"/>
              </a:rPr>
              <a:t> </a:t>
            </a:r>
            <a:r>
              <a:rPr lang="ru-RU" sz="1270" dirty="0" err="1" smtClean="0">
                <a:latin typeface="e-Ukraine Light" pitchFamily="50" charset="-52"/>
              </a:rPr>
              <a:t>майно</a:t>
            </a:r>
            <a:r>
              <a:rPr lang="ru-RU" sz="1270" dirty="0" smtClean="0">
                <a:latin typeface="e-Ukraine Light" pitchFamily="50" charset="-52"/>
              </a:rPr>
              <a:t> та </a:t>
            </a:r>
            <a:r>
              <a:rPr lang="ru-RU" sz="1270" dirty="0" err="1" smtClean="0">
                <a:latin typeface="e-Ukraine Light" pitchFamily="50" charset="-52"/>
              </a:rPr>
              <a:t>їх</a:t>
            </a:r>
            <a:r>
              <a:rPr lang="ru-RU" sz="1270" dirty="0" smtClean="0">
                <a:latin typeface="e-Ukraine Light" pitchFamily="50" charset="-52"/>
              </a:rPr>
              <a:t> </a:t>
            </a:r>
            <a:r>
              <a:rPr lang="ru-RU" sz="1270" dirty="0" err="1" smtClean="0">
                <a:latin typeface="e-Ukraine Light" pitchFamily="50" charset="-52"/>
              </a:rPr>
              <a:t>обтяження</a:t>
            </a:r>
            <a:r>
              <a:rPr lang="ru-RU" sz="1270" dirty="0" smtClean="0">
                <a:latin typeface="e-Ukraine Light" pitchFamily="50" charset="-52"/>
              </a:rPr>
              <a:t>, </a:t>
            </a:r>
            <a:r>
              <a:rPr lang="ru-RU" sz="1270" dirty="0" err="1" smtClean="0">
                <a:latin typeface="e-Ukraine Light" pitchFamily="50" charset="-52"/>
              </a:rPr>
              <a:t>або</a:t>
            </a:r>
            <a:r>
              <a:rPr lang="ru-RU" sz="1270" dirty="0" smtClean="0">
                <a:latin typeface="e-Ukraine Light" pitchFamily="50" charset="-52"/>
              </a:rPr>
              <a:t> до </a:t>
            </a:r>
            <a:r>
              <a:rPr lang="ru-RU" sz="1270" dirty="0" err="1" smtClean="0">
                <a:latin typeface="e-Ukraine Light" pitchFamily="50" charset="-52"/>
              </a:rPr>
              <a:t>останнього</a:t>
            </a:r>
            <a:r>
              <a:rPr lang="ru-RU" sz="1270" dirty="0" smtClean="0">
                <a:latin typeface="e-Ukraine Light" pitchFamily="50" charset="-52"/>
              </a:rPr>
              <a:t> числа </a:t>
            </a:r>
            <a:r>
              <a:rPr lang="ru-RU" sz="1270" dirty="0" err="1" smtClean="0">
                <a:latin typeface="e-Ukraine Light" pitchFamily="50" charset="-52"/>
              </a:rPr>
              <a:t>місяця</a:t>
            </a:r>
            <a:r>
              <a:rPr lang="ru-RU" sz="1270" dirty="0" smtClean="0">
                <a:latin typeface="e-Ukraine Light" pitchFamily="50" charset="-52"/>
              </a:rPr>
              <a:t>, в </a:t>
            </a:r>
            <a:r>
              <a:rPr lang="ru-RU" sz="1270" dirty="0" err="1" smtClean="0">
                <a:latin typeface="e-Ukraine Light" pitchFamily="50" charset="-52"/>
              </a:rPr>
              <a:t>якому</a:t>
            </a:r>
            <a:r>
              <a:rPr lang="ru-RU" sz="1270" dirty="0" smtClean="0">
                <a:latin typeface="e-Ukraine Light" pitchFamily="50" charset="-52"/>
              </a:rPr>
              <a:t> </a:t>
            </a:r>
            <a:r>
              <a:rPr lang="ru-RU" sz="1270" dirty="0" err="1" smtClean="0">
                <a:latin typeface="e-Ukraine Light" pitchFamily="50" charset="-52"/>
              </a:rPr>
              <a:t>припинено</a:t>
            </a:r>
            <a:r>
              <a:rPr lang="ru-RU" sz="1270" dirty="0" smtClean="0">
                <a:latin typeface="e-Ukraine Light" pitchFamily="50" charset="-52"/>
              </a:rPr>
              <a:t> </a:t>
            </a:r>
            <a:r>
              <a:rPr lang="ru-RU" sz="1270" dirty="0" err="1" smtClean="0">
                <a:latin typeface="e-Ukraine Light" pitchFamily="50" charset="-52"/>
              </a:rPr>
              <a:t>або</a:t>
            </a:r>
            <a:r>
              <a:rPr lang="ru-RU" sz="1270" dirty="0" smtClean="0">
                <a:latin typeface="e-Ukraine Light" pitchFamily="50" charset="-52"/>
              </a:rPr>
              <a:t> </a:t>
            </a:r>
            <a:r>
              <a:rPr lang="ru-RU" sz="1270" dirty="0" err="1" smtClean="0">
                <a:latin typeface="e-Ukraine Light" pitchFamily="50" charset="-52"/>
              </a:rPr>
              <a:t>скасовано</a:t>
            </a:r>
            <a:r>
              <a:rPr lang="ru-RU" sz="1270" dirty="0" smtClean="0">
                <a:latin typeface="e-Ukraine Light" pitchFamily="50" charset="-52"/>
              </a:rPr>
              <a:t> </a:t>
            </a:r>
            <a:r>
              <a:rPr lang="ru-RU" sz="1270" dirty="0" err="1" smtClean="0">
                <a:latin typeface="e-Ukraine Light" pitchFamily="50" charset="-52"/>
              </a:rPr>
              <a:t>воєнний</a:t>
            </a:r>
            <a:r>
              <a:rPr lang="ru-RU" sz="1270" dirty="0" smtClean="0">
                <a:latin typeface="e-Ukraine Light" pitchFamily="50" charset="-52"/>
              </a:rPr>
              <a:t> стан в </a:t>
            </a:r>
            <a:r>
              <a:rPr lang="ru-RU" sz="1270" dirty="0" err="1" smtClean="0">
                <a:latin typeface="e-Ukraine Light" pitchFamily="50" charset="-52"/>
              </a:rPr>
              <a:t>Україні</a:t>
            </a:r>
            <a:r>
              <a:rPr lang="ru-RU" sz="1270" dirty="0" smtClean="0">
                <a:latin typeface="e-Ukraine Light" pitchFamily="50" charset="-52"/>
              </a:rPr>
              <a:t>, </a:t>
            </a:r>
            <a:r>
              <a:rPr lang="ru-RU" sz="1270" dirty="0" err="1" smtClean="0">
                <a:latin typeface="e-Ukraine Light" pitchFamily="50" charset="-52"/>
              </a:rPr>
              <a:t>але</a:t>
            </a:r>
            <a:r>
              <a:rPr lang="ru-RU" sz="1270" dirty="0" smtClean="0">
                <a:latin typeface="e-Ukraine Light" pitchFamily="50" charset="-52"/>
              </a:rPr>
              <a:t> не </a:t>
            </a:r>
            <a:r>
              <a:rPr lang="ru-RU" sz="1270" dirty="0" err="1" smtClean="0">
                <a:latin typeface="e-Ukraine Light" pitchFamily="50" charset="-52"/>
              </a:rPr>
              <a:t>пізніше</a:t>
            </a:r>
            <a:r>
              <a:rPr lang="ru-RU" sz="1270" dirty="0" smtClean="0">
                <a:latin typeface="e-Ukraine Light" pitchFamily="50" charset="-52"/>
              </a:rPr>
              <a:t> </a:t>
            </a:r>
            <a:r>
              <a:rPr lang="ru-RU" sz="1270" dirty="0" err="1" smtClean="0">
                <a:latin typeface="e-Ukraine Light" pitchFamily="50" charset="-52"/>
              </a:rPr>
              <a:t>ніж</a:t>
            </a:r>
            <a:r>
              <a:rPr lang="ru-RU" sz="1270" dirty="0" smtClean="0">
                <a:latin typeface="e-Ukraine Light" pitchFamily="50" charset="-52"/>
              </a:rPr>
              <a:t> до 1 </a:t>
            </a:r>
            <a:r>
              <a:rPr lang="ru-RU" sz="1270" dirty="0" err="1" smtClean="0">
                <a:latin typeface="e-Ukraine Light" pitchFamily="50" charset="-52"/>
              </a:rPr>
              <a:t>січня</a:t>
            </a:r>
            <a:r>
              <a:rPr lang="ru-RU" sz="1270" dirty="0" smtClean="0">
                <a:latin typeface="e-Ukraine Light" pitchFamily="50" charset="-52"/>
              </a:rPr>
              <a:t> 2026 року. </a:t>
            </a:r>
          </a:p>
          <a:p>
            <a:pPr algn="just"/>
            <a:r>
              <a:rPr lang="ru-RU" sz="1270" dirty="0" smtClean="0">
                <a:latin typeface="e-Ukraine Light" pitchFamily="50" charset="-52"/>
              </a:rPr>
              <a:t>	</a:t>
            </a:r>
            <a:r>
              <a:rPr lang="ru-RU" sz="1270" dirty="0" err="1" smtClean="0">
                <a:latin typeface="e-Ukraine Light" pitchFamily="50" charset="-52"/>
              </a:rPr>
              <a:t>Платники</a:t>
            </a:r>
            <a:r>
              <a:rPr lang="ru-RU" sz="1270" dirty="0" smtClean="0">
                <a:latin typeface="e-Ukraine Light" pitchFamily="50" charset="-52"/>
              </a:rPr>
              <a:t> </a:t>
            </a:r>
            <a:r>
              <a:rPr lang="ru-RU" sz="1270" dirty="0" smtClean="0">
                <a:latin typeface="e-Ukraine Light" pitchFamily="50" charset="-52"/>
              </a:rPr>
              <a:t>плати за землю, </a:t>
            </a:r>
            <a:r>
              <a:rPr lang="ru-RU" sz="1270" dirty="0" err="1" smtClean="0">
                <a:latin typeface="e-Ukraine Light" pitchFamily="50" charset="-52"/>
              </a:rPr>
              <a:t>які</a:t>
            </a:r>
            <a:r>
              <a:rPr lang="ru-RU" sz="1270" dirty="0" smtClean="0">
                <a:latin typeface="e-Ukraine Light" pitchFamily="50" charset="-52"/>
              </a:rPr>
              <a:t> до </a:t>
            </a:r>
            <a:r>
              <a:rPr lang="ru-RU" sz="1270" dirty="0" err="1" smtClean="0">
                <a:latin typeface="e-Ukraine Light" pitchFamily="50" charset="-52"/>
              </a:rPr>
              <a:t>дати</a:t>
            </a:r>
            <a:r>
              <a:rPr lang="ru-RU" sz="1270" dirty="0" smtClean="0">
                <a:latin typeface="e-Ukraine Light" pitchFamily="50" charset="-52"/>
              </a:rPr>
              <a:t> </a:t>
            </a:r>
            <a:r>
              <a:rPr lang="ru-RU" sz="1270" dirty="0" err="1" smtClean="0">
                <a:latin typeface="e-Ukraine Light" pitchFamily="50" charset="-52"/>
              </a:rPr>
              <a:t>набрання</a:t>
            </a:r>
            <a:r>
              <a:rPr lang="ru-RU" sz="1270" dirty="0" smtClean="0">
                <a:latin typeface="e-Ukraine Light" pitchFamily="50" charset="-52"/>
              </a:rPr>
              <a:t> </a:t>
            </a:r>
            <a:r>
              <a:rPr lang="ru-RU" sz="1270" dirty="0" err="1" smtClean="0">
                <a:latin typeface="e-Ukraine Light" pitchFamily="50" charset="-52"/>
              </a:rPr>
              <a:t>чинності</a:t>
            </a:r>
            <a:r>
              <a:rPr lang="ru-RU" sz="1270" dirty="0" smtClean="0">
                <a:latin typeface="e-Ukraine Light" pitchFamily="50" charset="-52"/>
              </a:rPr>
              <a:t> Законом </a:t>
            </a:r>
            <a:r>
              <a:rPr lang="ru-RU" sz="1270" dirty="0" err="1" smtClean="0">
                <a:latin typeface="e-Ukraine Light" pitchFamily="50" charset="-52"/>
              </a:rPr>
              <a:t>відповідно</a:t>
            </a:r>
            <a:r>
              <a:rPr lang="ru-RU" sz="1270" dirty="0" smtClean="0">
                <a:latin typeface="e-Ukraine Light" pitchFamily="50" charset="-52"/>
              </a:rPr>
              <a:t> до пункту 286.2 </a:t>
            </a:r>
            <a:r>
              <a:rPr lang="ru-RU" sz="1270" dirty="0" err="1" smtClean="0">
                <a:latin typeface="e-Ukraine Light" pitchFamily="50" charset="-52"/>
              </a:rPr>
              <a:t>статті</a:t>
            </a:r>
            <a:r>
              <a:rPr lang="ru-RU" sz="1270" dirty="0" smtClean="0">
                <a:latin typeface="e-Ukraine Light" pitchFamily="50" charset="-52"/>
              </a:rPr>
              <a:t> 286 Кодексу </a:t>
            </a:r>
            <a:r>
              <a:rPr lang="ru-RU" sz="1270" dirty="0" err="1" smtClean="0">
                <a:latin typeface="e-Ukraine Light" pitchFamily="50" charset="-52"/>
              </a:rPr>
              <a:t>задекларували</a:t>
            </a:r>
            <a:r>
              <a:rPr lang="ru-RU" sz="1270" dirty="0" smtClean="0">
                <a:latin typeface="e-Ukraine Light" pitchFamily="50" charset="-52"/>
              </a:rPr>
              <a:t> </a:t>
            </a:r>
            <a:r>
              <a:rPr lang="ru-RU" sz="1270" dirty="0" err="1" smtClean="0">
                <a:latin typeface="e-Ukraine Light" pitchFamily="50" charset="-52"/>
              </a:rPr>
              <a:t>податкові</a:t>
            </a:r>
            <a:r>
              <a:rPr lang="ru-RU" sz="1270" dirty="0" smtClean="0">
                <a:latin typeface="e-Ukraine Light" pitchFamily="50" charset="-52"/>
              </a:rPr>
              <a:t> </a:t>
            </a:r>
            <a:r>
              <a:rPr lang="ru-RU" sz="1270" dirty="0" err="1" smtClean="0">
                <a:latin typeface="e-Ukraine Light" pitchFamily="50" charset="-52"/>
              </a:rPr>
              <a:t>зобов’язання</a:t>
            </a:r>
            <a:r>
              <a:rPr lang="ru-RU" sz="1270" dirty="0" smtClean="0">
                <a:latin typeface="e-Ukraine Light" pitchFamily="50" charset="-52"/>
              </a:rPr>
              <a:t> </a:t>
            </a:r>
            <a:r>
              <a:rPr lang="ru-RU" sz="1270" dirty="0" err="1" smtClean="0">
                <a:latin typeface="e-Ukraine Light" pitchFamily="50" charset="-52"/>
              </a:rPr>
              <a:t>з</a:t>
            </a:r>
            <a:r>
              <a:rPr lang="ru-RU" sz="1270" dirty="0" smtClean="0">
                <a:latin typeface="e-Ukraine Light" pitchFamily="50" charset="-52"/>
              </a:rPr>
              <a:t> плати за землю за </a:t>
            </a:r>
            <a:r>
              <a:rPr lang="ru-RU" sz="1270" dirty="0" err="1" smtClean="0">
                <a:latin typeface="e-Ukraine Light" pitchFamily="50" charset="-52"/>
              </a:rPr>
              <a:t>земельні</a:t>
            </a:r>
            <a:r>
              <a:rPr lang="ru-RU" sz="1270" dirty="0" smtClean="0">
                <a:latin typeface="e-Ukraine Light" pitchFamily="50" charset="-52"/>
              </a:rPr>
              <a:t> </a:t>
            </a:r>
            <a:r>
              <a:rPr lang="ru-RU" sz="1270" dirty="0" err="1" smtClean="0">
                <a:latin typeface="e-Ukraine Light" pitchFamily="50" charset="-52"/>
              </a:rPr>
              <a:t>ділянки</a:t>
            </a:r>
            <a:r>
              <a:rPr lang="ru-RU" sz="1270" dirty="0" smtClean="0">
                <a:latin typeface="e-Ukraine Light" pitchFamily="50" charset="-52"/>
              </a:rPr>
              <a:t>, </a:t>
            </a:r>
            <a:r>
              <a:rPr lang="ru-RU" sz="1270" dirty="0" err="1" smtClean="0">
                <a:latin typeface="e-Ukraine Light" pitchFamily="50" charset="-52"/>
              </a:rPr>
              <a:t>визначені</a:t>
            </a:r>
            <a:r>
              <a:rPr lang="ru-RU" sz="1270" dirty="0" smtClean="0">
                <a:latin typeface="e-Ukraine Light" pitchFamily="50" charset="-52"/>
              </a:rPr>
              <a:t> </a:t>
            </a:r>
            <a:r>
              <a:rPr lang="ru-RU" sz="1270" dirty="0" err="1" smtClean="0">
                <a:latin typeface="e-Ukraine Light" pitchFamily="50" charset="-52"/>
              </a:rPr>
              <a:t>цим</a:t>
            </a:r>
            <a:r>
              <a:rPr lang="ru-RU" sz="1270" dirty="0" smtClean="0">
                <a:latin typeface="e-Ukraine Light" pitchFamily="50" charset="-52"/>
              </a:rPr>
              <a:t> </a:t>
            </a:r>
            <a:r>
              <a:rPr lang="ru-RU" sz="1270" dirty="0" err="1" smtClean="0">
                <a:latin typeface="e-Ukraine Light" pitchFamily="50" charset="-52"/>
              </a:rPr>
              <a:t>підпунктом</a:t>
            </a:r>
            <a:r>
              <a:rPr lang="ru-RU" sz="1270" dirty="0" smtClean="0">
                <a:latin typeface="e-Ukraine Light" pitchFamily="50" charset="-52"/>
              </a:rPr>
              <a:t>, </a:t>
            </a:r>
            <a:r>
              <a:rPr lang="ru-RU" sz="1270" dirty="0" err="1" smtClean="0">
                <a:latin typeface="e-Ukraine Light" pitchFamily="50" charset="-52"/>
              </a:rPr>
              <a:t>мають</a:t>
            </a:r>
            <a:r>
              <a:rPr lang="ru-RU" sz="1270" dirty="0" smtClean="0">
                <a:latin typeface="e-Ukraine Light" pitchFamily="50" charset="-52"/>
              </a:rPr>
              <a:t> право </a:t>
            </a:r>
            <a:r>
              <a:rPr lang="ru-RU" sz="1270" dirty="0" err="1" smtClean="0">
                <a:latin typeface="e-Ukraine Light" pitchFamily="50" charset="-52"/>
              </a:rPr>
              <a:t>відкоригувати</a:t>
            </a:r>
            <a:r>
              <a:rPr lang="ru-RU" sz="1270" dirty="0" smtClean="0">
                <a:latin typeface="e-Ukraine Light" pitchFamily="50" charset="-52"/>
              </a:rPr>
              <a:t> </a:t>
            </a:r>
            <a:r>
              <a:rPr lang="ru-RU" sz="1270" dirty="0" err="1" smtClean="0">
                <a:latin typeface="e-Ukraine Light" pitchFamily="50" charset="-52"/>
              </a:rPr>
              <a:t>нараховані</a:t>
            </a:r>
            <a:r>
              <a:rPr lang="ru-RU" sz="1270" dirty="0" smtClean="0">
                <a:latin typeface="e-Ukraine Light" pitchFamily="50" charset="-52"/>
              </a:rPr>
              <a:t> </a:t>
            </a:r>
            <a:r>
              <a:rPr lang="ru-RU" sz="1270" dirty="0" err="1" smtClean="0">
                <a:latin typeface="e-Ukraine Light" pitchFamily="50" charset="-52"/>
              </a:rPr>
              <a:t>податкові</a:t>
            </a:r>
            <a:r>
              <a:rPr lang="ru-RU" sz="1270" dirty="0" smtClean="0">
                <a:latin typeface="e-Ukraine Light" pitchFamily="50" charset="-52"/>
              </a:rPr>
              <a:t> </a:t>
            </a:r>
            <a:r>
              <a:rPr lang="ru-RU" sz="1270" dirty="0" err="1" smtClean="0">
                <a:latin typeface="e-Ukraine Light" pitchFamily="50" charset="-52"/>
              </a:rPr>
              <a:t>зобов’язання</a:t>
            </a:r>
            <a:r>
              <a:rPr lang="ru-RU" sz="1270" dirty="0" smtClean="0">
                <a:latin typeface="e-Ukraine Light" pitchFamily="50" charset="-52"/>
              </a:rPr>
              <a:t> </a:t>
            </a:r>
            <a:r>
              <a:rPr lang="ru-RU" sz="1270" dirty="0" err="1" smtClean="0">
                <a:latin typeface="e-Ukraine Light" pitchFamily="50" charset="-52"/>
              </a:rPr>
              <a:t>з</a:t>
            </a:r>
            <a:r>
              <a:rPr lang="ru-RU" sz="1270" dirty="0" smtClean="0">
                <a:latin typeface="e-Ukraine Light" pitchFamily="50" charset="-52"/>
              </a:rPr>
              <a:t> плати за землю за </a:t>
            </a:r>
            <a:r>
              <a:rPr lang="ru-RU" sz="1270" dirty="0" err="1" smtClean="0">
                <a:latin typeface="e-Ukraine Light" pitchFamily="50" charset="-52"/>
              </a:rPr>
              <a:t>період</a:t>
            </a:r>
            <a:r>
              <a:rPr lang="ru-RU" sz="1270" dirty="0" smtClean="0">
                <a:latin typeface="e-Ukraine Light" pitchFamily="50" charset="-52"/>
              </a:rPr>
              <a:t>, </a:t>
            </a:r>
            <a:r>
              <a:rPr lang="ru-RU" sz="1270" dirty="0" err="1" smtClean="0">
                <a:latin typeface="e-Ukraine Light" pitchFamily="50" charset="-52"/>
              </a:rPr>
              <a:t>починаючи</a:t>
            </a:r>
            <a:r>
              <a:rPr lang="ru-RU" sz="1270" dirty="0" smtClean="0">
                <a:latin typeface="e-Ukraine Light" pitchFamily="50" charset="-52"/>
              </a:rPr>
              <a:t> </a:t>
            </a:r>
            <a:r>
              <a:rPr lang="ru-RU" sz="1270" dirty="0" err="1" smtClean="0">
                <a:latin typeface="e-Ukraine Light" pitchFamily="50" charset="-52"/>
              </a:rPr>
              <a:t>з</a:t>
            </a:r>
            <a:r>
              <a:rPr lang="ru-RU" sz="1270" dirty="0" smtClean="0">
                <a:latin typeface="e-Ukraine Light" pitchFamily="50" charset="-52"/>
              </a:rPr>
              <a:t> </a:t>
            </a:r>
            <a:r>
              <a:rPr lang="ru-RU" sz="1270" dirty="0" err="1" smtClean="0">
                <a:latin typeface="e-Ukraine Light" pitchFamily="50" charset="-52"/>
              </a:rPr>
              <a:t>першого</a:t>
            </a:r>
            <a:r>
              <a:rPr lang="ru-RU" sz="1270" dirty="0" smtClean="0">
                <a:latin typeface="e-Ukraine Light" pitchFamily="50" charset="-52"/>
              </a:rPr>
              <a:t> числа </a:t>
            </a:r>
            <a:r>
              <a:rPr lang="ru-RU" sz="1270" dirty="0" err="1" smtClean="0">
                <a:latin typeface="e-Ukraine Light" pitchFamily="50" charset="-52"/>
              </a:rPr>
              <a:t>місяця</a:t>
            </a:r>
            <a:r>
              <a:rPr lang="ru-RU" sz="1270" dirty="0" smtClean="0">
                <a:latin typeface="e-Ukraine Light" pitchFamily="50" charset="-52"/>
              </a:rPr>
              <a:t>, </a:t>
            </a:r>
            <a:r>
              <a:rPr lang="ru-RU" sz="1270" dirty="0" smtClean="0">
                <a:latin typeface="e-Ukraine Light" pitchFamily="50" charset="-52"/>
              </a:rPr>
              <a:t>на</a:t>
            </a:r>
            <a:endParaRPr lang="ru-RU" sz="1270" dirty="0">
              <a:latin typeface="e-Ukraine Light" pitchFamily="50" charset="-5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17636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="" xmlns:a16="http://schemas.microsoft.com/office/drawing/2014/main" id="{77BE1E3B-BB62-4FEA-84E6-53708639754F}"/>
              </a:ext>
            </a:extLst>
          </p:cNvPr>
          <p:cNvGrpSpPr/>
          <p:nvPr/>
        </p:nvGrpSpPr>
        <p:grpSpPr>
          <a:xfrm>
            <a:off x="143123" y="153912"/>
            <a:ext cx="4811078" cy="6705969"/>
            <a:chOff x="83820" y="2099"/>
            <a:chExt cx="4793934" cy="6848282"/>
          </a:xfrm>
        </p:grpSpPr>
        <p:sp>
          <p:nvSpPr>
            <p:cNvPr id="4" name="Прямоугольник 3">
              <a:extLst>
                <a:ext uri="{FF2B5EF4-FFF2-40B4-BE49-F238E27FC236}">
                  <a16:creationId xmlns="" xmlns:a16="http://schemas.microsoft.com/office/drawing/2014/main" id="{63EC6337-995B-4F4C-BFBF-1A1915547AE5}"/>
                </a:ext>
              </a:extLst>
            </p:cNvPr>
            <p:cNvSpPr/>
            <p:nvPr/>
          </p:nvSpPr>
          <p:spPr>
            <a:xfrm>
              <a:off x="83820" y="2099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Овал 5">
              <a:extLst>
                <a:ext uri="{FF2B5EF4-FFF2-40B4-BE49-F238E27FC236}">
                  <a16:creationId xmlns="" xmlns:a16="http://schemas.microsoft.com/office/drawing/2014/main" id="{BD827EDD-702C-4BE7-8040-21D8CC6FF8C0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dirty="0">
                  <a:solidFill>
                    <a:srgbClr val="25A872"/>
                  </a:solidFill>
                  <a:latin typeface="e-Ukraine" panose="00000500000000000000" pitchFamily="50" charset="-52"/>
                </a:rPr>
                <a:t>5</a:t>
              </a:r>
              <a:endParaRPr lang="ru-RU" sz="14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grpSp>
        <p:nvGrpSpPr>
          <p:cNvPr id="7" name="Группа 6">
            <a:extLst>
              <a:ext uri="{FF2B5EF4-FFF2-40B4-BE49-F238E27FC236}">
                <a16:creationId xmlns="" xmlns:a16="http://schemas.microsoft.com/office/drawing/2014/main" id="{192DF1A1-DE05-4849-B565-0A68A4DD5458}"/>
              </a:ext>
            </a:extLst>
          </p:cNvPr>
          <p:cNvGrpSpPr/>
          <p:nvPr/>
        </p:nvGrpSpPr>
        <p:grpSpPr>
          <a:xfrm>
            <a:off x="5076290" y="161644"/>
            <a:ext cx="4692492" cy="6668750"/>
            <a:chOff x="82856" y="63915"/>
            <a:chExt cx="4793934" cy="6819219"/>
          </a:xfrm>
        </p:grpSpPr>
        <p:sp>
          <p:nvSpPr>
            <p:cNvPr id="8" name="Прямоугольник 7">
              <a:extLst>
                <a:ext uri="{FF2B5EF4-FFF2-40B4-BE49-F238E27FC236}">
                  <a16:creationId xmlns="" xmlns:a16="http://schemas.microsoft.com/office/drawing/2014/main" id="{98C4D4A9-1179-41C5-BA9A-90E6A97494E2}"/>
                </a:ext>
              </a:extLst>
            </p:cNvPr>
            <p:cNvSpPr/>
            <p:nvPr/>
          </p:nvSpPr>
          <p:spPr>
            <a:xfrm>
              <a:off x="82856" y="63915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Овал 8">
              <a:extLst>
                <a:ext uri="{FF2B5EF4-FFF2-40B4-BE49-F238E27FC236}">
                  <a16:creationId xmlns="" xmlns:a16="http://schemas.microsoft.com/office/drawing/2014/main" id="{72F46394-038E-4BE7-991A-5920F8DE961D}"/>
                </a:ext>
              </a:extLst>
            </p:cNvPr>
            <p:cNvSpPr/>
            <p:nvPr/>
          </p:nvSpPr>
          <p:spPr>
            <a:xfrm>
              <a:off x="2327423" y="6578334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dirty="0">
                  <a:solidFill>
                    <a:srgbClr val="25A872"/>
                  </a:solidFill>
                  <a:latin typeface="e-Ukraine" panose="00000500000000000000" pitchFamily="50" charset="-52"/>
                </a:rPr>
                <a:t>2</a:t>
              </a:r>
              <a:endParaRPr lang="ru-RU" sz="14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FAF92371-AAAD-4CE7-9946-D3225F950A0A}"/>
              </a:ext>
            </a:extLst>
          </p:cNvPr>
          <p:cNvSpPr/>
          <p:nvPr/>
        </p:nvSpPr>
        <p:spPr>
          <a:xfrm>
            <a:off x="200024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endParaRPr lang="ru-RU" sz="1200" dirty="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5E3BEA56-B2F6-43C2-8AE0-D93D94EA7E9A}"/>
              </a:ext>
            </a:extLst>
          </p:cNvPr>
          <p:cNvSpPr/>
          <p:nvPr/>
        </p:nvSpPr>
        <p:spPr>
          <a:xfrm>
            <a:off x="5076290" y="445690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endParaRPr lang="ru-RU" sz="1200" dirty="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076291" y="85252"/>
            <a:ext cx="4692491" cy="64786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uk-UA" sz="1200" dirty="0" smtClean="0">
              <a:latin typeface="e-Ukraine Light" pitchFamily="50" charset="-52"/>
            </a:endParaRPr>
          </a:p>
          <a:p>
            <a:pPr algn="just"/>
            <a:r>
              <a:rPr lang="ru-RU" sz="1200" dirty="0" smtClean="0">
                <a:latin typeface="e-Ukraine Light" pitchFamily="50" charset="-52"/>
              </a:rPr>
              <a:t>	</a:t>
            </a:r>
            <a:r>
              <a:rPr lang="ru-RU" sz="1300" u="sng" dirty="0" err="1" smtClean="0">
                <a:latin typeface="e-Ukraine Light" pitchFamily="50" charset="-52"/>
              </a:rPr>
              <a:t>Справляння</a:t>
            </a:r>
            <a:r>
              <a:rPr lang="ru-RU" sz="1300" u="sng" dirty="0" smtClean="0">
                <a:latin typeface="e-Ukraine Light" pitchFamily="50" charset="-52"/>
              </a:rPr>
              <a:t> плати за землю за </a:t>
            </a:r>
            <a:r>
              <a:rPr lang="ru-RU" sz="1300" u="sng" dirty="0" err="1" smtClean="0">
                <a:latin typeface="e-Ukraine Light" pitchFamily="50" charset="-52"/>
              </a:rPr>
              <a:t>земельні</a:t>
            </a:r>
            <a:r>
              <a:rPr lang="ru-RU" sz="1300" u="sng" dirty="0" smtClean="0">
                <a:latin typeface="e-Ukraine Light" pitchFamily="50" charset="-52"/>
              </a:rPr>
              <a:t> </a:t>
            </a:r>
            <a:r>
              <a:rPr lang="ru-RU" sz="1300" u="sng" dirty="0" err="1" smtClean="0">
                <a:latin typeface="e-Ukraine Light" pitchFamily="50" charset="-52"/>
              </a:rPr>
              <a:t>ділянки</a:t>
            </a:r>
            <a:r>
              <a:rPr lang="ru-RU" sz="1300" u="sng" dirty="0" smtClean="0">
                <a:latin typeface="e-Ukraine Light" pitchFamily="50" charset="-52"/>
              </a:rPr>
              <a:t>,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u="sng" dirty="0" smtClean="0">
                <a:latin typeface="e-Ukraine Light" pitchFamily="50" charset="-52"/>
              </a:rPr>
              <a:t>на </a:t>
            </a:r>
            <a:r>
              <a:rPr lang="ru-RU" sz="1300" u="sng" dirty="0" err="1" smtClean="0">
                <a:latin typeface="e-Ukraine Light" pitchFamily="50" charset="-52"/>
              </a:rPr>
              <a:t>яких</a:t>
            </a:r>
            <a:r>
              <a:rPr lang="ru-RU" sz="1300" u="sng" dirty="0" smtClean="0">
                <a:latin typeface="e-Ukraine Light" pitchFamily="50" charset="-52"/>
              </a:rPr>
              <a:t> </a:t>
            </a:r>
            <a:r>
              <a:rPr lang="ru-RU" sz="1300" u="sng" dirty="0" err="1" smtClean="0">
                <a:latin typeface="e-Ukraine Light" pitchFamily="50" charset="-52"/>
              </a:rPr>
              <a:t>розташовані</a:t>
            </a:r>
            <a:r>
              <a:rPr lang="ru-RU" sz="1300" u="sng" dirty="0" smtClean="0">
                <a:latin typeface="e-Ukraine Light" pitchFamily="50" charset="-52"/>
              </a:rPr>
              <a:t> </a:t>
            </a:r>
            <a:r>
              <a:rPr lang="ru-RU" sz="1300" u="sng" dirty="0" err="1" smtClean="0">
                <a:latin typeface="e-Ukraine Light" pitchFamily="50" charset="-52"/>
              </a:rPr>
              <a:t>об’єкти</a:t>
            </a:r>
            <a:r>
              <a:rPr lang="ru-RU" sz="1300" u="sng" dirty="0" smtClean="0">
                <a:latin typeface="e-Ukraine Light" pitchFamily="50" charset="-52"/>
              </a:rPr>
              <a:t> </a:t>
            </a:r>
            <a:r>
              <a:rPr lang="ru-RU" sz="1300" u="sng" dirty="0" err="1" smtClean="0">
                <a:latin typeface="e-Ukraine Light" pitchFamily="50" charset="-52"/>
              </a:rPr>
              <a:t>житлової</a:t>
            </a:r>
            <a:r>
              <a:rPr lang="ru-RU" sz="1300" u="sng" dirty="0" smtClean="0">
                <a:latin typeface="e-Ukraine Light" pitchFamily="50" charset="-52"/>
              </a:rPr>
              <a:t> та/</a:t>
            </a:r>
            <a:r>
              <a:rPr lang="ru-RU" sz="1300" u="sng" dirty="0" err="1" smtClean="0">
                <a:latin typeface="e-Ukraine Light" pitchFamily="50" charset="-52"/>
              </a:rPr>
              <a:t>або</a:t>
            </a:r>
            <a:r>
              <a:rPr lang="ru-RU" sz="1300" u="sng" dirty="0" smtClean="0">
                <a:latin typeface="e-Ukraine Light" pitchFamily="50" charset="-52"/>
              </a:rPr>
              <a:t> </a:t>
            </a:r>
            <a:r>
              <a:rPr lang="ru-RU" sz="1300" u="sng" dirty="0" err="1" smtClean="0">
                <a:latin typeface="e-Ukraine Light" pitchFamily="50" charset="-52"/>
              </a:rPr>
              <a:t>нежитлової</a:t>
            </a:r>
            <a:r>
              <a:rPr lang="ru-RU" sz="1300" u="sng" dirty="0" smtClean="0">
                <a:latin typeface="e-Ukraine Light" pitchFamily="50" charset="-52"/>
              </a:rPr>
              <a:t> </a:t>
            </a:r>
            <a:r>
              <a:rPr lang="ru-RU" sz="1300" u="sng" dirty="0" err="1" smtClean="0">
                <a:latin typeface="e-Ukraine Light" pitchFamily="50" charset="-52"/>
              </a:rPr>
              <a:t>нерухомості</a:t>
            </a:r>
            <a:r>
              <a:rPr lang="ru-RU" sz="1300" u="sng" dirty="0" smtClean="0">
                <a:latin typeface="e-Ukraine Light" pitchFamily="50" charset="-52"/>
              </a:rPr>
              <a:t>,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u="sng" dirty="0" err="1" smtClean="0">
                <a:latin typeface="e-Ukraine Light" pitchFamily="50" charset="-52"/>
              </a:rPr>
              <a:t>знищені</a:t>
            </a:r>
            <a:r>
              <a:rPr lang="ru-RU" sz="1300" u="sng" dirty="0" smtClean="0">
                <a:latin typeface="e-Ukraine Light" pitchFamily="50" charset="-52"/>
              </a:rPr>
              <a:t> </a:t>
            </a:r>
            <a:r>
              <a:rPr lang="ru-RU" sz="1300" u="sng" dirty="0" err="1" smtClean="0">
                <a:latin typeface="e-Ukraine Light" pitchFamily="50" charset="-52"/>
              </a:rPr>
              <a:t>внаслідок</a:t>
            </a:r>
            <a:r>
              <a:rPr lang="ru-RU" sz="1300" u="sng" dirty="0" smtClean="0">
                <a:latin typeface="e-Ukraine Light" pitchFamily="50" charset="-52"/>
              </a:rPr>
              <a:t> </a:t>
            </a:r>
            <a:r>
              <a:rPr lang="ru-RU" sz="1300" u="sng" dirty="0" err="1" smtClean="0">
                <a:latin typeface="e-Ukraine Light" pitchFamily="50" charset="-52"/>
              </a:rPr>
              <a:t>бойових</a:t>
            </a:r>
            <a:r>
              <a:rPr lang="ru-RU" sz="1300" u="sng" dirty="0" smtClean="0">
                <a:latin typeface="e-Ukraine Light" pitchFamily="50" charset="-52"/>
              </a:rPr>
              <a:t> </a:t>
            </a:r>
            <a:r>
              <a:rPr lang="ru-RU" sz="1300" u="sng" dirty="0" err="1" smtClean="0">
                <a:latin typeface="e-Ukraine Light" pitchFamily="50" charset="-52"/>
              </a:rPr>
              <a:t>дій</a:t>
            </a:r>
            <a:r>
              <a:rPr lang="ru-RU" sz="1300" u="sng" dirty="0" smtClean="0">
                <a:latin typeface="e-Ukraine Light" pitchFamily="50" charset="-52"/>
              </a:rPr>
              <a:t>, </a:t>
            </a:r>
            <a:r>
              <a:rPr lang="ru-RU" sz="1300" u="sng" dirty="0" err="1" smtClean="0">
                <a:latin typeface="e-Ukraine Light" pitchFamily="50" charset="-52"/>
              </a:rPr>
              <a:t>терористичних</a:t>
            </a:r>
            <a:r>
              <a:rPr lang="ru-RU" sz="1300" u="sng" dirty="0" smtClean="0">
                <a:latin typeface="e-Ukraine Light" pitchFamily="50" charset="-52"/>
              </a:rPr>
              <a:t> </a:t>
            </a:r>
            <a:r>
              <a:rPr lang="ru-RU" sz="1300" u="sng" dirty="0" err="1" smtClean="0">
                <a:latin typeface="e-Ukraine Light" pitchFamily="50" charset="-52"/>
              </a:rPr>
              <a:t>актів</a:t>
            </a:r>
            <a:r>
              <a:rPr lang="ru-RU" sz="1300" u="sng" dirty="0" smtClean="0">
                <a:latin typeface="e-Ukraine Light" pitchFamily="50" charset="-52"/>
              </a:rPr>
              <a:t>, </a:t>
            </a:r>
            <a:r>
              <a:rPr lang="ru-RU" sz="1300" u="sng" dirty="0" err="1" smtClean="0">
                <a:latin typeface="e-Ukraine Light" pitchFamily="50" charset="-52"/>
              </a:rPr>
              <a:t>диверсій</a:t>
            </a:r>
            <a:r>
              <a:rPr lang="ru-RU" sz="1300" u="sng" dirty="0" smtClean="0">
                <a:latin typeface="e-Ukraine Light" pitchFamily="50" charset="-52"/>
              </a:rPr>
              <a:t>, </a:t>
            </a:r>
            <a:r>
              <a:rPr lang="ru-RU" sz="1300" u="sng" dirty="0" err="1" smtClean="0">
                <a:latin typeface="e-Ukraine Light" pitchFamily="50" charset="-52"/>
              </a:rPr>
              <a:t>спричинених</a:t>
            </a:r>
            <a:r>
              <a:rPr lang="ru-RU" sz="1300" u="sng" dirty="0" smtClean="0">
                <a:latin typeface="e-Ukraine Light" pitchFamily="50" charset="-52"/>
              </a:rPr>
              <a:t> </a:t>
            </a:r>
            <a:r>
              <a:rPr lang="ru-RU" sz="1300" u="sng" dirty="0" err="1" smtClean="0">
                <a:latin typeface="e-Ukraine Light" pitchFamily="50" charset="-52"/>
              </a:rPr>
              <a:t>збройною</a:t>
            </a:r>
            <a:r>
              <a:rPr lang="ru-RU" sz="1300" u="sng" dirty="0" smtClean="0">
                <a:latin typeface="e-Ukraine Light" pitchFamily="50" charset="-52"/>
              </a:rPr>
              <a:t> </a:t>
            </a:r>
            <a:r>
              <a:rPr lang="ru-RU" sz="1300" u="sng" dirty="0" err="1" smtClean="0">
                <a:latin typeface="e-Ukraine Light" pitchFamily="50" charset="-52"/>
              </a:rPr>
              <a:t>агресією</a:t>
            </a:r>
            <a:r>
              <a:rPr lang="ru-RU" sz="1300" u="sng" dirty="0" smtClean="0">
                <a:latin typeface="e-Ukraine Light" pitchFamily="50" charset="-52"/>
              </a:rPr>
              <a:t> </a:t>
            </a:r>
            <a:r>
              <a:rPr lang="ru-RU" sz="1300" u="sng" dirty="0" err="1" smtClean="0">
                <a:latin typeface="e-Ukraine Light" pitchFamily="50" charset="-52"/>
              </a:rPr>
              <a:t>російської</a:t>
            </a:r>
            <a:r>
              <a:rPr lang="ru-RU" sz="1300" u="sng" dirty="0" smtClean="0">
                <a:latin typeface="e-Ukraine Light" pitchFamily="50" charset="-52"/>
              </a:rPr>
              <a:t> </a:t>
            </a:r>
            <a:r>
              <a:rPr lang="ru-RU" sz="1300" u="sng" dirty="0" err="1" smtClean="0">
                <a:latin typeface="e-Ukraine Light" pitchFamily="50" charset="-52"/>
              </a:rPr>
              <a:t>федерації</a:t>
            </a:r>
            <a:r>
              <a:rPr lang="ru-RU" sz="1300" u="sng" dirty="0" smtClean="0">
                <a:latin typeface="e-Ukraine Light" pitchFamily="50" charset="-52"/>
              </a:rPr>
              <a:t> </a:t>
            </a:r>
            <a:r>
              <a:rPr lang="ru-RU" sz="1300" u="sng" dirty="0" err="1" smtClean="0">
                <a:latin typeface="e-Ukraine Light" pitchFamily="50" charset="-52"/>
              </a:rPr>
              <a:t>проти</a:t>
            </a:r>
            <a:r>
              <a:rPr lang="ru-RU" sz="1300" u="sng" dirty="0" smtClean="0">
                <a:latin typeface="e-Ukraine Light" pitchFamily="50" charset="-52"/>
              </a:rPr>
              <a:t> </a:t>
            </a:r>
            <a:r>
              <a:rPr lang="ru-RU" sz="1300" u="sng" dirty="0" err="1" smtClean="0">
                <a:latin typeface="e-Ukraine Light" pitchFamily="50" charset="-52"/>
              </a:rPr>
              <a:t>України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u="sng" dirty="0" smtClean="0">
                <a:latin typeface="e-Ukraine Light" pitchFamily="50" charset="-52"/>
              </a:rPr>
              <a:t>(</a:t>
            </a:r>
            <a:r>
              <a:rPr lang="ru-RU" sz="1300" u="sng" dirty="0" err="1" smtClean="0">
                <a:latin typeface="e-Ukraine Light" pitchFamily="50" charset="-52"/>
              </a:rPr>
              <a:t>далі</a:t>
            </a:r>
            <a:r>
              <a:rPr lang="ru-RU" sz="1300" u="sng" dirty="0" smtClean="0">
                <a:latin typeface="e-Ukraine Light" pitchFamily="50" charset="-52"/>
              </a:rPr>
              <a:t> – </a:t>
            </a:r>
            <a:r>
              <a:rPr lang="ru-RU" sz="1300" u="sng" dirty="0" err="1" smtClean="0">
                <a:latin typeface="e-Ukraine Light" pitchFamily="50" charset="-52"/>
              </a:rPr>
              <a:t>знищені</a:t>
            </a:r>
            <a:r>
              <a:rPr lang="ru-RU" sz="1300" u="sng" dirty="0" smtClean="0">
                <a:latin typeface="e-Ukraine Light" pitchFamily="50" charset="-52"/>
              </a:rPr>
              <a:t> </a:t>
            </a:r>
            <a:r>
              <a:rPr lang="ru-RU" sz="1300" u="sng" dirty="0" err="1" smtClean="0">
                <a:latin typeface="e-Ukraine Light" pitchFamily="50" charset="-52"/>
              </a:rPr>
              <a:t>об’єкти</a:t>
            </a:r>
            <a:r>
              <a:rPr lang="ru-RU" sz="1300" u="sng" dirty="0" smtClean="0">
                <a:latin typeface="e-Ukraine Light" pitchFamily="50" charset="-52"/>
              </a:rPr>
              <a:t> </a:t>
            </a:r>
            <a:r>
              <a:rPr lang="ru-RU" sz="1300" u="sng" dirty="0" err="1" smtClean="0">
                <a:latin typeface="e-Ukraine Light" pitchFamily="50" charset="-52"/>
              </a:rPr>
              <a:t>нерухомості</a:t>
            </a:r>
            <a:r>
              <a:rPr lang="ru-RU" sz="1300" u="sng" dirty="0" smtClean="0">
                <a:latin typeface="e-Ukraine Light" pitchFamily="50" charset="-52"/>
              </a:rPr>
              <a:t>).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endParaRPr lang="ru-RU" sz="1300" dirty="0" smtClean="0">
              <a:latin typeface="e-Ukraine Light" pitchFamily="50" charset="-52"/>
            </a:endParaRPr>
          </a:p>
          <a:p>
            <a:pPr algn="just"/>
            <a:r>
              <a:rPr lang="ru-RU" sz="1300" dirty="0" smtClean="0">
                <a:latin typeface="e-Ukraine Light" pitchFamily="50" charset="-52"/>
              </a:rPr>
              <a:t>	Законом </a:t>
            </a:r>
            <a:r>
              <a:rPr lang="ru-RU" sz="1300" dirty="0" smtClean="0">
                <a:latin typeface="e-Ukraine Light" pitchFamily="50" charset="-52"/>
              </a:rPr>
              <a:t>пункт 69 </a:t>
            </a:r>
            <a:r>
              <a:rPr lang="ru-RU" sz="1300" dirty="0" err="1" smtClean="0">
                <a:latin typeface="e-Ukraine Light" pitchFamily="50" charset="-52"/>
              </a:rPr>
              <a:t>підрозділу</a:t>
            </a:r>
            <a:r>
              <a:rPr lang="ru-RU" sz="1300" dirty="0" smtClean="0">
                <a:latin typeface="e-Ukraine Light" pitchFamily="50" charset="-52"/>
              </a:rPr>
              <a:t> 10 </a:t>
            </a:r>
            <a:r>
              <a:rPr lang="ru-RU" sz="1300" dirty="0" err="1" smtClean="0">
                <a:latin typeface="e-Ukraine Light" pitchFamily="50" charset="-52"/>
              </a:rPr>
              <a:t>розділу</a:t>
            </a:r>
            <a:r>
              <a:rPr lang="ru-RU" sz="1300" dirty="0" smtClean="0">
                <a:latin typeface="e-Ukraine Light" pitchFamily="50" charset="-52"/>
              </a:rPr>
              <a:t> ХХ «</a:t>
            </a:r>
            <a:r>
              <a:rPr lang="ru-RU" sz="1300" dirty="0" err="1" smtClean="0">
                <a:latin typeface="e-Ukraine Light" pitchFamily="50" charset="-52"/>
              </a:rPr>
              <a:t>Перехідні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положення</a:t>
            </a:r>
            <a:r>
              <a:rPr lang="ru-RU" sz="1300" dirty="0" smtClean="0">
                <a:latin typeface="e-Ukraine Light" pitchFamily="50" charset="-52"/>
              </a:rPr>
              <a:t>» Кодексу </a:t>
            </a:r>
            <a:r>
              <a:rPr lang="ru-RU" sz="1300" dirty="0" err="1" smtClean="0">
                <a:latin typeface="e-Ukraine Light" pitchFamily="50" charset="-52"/>
              </a:rPr>
              <a:t>доповнено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новим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підпунктом</a:t>
            </a:r>
            <a:r>
              <a:rPr lang="ru-RU" sz="1300" dirty="0" smtClean="0">
                <a:latin typeface="e-Ukraine Light" pitchFamily="50" charset="-52"/>
              </a:rPr>
              <a:t> 69.14</a:t>
            </a:r>
            <a:r>
              <a:rPr lang="ru-RU" sz="1300" baseline="30000" dirty="0" smtClean="0">
                <a:latin typeface="e-Ukraine Light" pitchFamily="50" charset="-52"/>
              </a:rPr>
              <a:t>1</a:t>
            </a:r>
            <a:r>
              <a:rPr lang="ru-RU" sz="1300" dirty="0" smtClean="0">
                <a:latin typeface="e-Ukraine Light" pitchFamily="50" charset="-52"/>
              </a:rPr>
              <a:t>, </a:t>
            </a:r>
            <a:r>
              <a:rPr lang="ru-RU" sz="1300" dirty="0" err="1" smtClean="0">
                <a:latin typeface="e-Ukraine Light" pitchFamily="50" charset="-52"/>
              </a:rPr>
              <a:t>згідно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з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яким</a:t>
            </a:r>
            <a:r>
              <a:rPr lang="ru-RU" sz="1300" dirty="0" smtClean="0">
                <a:latin typeface="e-Ukraine Light" pitchFamily="50" charset="-52"/>
              </a:rPr>
              <a:t> не </a:t>
            </a:r>
            <a:r>
              <a:rPr lang="ru-RU" sz="1300" dirty="0" err="1" smtClean="0">
                <a:latin typeface="e-Ukraine Light" pitchFamily="50" charset="-52"/>
              </a:rPr>
              <a:t>нараховується</a:t>
            </a:r>
            <a:r>
              <a:rPr lang="ru-RU" sz="1300" dirty="0" smtClean="0">
                <a:latin typeface="e-Ukraine Light" pitchFamily="50" charset="-52"/>
              </a:rPr>
              <a:t> та не </a:t>
            </a:r>
            <a:r>
              <a:rPr lang="ru-RU" sz="1300" dirty="0" err="1" smtClean="0">
                <a:latin typeface="e-Ukraine Light" pitchFamily="50" charset="-52"/>
              </a:rPr>
              <a:t>сплачується</a:t>
            </a:r>
            <a:r>
              <a:rPr lang="ru-RU" sz="1300" dirty="0" smtClean="0">
                <a:latin typeface="e-Ukraine Light" pitchFamily="50" charset="-52"/>
              </a:rPr>
              <a:t> плата за землю (</a:t>
            </a:r>
            <a:r>
              <a:rPr lang="ru-RU" sz="1300" dirty="0" err="1" smtClean="0">
                <a:latin typeface="e-Ukraine Light" pitchFamily="50" charset="-52"/>
              </a:rPr>
              <a:t>земельний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податок</a:t>
            </a:r>
            <a:r>
              <a:rPr lang="ru-RU" sz="1300" dirty="0" smtClean="0">
                <a:latin typeface="e-Ukraine Light" pitchFamily="50" charset="-52"/>
              </a:rPr>
              <a:t> та </a:t>
            </a:r>
            <a:r>
              <a:rPr lang="ru-RU" sz="1300" dirty="0" err="1" smtClean="0">
                <a:latin typeface="e-Ukraine Light" pitchFamily="50" charset="-52"/>
              </a:rPr>
              <a:t>орендна</a:t>
            </a:r>
            <a:r>
              <a:rPr lang="ru-RU" sz="1300" dirty="0" smtClean="0">
                <a:latin typeface="e-Ukraine Light" pitchFamily="50" charset="-52"/>
              </a:rPr>
              <a:t> плата за </a:t>
            </a:r>
            <a:r>
              <a:rPr lang="ru-RU" sz="1300" dirty="0" err="1" smtClean="0">
                <a:latin typeface="e-Ukraine Light" pitchFamily="50" charset="-52"/>
              </a:rPr>
              <a:t>земельні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ділянки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державної</a:t>
            </a:r>
            <a:r>
              <a:rPr lang="ru-RU" sz="1300" dirty="0" smtClean="0">
                <a:latin typeface="e-Ukraine Light" pitchFamily="50" charset="-52"/>
              </a:rPr>
              <a:t> та </a:t>
            </a:r>
            <a:r>
              <a:rPr lang="ru-RU" sz="1300" dirty="0" err="1" smtClean="0">
                <a:latin typeface="e-Ukraine Light" pitchFamily="50" charset="-52"/>
              </a:rPr>
              <a:t>комунальної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власності</a:t>
            </a:r>
            <a:r>
              <a:rPr lang="ru-RU" sz="1300" dirty="0" smtClean="0">
                <a:latin typeface="e-Ukraine Light" pitchFamily="50" charset="-52"/>
              </a:rPr>
              <a:t>) за </a:t>
            </a:r>
            <a:r>
              <a:rPr lang="ru-RU" sz="1300" dirty="0" err="1" smtClean="0">
                <a:latin typeface="e-Ukraine Light" pitchFamily="50" charset="-52"/>
              </a:rPr>
              <a:t>земельні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ділянки</a:t>
            </a:r>
            <a:r>
              <a:rPr lang="ru-RU" sz="1300" dirty="0" smtClean="0">
                <a:latin typeface="e-Ukraine Light" pitchFamily="50" charset="-52"/>
              </a:rPr>
              <a:t>, на </a:t>
            </a:r>
            <a:r>
              <a:rPr lang="ru-RU" sz="1300" dirty="0" err="1" smtClean="0">
                <a:latin typeface="e-Ukraine Light" pitchFamily="50" charset="-52"/>
              </a:rPr>
              <a:t>яких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розташовані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знищені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об’єкти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нерухомості</a:t>
            </a:r>
            <a:r>
              <a:rPr lang="ru-RU" sz="1300" dirty="0" smtClean="0">
                <a:latin typeface="e-Ukraine Light" pitchFamily="50" charset="-52"/>
              </a:rPr>
              <a:t>, </a:t>
            </a:r>
            <a:r>
              <a:rPr lang="ru-RU" sz="1300" dirty="0" err="1" smtClean="0">
                <a:latin typeface="e-Ukraine Light" pitchFamily="50" charset="-52"/>
              </a:rPr>
              <a:t>дані</a:t>
            </a:r>
            <a:r>
              <a:rPr lang="ru-RU" sz="1300" dirty="0" smtClean="0">
                <a:latin typeface="e-Ukraine Light" pitchFamily="50" charset="-52"/>
              </a:rPr>
              <a:t> про </a:t>
            </a:r>
            <a:r>
              <a:rPr lang="ru-RU" sz="1300" dirty="0" err="1" smtClean="0">
                <a:latin typeface="e-Ukraine Light" pitchFamily="50" charset="-52"/>
              </a:rPr>
              <a:t>знищення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яких</a:t>
            </a:r>
            <a:r>
              <a:rPr lang="ru-RU" sz="1300" dirty="0" smtClean="0">
                <a:latin typeface="e-Ukraine Light" pitchFamily="50" charset="-52"/>
              </a:rPr>
              <a:t> та </a:t>
            </a:r>
            <a:r>
              <a:rPr lang="ru-RU" sz="1300" dirty="0" err="1" smtClean="0">
                <a:latin typeface="e-Ukraine Light" pitchFamily="50" charset="-52"/>
              </a:rPr>
              <a:t>дані</a:t>
            </a:r>
            <a:r>
              <a:rPr lang="ru-RU" sz="1300" dirty="0" smtClean="0">
                <a:latin typeface="e-Ukraine Light" pitchFamily="50" charset="-52"/>
              </a:rPr>
              <a:t> про </a:t>
            </a:r>
            <a:r>
              <a:rPr lang="ru-RU" sz="1300" dirty="0" err="1" smtClean="0">
                <a:latin typeface="e-Ukraine Light" pitchFamily="50" charset="-52"/>
              </a:rPr>
              <a:t>земельні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ділянки</a:t>
            </a:r>
            <a:r>
              <a:rPr lang="ru-RU" sz="1300" dirty="0" smtClean="0">
                <a:latin typeface="e-Ukraine Light" pitchFamily="50" charset="-52"/>
              </a:rPr>
              <a:t>, на </a:t>
            </a:r>
            <a:r>
              <a:rPr lang="ru-RU" sz="1300" dirty="0" err="1" smtClean="0">
                <a:latin typeface="e-Ukraine Light" pitchFamily="50" charset="-52"/>
              </a:rPr>
              <a:t>яких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були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розташовані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зазначені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знищені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об’єкти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нерухомості</a:t>
            </a:r>
            <a:r>
              <a:rPr lang="ru-RU" sz="1300" dirty="0" smtClean="0">
                <a:latin typeface="e-Ukraine Light" pitchFamily="50" charset="-52"/>
              </a:rPr>
              <a:t>, </a:t>
            </a:r>
            <a:r>
              <a:rPr lang="ru-RU" sz="1300" dirty="0" err="1" smtClean="0">
                <a:latin typeface="e-Ukraine Light" pitchFamily="50" charset="-52"/>
              </a:rPr>
              <a:t>внесені</a:t>
            </a:r>
            <a:r>
              <a:rPr lang="ru-RU" sz="1300" dirty="0" smtClean="0">
                <a:latin typeface="e-Ukraine Light" pitchFamily="50" charset="-52"/>
              </a:rPr>
              <a:t> до Державного </a:t>
            </a:r>
            <a:r>
              <a:rPr lang="ru-RU" sz="1300" dirty="0" err="1" smtClean="0">
                <a:latin typeface="e-Ukraine Light" pitchFamily="50" charset="-52"/>
              </a:rPr>
              <a:t>реєстру</a:t>
            </a:r>
            <a:r>
              <a:rPr lang="ru-RU" sz="1300" dirty="0" smtClean="0">
                <a:latin typeface="e-Ukraine Light" pitchFamily="50" charset="-52"/>
              </a:rPr>
              <a:t> майна, </a:t>
            </a:r>
            <a:r>
              <a:rPr lang="ru-RU" sz="1300" dirty="0" err="1" smtClean="0">
                <a:latin typeface="e-Ukraine Light" pitchFamily="50" charset="-52"/>
              </a:rPr>
              <a:t>пошкодженого</a:t>
            </a:r>
            <a:r>
              <a:rPr lang="ru-RU" sz="1300" dirty="0" smtClean="0">
                <a:latin typeface="e-Ukraine Light" pitchFamily="50" charset="-52"/>
              </a:rPr>
              <a:t> та </a:t>
            </a:r>
            <a:r>
              <a:rPr lang="ru-RU" sz="1300" dirty="0" err="1" smtClean="0">
                <a:latin typeface="e-Ukraine Light" pitchFamily="50" charset="-52"/>
              </a:rPr>
              <a:t>знищеного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внаслідок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бойових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дій</a:t>
            </a:r>
            <a:r>
              <a:rPr lang="ru-RU" sz="1300" dirty="0" smtClean="0">
                <a:latin typeface="e-Ukraine Light" pitchFamily="50" charset="-52"/>
              </a:rPr>
              <a:t>, </a:t>
            </a:r>
            <a:r>
              <a:rPr lang="ru-RU" sz="1300" dirty="0" err="1" smtClean="0">
                <a:latin typeface="e-Ukraine Light" pitchFamily="50" charset="-52"/>
              </a:rPr>
              <a:t>терористичних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актів</a:t>
            </a:r>
            <a:r>
              <a:rPr lang="ru-RU" sz="1300" dirty="0" smtClean="0">
                <a:latin typeface="e-Ukraine Light" pitchFamily="50" charset="-52"/>
              </a:rPr>
              <a:t>, </a:t>
            </a:r>
            <a:r>
              <a:rPr lang="ru-RU" sz="1300" dirty="0" err="1" smtClean="0">
                <a:latin typeface="e-Ukraine Light" pitchFamily="50" charset="-52"/>
              </a:rPr>
              <a:t>диверсій</a:t>
            </a:r>
            <a:r>
              <a:rPr lang="ru-RU" sz="1300" dirty="0" smtClean="0">
                <a:latin typeface="e-Ukraine Light" pitchFamily="50" charset="-52"/>
              </a:rPr>
              <a:t>, </a:t>
            </a:r>
            <a:r>
              <a:rPr lang="ru-RU" sz="1300" dirty="0" err="1" smtClean="0">
                <a:latin typeface="e-Ukraine Light" pitchFamily="50" charset="-52"/>
              </a:rPr>
              <a:t>спричинених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збройною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агресією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російської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федерації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проти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України</a:t>
            </a:r>
            <a:r>
              <a:rPr lang="ru-RU" sz="1300" dirty="0" smtClean="0">
                <a:latin typeface="e-Ukraine Light" pitchFamily="50" charset="-52"/>
              </a:rPr>
              <a:t> (</a:t>
            </a:r>
            <a:r>
              <a:rPr lang="ru-RU" sz="1300" dirty="0" err="1" smtClean="0">
                <a:latin typeface="e-Ukraine Light" pitchFamily="50" charset="-52"/>
              </a:rPr>
              <a:t>далі</a:t>
            </a:r>
            <a:r>
              <a:rPr lang="ru-RU" sz="1300" dirty="0" smtClean="0">
                <a:latin typeface="e-Ukraine Light" pitchFamily="50" charset="-52"/>
              </a:rPr>
              <a:t> – </a:t>
            </a:r>
            <a:r>
              <a:rPr lang="ru-RU" sz="1300" dirty="0" err="1" smtClean="0">
                <a:latin typeface="e-Ukraine Light" pitchFamily="50" charset="-52"/>
              </a:rPr>
              <a:t>Реєстр</a:t>
            </a:r>
            <a:r>
              <a:rPr lang="ru-RU" sz="1300" dirty="0" smtClean="0">
                <a:latin typeface="e-Ukraine Light" pitchFamily="50" charset="-52"/>
              </a:rPr>
              <a:t> майна), в межах </a:t>
            </a:r>
            <a:r>
              <a:rPr lang="ru-RU" sz="1300" dirty="0" err="1" smtClean="0">
                <a:latin typeface="e-Ukraine Light" pitchFamily="50" charset="-52"/>
              </a:rPr>
              <a:t>площ</a:t>
            </a:r>
            <a:r>
              <a:rPr lang="ru-RU" sz="1300" dirty="0" smtClean="0">
                <a:latin typeface="e-Ukraine Light" pitchFamily="50" charset="-52"/>
              </a:rPr>
              <a:t> (</a:t>
            </a:r>
            <a:r>
              <a:rPr lang="ru-RU" sz="1300" dirty="0" err="1" smtClean="0">
                <a:latin typeface="e-Ukraine Light" pitchFamily="50" charset="-52"/>
              </a:rPr>
              <a:t>земельних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ділянок</a:t>
            </a:r>
            <a:r>
              <a:rPr lang="ru-RU" sz="1300" dirty="0" smtClean="0">
                <a:latin typeface="e-Ukraine Light" pitchFamily="50" charset="-52"/>
              </a:rPr>
              <a:t>), </a:t>
            </a:r>
            <a:r>
              <a:rPr lang="ru-RU" sz="1300" dirty="0" err="1" smtClean="0">
                <a:latin typeface="e-Ukraine Light" pitchFamily="50" charset="-52"/>
              </a:rPr>
              <a:t>визначених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цим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підпунктом</a:t>
            </a:r>
            <a:r>
              <a:rPr lang="ru-RU" sz="1300" dirty="0" smtClean="0">
                <a:latin typeface="e-Ukraine Light" pitchFamily="50" charset="-52"/>
              </a:rPr>
              <a:t>. </a:t>
            </a:r>
          </a:p>
          <a:p>
            <a:pPr algn="just"/>
            <a:r>
              <a:rPr lang="ru-RU" sz="1300" dirty="0" smtClean="0">
                <a:latin typeface="e-Ukraine Light" pitchFamily="50" charset="-52"/>
              </a:rPr>
              <a:t>	</a:t>
            </a:r>
            <a:r>
              <a:rPr lang="ru-RU" sz="1300" dirty="0" err="1" smtClean="0">
                <a:latin typeface="e-Ukraine Light" pitchFamily="50" charset="-52"/>
              </a:rPr>
              <a:t>Площі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земельних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ділянок</a:t>
            </a:r>
            <a:r>
              <a:rPr lang="ru-RU" sz="1300" dirty="0" smtClean="0">
                <a:latin typeface="e-Ukraine Light" pitchFamily="50" charset="-52"/>
              </a:rPr>
              <a:t>, на </a:t>
            </a:r>
            <a:r>
              <a:rPr lang="ru-RU" sz="1300" dirty="0" err="1" smtClean="0">
                <a:latin typeface="e-Ukraine Light" pitchFamily="50" charset="-52"/>
              </a:rPr>
              <a:t>які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поширюється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дія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цього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підпункту</a:t>
            </a:r>
            <a:r>
              <a:rPr lang="ru-RU" sz="1300" dirty="0" smtClean="0">
                <a:latin typeface="e-Ukraine Light" pitchFamily="50" charset="-52"/>
              </a:rPr>
              <a:t>, </a:t>
            </a:r>
            <a:r>
              <a:rPr lang="ru-RU" sz="1300" dirty="0" err="1" smtClean="0">
                <a:latin typeface="e-Ukraine Light" pitchFamily="50" charset="-52"/>
              </a:rPr>
              <a:t>обмежуються</a:t>
            </a:r>
            <a:r>
              <a:rPr lang="ru-RU" sz="1300" dirty="0" smtClean="0">
                <a:latin typeface="e-Ukraine Light" pitchFamily="50" charset="-52"/>
              </a:rPr>
              <a:t>, </a:t>
            </a:r>
            <a:r>
              <a:rPr lang="ru-RU" sz="1300" dirty="0" err="1" smtClean="0">
                <a:latin typeface="e-Ukraine Light" pitchFamily="50" charset="-52"/>
              </a:rPr>
              <a:t>зокрема</a:t>
            </a:r>
            <a:r>
              <a:rPr lang="ru-RU" sz="1300" dirty="0" smtClean="0">
                <a:latin typeface="e-Ukraine Light" pitchFamily="50" charset="-52"/>
              </a:rPr>
              <a:t>, для </a:t>
            </a:r>
            <a:r>
              <a:rPr lang="ru-RU" sz="1300" dirty="0" err="1" smtClean="0">
                <a:latin typeface="e-Ukraine Light" pitchFamily="50" charset="-52"/>
              </a:rPr>
              <a:t>юридичних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осіб</a:t>
            </a:r>
            <a:r>
              <a:rPr lang="ru-RU" sz="1300" dirty="0" smtClean="0">
                <a:latin typeface="e-Ukraine Light" pitchFamily="50" charset="-52"/>
              </a:rPr>
              <a:t> – </a:t>
            </a:r>
            <a:r>
              <a:rPr lang="ru-RU" sz="1300" dirty="0" err="1" smtClean="0">
                <a:latin typeface="e-Ukraine Light" pitchFamily="50" charset="-52"/>
              </a:rPr>
              <a:t>власників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знищених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об’єктів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нежитлової</a:t>
            </a:r>
            <a:r>
              <a:rPr lang="ru-RU" sz="1300" dirty="0" smtClean="0">
                <a:latin typeface="e-Ukraine Light" pitchFamily="50" charset="-52"/>
              </a:rPr>
              <a:t> та </a:t>
            </a:r>
            <a:r>
              <a:rPr lang="ru-RU" sz="1300" dirty="0" err="1" smtClean="0">
                <a:latin typeface="e-Ukraine Light" pitchFamily="50" charset="-52"/>
              </a:rPr>
              <a:t>житлової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нерухомості</a:t>
            </a:r>
            <a:r>
              <a:rPr lang="ru-RU" sz="1300" dirty="0" smtClean="0">
                <a:latin typeface="e-Ukraine Light" pitchFamily="50" charset="-52"/>
              </a:rPr>
              <a:t>: </a:t>
            </a:r>
          </a:p>
          <a:p>
            <a:pPr algn="just"/>
            <a:r>
              <a:rPr lang="ru-RU" sz="1300" dirty="0" smtClean="0">
                <a:latin typeface="e-Ukraine Light" pitchFamily="50" charset="-52"/>
              </a:rPr>
              <a:t>- 100 </a:t>
            </a:r>
            <a:r>
              <a:rPr lang="ru-RU" sz="1300" dirty="0" err="1" smtClean="0">
                <a:latin typeface="e-Ukraine Light" pitchFamily="50" charset="-52"/>
              </a:rPr>
              <a:t>відсотків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площі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земельної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ділянки</a:t>
            </a:r>
            <a:r>
              <a:rPr lang="ru-RU" sz="1300" dirty="0" smtClean="0">
                <a:latin typeface="e-Ukraine Light" pitchFamily="50" charset="-52"/>
              </a:rPr>
              <a:t> – у </a:t>
            </a:r>
            <a:r>
              <a:rPr lang="ru-RU" sz="1300" dirty="0" err="1" smtClean="0">
                <a:latin typeface="e-Ukraine Light" pitchFamily="50" charset="-52"/>
              </a:rPr>
              <a:t>разі</a:t>
            </a:r>
            <a:endParaRPr lang="ru-RU" sz="1300" dirty="0" smtClean="0">
              <a:latin typeface="e-Ukraine Light" pitchFamily="50" charset="-52"/>
            </a:endParaRPr>
          </a:p>
        </p:txBody>
      </p:sp>
      <p:sp>
        <p:nvSpPr>
          <p:cNvPr id="1026" name="AutoShape 2" descr="https://kyiv.tax.gov.ua/data/material/000/663/786526/6650503beefbe.jpe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https://kyiv.tax.gov.ua/data/material/000/663/786526/6650503beefbe.jpe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0" name="AutoShape 6" descr="https://kyiv.tax.gov.ua/data/material/000/663/786526/6650503beefbe.jpe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2" name="AutoShape 8" descr="https://kyiv.tax.gov.ua/data/material/000/663/786526/6650503beefbe.jpe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6" name="Рисунок 10" descr="https://chart.googleapis.com/chart?cht=qr&amp;chl=https%3A%2F%2Ft.me%2FinfoTAXbot&amp;chld=L|0&amp;chs=150">
            <a:extLst>
              <a:ext uri="{FF2B5EF4-FFF2-40B4-BE49-F238E27FC236}">
                <a16:creationId xmlns="" xmlns:a16="http://schemas.microsoft.com/office/drawing/2014/main" id="{C10BBAFE-2D79-49E5-868B-A0FDCC9F8B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9161" y="2343150"/>
            <a:ext cx="1730339" cy="16478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Прямоугольник 16"/>
          <p:cNvSpPr/>
          <p:nvPr/>
        </p:nvSpPr>
        <p:spPr>
          <a:xfrm>
            <a:off x="257176" y="409574"/>
            <a:ext cx="45339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49263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altLang="ru-RU" sz="1100" dirty="0" smtClean="0">
                <a:solidFill>
                  <a:srgbClr val="333333"/>
                </a:solidFill>
                <a:latin typeface="e-Ukraine Light" panose="000004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Друзі, підписуйтеся на офіційні сторінки Державної податкової служби України у соціальних мережах, де ви зможе переглянути новини, актуальні роз'яснення податкових новацій, а також </a:t>
            </a:r>
            <a:r>
              <a:rPr lang="uk-UA" altLang="ru-RU" sz="1100" dirty="0" err="1" smtClean="0">
                <a:solidFill>
                  <a:srgbClr val="333333"/>
                </a:solidFill>
                <a:latin typeface="e-Ukraine Light" panose="000004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інфографіки</a:t>
            </a:r>
            <a:r>
              <a:rPr lang="uk-UA" altLang="ru-RU" sz="1100" dirty="0" smtClean="0">
                <a:solidFill>
                  <a:srgbClr val="333333"/>
                </a:solidFill>
                <a:latin typeface="e-Ukraine Light" panose="000004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 та коментарі керівництва, фахівців служби! Буде корисно та цікаво!</a:t>
            </a:r>
            <a:endParaRPr lang="ru-RU" altLang="ru-RU" sz="1100" dirty="0" smtClean="0">
              <a:latin typeface="e-Ukraine Light" panose="00000400000000000000" pitchFamily="50" charset="-52"/>
            </a:endParaRPr>
          </a:p>
          <a:p>
            <a:pPr lvl="0" indent="449263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altLang="ru-RU" sz="1100" dirty="0" smtClean="0">
                <a:solidFill>
                  <a:srgbClr val="333333"/>
                </a:solidFill>
                <a:latin typeface="e-Ukraine Light" panose="000004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Спілкуйтеся з Податковою службою дистанційно за допомогою сервісу  «</a:t>
            </a:r>
            <a:r>
              <a:rPr lang="uk-UA" altLang="ru-RU" sz="1100" dirty="0" err="1" smtClean="0">
                <a:solidFill>
                  <a:srgbClr val="333333"/>
                </a:solidFill>
                <a:latin typeface="e-Ukraine Light" panose="000004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InfoTAX</a:t>
            </a:r>
            <a:r>
              <a:rPr lang="uk-UA" altLang="ru-RU" sz="1100" dirty="0" smtClean="0">
                <a:solidFill>
                  <a:srgbClr val="333333"/>
                </a:solidFill>
                <a:latin typeface="e-Ukraine Light" panose="000004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»:</a:t>
            </a:r>
            <a:endParaRPr lang="ru-RU" altLang="ru-RU" sz="1100" dirty="0" smtClean="0">
              <a:latin typeface="e-Ukraine Light" panose="00000400000000000000" pitchFamily="50" charset="-5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75173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1539</TotalTime>
  <Words>237</Words>
  <Application>Microsoft Office PowerPoint</Application>
  <PresentationFormat>Лист A4 (210x297 мм)</PresentationFormat>
  <Paragraphs>39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Asus</dc:creator>
  <cp:lastModifiedBy>adm</cp:lastModifiedBy>
  <cp:revision>154</cp:revision>
  <cp:lastPrinted>2022-12-13T10:52:00Z</cp:lastPrinted>
  <dcterms:created xsi:type="dcterms:W3CDTF">2021-05-27T05:23:05Z</dcterms:created>
  <dcterms:modified xsi:type="dcterms:W3CDTF">2024-06-17T07:55:46Z</dcterms:modified>
</cp:coreProperties>
</file>