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906000" cy="6858000" type="A4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00" d="100"/>
          <a:sy n="100" d="100"/>
        </p:scale>
        <p:origin x="-2004" y="-3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17.06.2024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tax.gov.ua/media-tsentr/novini/760868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28246" y="142339"/>
            <a:ext cx="4877754" cy="6734176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:a16="http://schemas.microsoft.com/office/drawing/2014/main" xmlns="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:a16="http://schemas.microsoft.com/office/drawing/2014/main" xmlns="" id="{5B1F3CBD-8D08-499F-BE54-1DF3C9FE8E21}"/>
              </a:ext>
            </a:extLst>
          </p:cNvPr>
          <p:cNvGrpSpPr/>
          <p:nvPr/>
        </p:nvGrpSpPr>
        <p:grpSpPr>
          <a:xfrm>
            <a:off x="0" y="142339"/>
            <a:ext cx="4881163" cy="6723423"/>
            <a:chOff x="82316" y="0"/>
            <a:chExt cx="4881163" cy="6850381"/>
          </a:xfrm>
        </p:grpSpPr>
        <p:grpSp>
          <p:nvGrpSpPr>
            <p:cNvPr id="9" name="Группа 8">
              <a:extLst>
                <a:ext uri="{FF2B5EF4-FFF2-40B4-BE49-F238E27FC236}">
                  <a16:creationId xmlns:a16="http://schemas.microsoft.com/office/drawing/2014/main" xmlns="" id="{4A6F6DA5-6ACE-429E-B52A-AC44102F0184}"/>
                </a:ext>
              </a:extLst>
            </p:cNvPr>
            <p:cNvGrpSpPr/>
            <p:nvPr/>
          </p:nvGrpSpPr>
          <p:grpSpPr>
            <a:xfrm>
              <a:off x="169545" y="0"/>
              <a:ext cx="4793934" cy="6850381"/>
              <a:chOff x="169545" y="0"/>
              <a:chExt cx="4793934" cy="6850381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:a16="http://schemas.microsoft.com/office/drawing/2014/main" xmlns="" id="{09A0A77F-376C-47B9-BB79-353299E74E74}"/>
                  </a:ext>
                </a:extLst>
              </p:cNvPr>
              <p:cNvSpPr/>
              <p:nvPr/>
            </p:nvSpPr>
            <p:spPr>
              <a:xfrm>
                <a:off x="169545" y="0"/>
                <a:ext cx="4793934" cy="66294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:a16="http://schemas.microsoft.com/office/drawing/2014/main" xmlns="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1100" dirty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7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:a16="http://schemas.microsoft.com/office/drawing/2014/main" xmlns="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0617" y="436388"/>
              <a:ext cx="842883" cy="87806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:a16="http://schemas.microsoft.com/office/drawing/2014/main" xmlns="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2143126"/>
              <a:ext cx="833358" cy="90487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:a16="http://schemas.microsoft.com/office/drawing/2014/main" xmlns="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2992" y="4107580"/>
              <a:ext cx="880983" cy="89304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:a16="http://schemas.microsoft.com/office/drawing/2014/main" xmlns="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942350"/>
              <a:ext cx="4793934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:a16="http://schemas.microsoft.com/office/drawing/2014/main" xmlns="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04950" y="470454"/>
              <a:ext cx="2114550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канал ДПС «</a:t>
              </a:r>
              <a:r>
                <a:rPr kumimoji="0" lang="en-US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:a16="http://schemas.microsoft.com/office/drawing/2014/main" xmlns="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2240025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 err="1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:a16="http://schemas.microsoft.com/office/drawing/2014/main" xmlns="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32357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сторінка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:a16="http://schemas.microsoft.com/office/drawing/2014/main" xmlns="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:a16="http://schemas.microsoft.com/office/drawing/2014/main" xmlns="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581649" y="1632965"/>
            <a:ext cx="3829050" cy="83099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err="1" smtClean="0"/>
              <a:t>Додаток</a:t>
            </a:r>
            <a:r>
              <a:rPr lang="ru-RU" sz="1600" b="1" dirty="0" smtClean="0"/>
              <a:t> ТЦ до </a:t>
            </a:r>
            <a:r>
              <a:rPr lang="ru-RU" sz="1600" b="1" dirty="0" err="1" smtClean="0"/>
              <a:t>Податкової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декларації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податку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прибуток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підприємств</a:t>
            </a:r>
            <a:r>
              <a:rPr lang="ru-RU" sz="1600" b="1" dirty="0" smtClean="0"/>
              <a:t>: </a:t>
            </a:r>
            <a:r>
              <a:rPr lang="ru-RU" sz="1600" b="1" dirty="0" err="1" smtClean="0"/>
              <a:t>зміни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які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набули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чинності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48250" y="6461285"/>
            <a:ext cx="1066799" cy="2154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latin typeface="e-Ukraine Light" pitchFamily="50" charset="-52"/>
                <a:cs typeface="Arial" pitchFamily="34" charset="0"/>
              </a:rPr>
              <a:t>Червень  2024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115049" y="250783"/>
            <a:ext cx="314325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Головне управління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24901" y="90176"/>
            <a:ext cx="4890591" cy="6724650"/>
            <a:chOff x="83820" y="68581"/>
            <a:chExt cx="4793934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229225" y="165734"/>
            <a:ext cx="4605996" cy="6724650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ru-RU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6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AB020ADF-A26B-4DB1-A8F3-01CE965CB04E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Блок-схема: узел 16"/>
          <p:cNvSpPr/>
          <p:nvPr/>
        </p:nvSpPr>
        <p:spPr>
          <a:xfrm>
            <a:off x="5231276" y="3538909"/>
            <a:ext cx="1562100" cy="1657351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Блок-схема: узел 17"/>
          <p:cNvSpPr/>
          <p:nvPr/>
        </p:nvSpPr>
        <p:spPr>
          <a:xfrm>
            <a:off x="6486525" y="5048250"/>
            <a:ext cx="1685925" cy="15621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Блок-схема: узел 18"/>
          <p:cNvSpPr/>
          <p:nvPr/>
        </p:nvSpPr>
        <p:spPr>
          <a:xfrm>
            <a:off x="5155076" y="5038725"/>
            <a:ext cx="1657350" cy="165735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Блок-схема: узел 19"/>
          <p:cNvSpPr/>
          <p:nvPr/>
        </p:nvSpPr>
        <p:spPr>
          <a:xfrm>
            <a:off x="6476999" y="3552825"/>
            <a:ext cx="1724026" cy="1676400"/>
          </a:xfrm>
          <a:prstGeom prst="flowChartConnector">
            <a:avLst/>
          </a:prstGeom>
          <a:solidFill>
            <a:srgbClr val="25A87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33350" y="0"/>
            <a:ext cx="4848225" cy="65094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 smtClean="0">
                <a:latin typeface="e-Ukraine Light" pitchFamily="50" charset="-52"/>
              </a:rPr>
              <a:t> </a:t>
            </a:r>
            <a:r>
              <a:rPr lang="uk-UA" sz="1050" dirty="0" smtClean="0">
                <a:latin typeface="e-Ukraine Light" pitchFamily="50" charset="-52"/>
              </a:rPr>
              <a:t>	</a:t>
            </a:r>
            <a:r>
              <a:rPr lang="uk-UA" sz="1200" dirty="0" smtClean="0">
                <a:latin typeface="e-Ukraine Light" pitchFamily="50" charset="-52"/>
              </a:rPr>
              <a:t> </a:t>
            </a:r>
          </a:p>
          <a:p>
            <a:pPr algn="just"/>
            <a:r>
              <a:rPr lang="uk-UA" sz="1200" dirty="0" smtClean="0">
                <a:latin typeface="e-Ukraine Light" pitchFamily="50" charset="-52"/>
              </a:rPr>
              <a:t>	  </a:t>
            </a:r>
            <a:r>
              <a:rPr lang="ru-RU" sz="1350" dirty="0" err="1" smtClean="0">
                <a:latin typeface="e-Ukraine Light" pitchFamily="50" charset="-52"/>
              </a:rPr>
              <a:t>Державна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податкова</a:t>
            </a:r>
            <a:r>
              <a:rPr lang="ru-RU" sz="1350" dirty="0" smtClean="0">
                <a:latin typeface="e-Ukraine Light" pitchFamily="50" charset="-52"/>
              </a:rPr>
              <a:t> служба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повідомляє</a:t>
            </a:r>
            <a:r>
              <a:rPr lang="ru-RU" sz="1350" dirty="0" smtClean="0">
                <a:latin typeface="e-Ukraine Light" pitchFamily="50" charset="-52"/>
              </a:rPr>
              <a:t>, </a:t>
            </a:r>
            <a:r>
              <a:rPr lang="ru-RU" sz="1350" dirty="0" err="1" smtClean="0">
                <a:latin typeface="e-Ukraine Light" pitchFamily="50" charset="-52"/>
              </a:rPr>
              <a:t>що</a:t>
            </a:r>
            <a:r>
              <a:rPr lang="ru-RU" sz="1350" dirty="0" smtClean="0">
                <a:latin typeface="e-Ukraine Light" pitchFamily="50" charset="-52"/>
              </a:rPr>
              <a:t> 06.02.2024 набрав </a:t>
            </a:r>
            <a:r>
              <a:rPr lang="ru-RU" sz="1350" dirty="0" err="1" smtClean="0">
                <a:latin typeface="e-Ukraine Light" pitchFamily="50" charset="-52"/>
              </a:rPr>
              <a:t>чинності</a:t>
            </a:r>
            <a:r>
              <a:rPr lang="ru-RU" sz="1350" dirty="0" smtClean="0">
                <a:latin typeface="e-Ukraine Light" pitchFamily="50" charset="-52"/>
              </a:rPr>
              <a:t> наказ </a:t>
            </a:r>
            <a:r>
              <a:rPr lang="ru-RU" sz="1350" dirty="0" err="1" smtClean="0">
                <a:latin typeface="e-Ukraine Light" pitchFamily="50" charset="-52"/>
              </a:rPr>
              <a:t>Міністерства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фінансів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від</a:t>
            </a:r>
            <a:r>
              <a:rPr lang="ru-RU" sz="1350" dirty="0" smtClean="0">
                <a:latin typeface="e-Ukraine Light" pitchFamily="50" charset="-52"/>
              </a:rPr>
              <a:t> 07.12.2023 № 673 «Про </a:t>
            </a:r>
            <a:r>
              <a:rPr lang="ru-RU" sz="1350" dirty="0" err="1" smtClean="0">
                <a:latin typeface="e-Ukraine Light" pitchFamily="50" charset="-52"/>
              </a:rPr>
              <a:t>внесення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змін</a:t>
            </a:r>
            <a:r>
              <a:rPr lang="ru-RU" sz="1350" dirty="0" smtClean="0">
                <a:latin typeface="e-Ukraine Light" pitchFamily="50" charset="-52"/>
              </a:rPr>
              <a:t> до </a:t>
            </a:r>
            <a:r>
              <a:rPr lang="ru-RU" sz="1350" dirty="0" err="1" smtClean="0">
                <a:latin typeface="e-Ukraine Light" pitchFamily="50" charset="-52"/>
              </a:rPr>
              <a:t>деяких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нормативно-правових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актів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Міністерства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фінансів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», </a:t>
            </a:r>
            <a:r>
              <a:rPr lang="ru-RU" sz="1350" dirty="0" err="1" smtClean="0">
                <a:latin typeface="e-Ukraine Light" pitchFamily="50" charset="-52"/>
              </a:rPr>
              <a:t>зареєстрований</a:t>
            </a:r>
            <a:r>
              <a:rPr lang="ru-RU" sz="1350" dirty="0" smtClean="0">
                <a:latin typeface="e-Ukraine Light" pitchFamily="50" charset="-52"/>
              </a:rPr>
              <a:t> в </a:t>
            </a:r>
            <a:r>
              <a:rPr lang="ru-RU" sz="1350" dirty="0" err="1" smtClean="0">
                <a:latin typeface="e-Ukraine Light" pitchFamily="50" charset="-52"/>
              </a:rPr>
              <a:t>Міністерстві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юстиції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 21.12.2023 за № 2223/41279 (</a:t>
            </a:r>
            <a:r>
              <a:rPr lang="ru-RU" sz="1350" dirty="0" err="1" smtClean="0">
                <a:latin typeface="e-Ukraine Light" pitchFamily="50" charset="-52"/>
              </a:rPr>
              <a:t>далі</a:t>
            </a:r>
            <a:r>
              <a:rPr lang="ru-RU" sz="1350" dirty="0" smtClean="0">
                <a:latin typeface="e-Ukraine Light" pitchFamily="50" charset="-52"/>
              </a:rPr>
              <a:t> – наказ № 673) (</a:t>
            </a:r>
            <a:r>
              <a:rPr lang="ru-RU" sz="1350" dirty="0" err="1" smtClean="0">
                <a:latin typeface="e-Ukraine Light" pitchFamily="50" charset="-52"/>
              </a:rPr>
              <a:t>зі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змінами</a:t>
            </a:r>
            <a:r>
              <a:rPr lang="ru-RU" sz="135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350" dirty="0" smtClean="0">
                <a:latin typeface="e-Ukraine Light" pitchFamily="50" charset="-52"/>
              </a:rPr>
              <a:t>	</a:t>
            </a:r>
            <a:r>
              <a:rPr lang="ru-RU" sz="1350" dirty="0" err="1" smtClean="0">
                <a:latin typeface="e-Ukraine Light" pitchFamily="50" charset="-52"/>
              </a:rPr>
              <a:t>Цим</a:t>
            </a:r>
            <a:r>
              <a:rPr lang="ru-RU" sz="1350" dirty="0" smtClean="0">
                <a:latin typeface="e-Ukraine Light" pitchFamily="50" charset="-52"/>
              </a:rPr>
              <a:t> наказом </a:t>
            </a:r>
            <a:r>
              <a:rPr lang="ru-RU" sz="1350" dirty="0" err="1" smtClean="0">
                <a:latin typeface="e-Ukraine Light" pitchFamily="50" charset="-52"/>
              </a:rPr>
              <a:t>з</a:t>
            </a:r>
            <a:r>
              <a:rPr lang="ru-RU" sz="1350" dirty="0" smtClean="0">
                <a:latin typeface="e-Ukraine Light" pitchFamily="50" charset="-52"/>
              </a:rPr>
              <a:t> метою </a:t>
            </a:r>
            <a:r>
              <a:rPr lang="ru-RU" sz="1350" dirty="0" err="1" smtClean="0">
                <a:latin typeface="e-Ukraine Light" pitchFamily="50" charset="-52"/>
              </a:rPr>
              <a:t>удосконалення</a:t>
            </a:r>
            <a:r>
              <a:rPr lang="ru-RU" sz="1350" dirty="0" smtClean="0">
                <a:latin typeface="e-Ukraine Light" pitchFamily="50" charset="-52"/>
              </a:rPr>
              <a:t> контролю за </a:t>
            </a:r>
            <a:r>
              <a:rPr lang="ru-RU" sz="1350" dirty="0" err="1" smtClean="0">
                <a:latin typeface="e-Ukraine Light" pitchFamily="50" charset="-52"/>
              </a:rPr>
              <a:t>дотриманням</a:t>
            </a:r>
            <a:r>
              <a:rPr lang="ru-RU" sz="1350" dirty="0" smtClean="0">
                <a:latin typeface="e-Ukraine Light" pitchFamily="50" charset="-52"/>
              </a:rPr>
              <a:t> умов </a:t>
            </a:r>
            <a:r>
              <a:rPr lang="ru-RU" sz="1350" dirty="0" err="1" smtClean="0">
                <a:latin typeface="e-Ukraine Light" pitchFamily="50" charset="-52"/>
              </a:rPr>
              <a:t>контрольованих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операцій</a:t>
            </a:r>
            <a:r>
              <a:rPr lang="ru-RU" sz="1350" dirty="0" smtClean="0">
                <a:latin typeface="e-Ukraine Light" pitchFamily="50" charset="-52"/>
              </a:rPr>
              <a:t> (</a:t>
            </a:r>
            <a:r>
              <a:rPr lang="ru-RU" sz="1350" dirty="0" err="1" smtClean="0">
                <a:latin typeface="e-Ukraine Light" pitchFamily="50" charset="-52"/>
              </a:rPr>
              <a:t>далі</a:t>
            </a:r>
            <a:r>
              <a:rPr lang="ru-RU" sz="1350" dirty="0" smtClean="0">
                <a:latin typeface="e-Ukraine Light" pitchFamily="50" charset="-52"/>
              </a:rPr>
              <a:t> – КО) принципу «</a:t>
            </a:r>
            <a:r>
              <a:rPr lang="ru-RU" sz="1350" dirty="0" err="1" smtClean="0">
                <a:latin typeface="e-Ukraine Light" pitchFamily="50" charset="-52"/>
              </a:rPr>
              <a:t>витягнутої</a:t>
            </a:r>
            <a:r>
              <a:rPr lang="ru-RU" sz="1350" dirty="0" smtClean="0">
                <a:latin typeface="e-Ukraine Light" pitchFamily="50" charset="-52"/>
              </a:rPr>
              <a:t> руки» внесено </a:t>
            </a:r>
            <a:r>
              <a:rPr lang="ru-RU" sz="1350" dirty="0" err="1" smtClean="0">
                <a:latin typeface="e-Ukraine Light" pitchFamily="50" charset="-52"/>
              </a:rPr>
              <a:t>зміни</a:t>
            </a:r>
            <a:r>
              <a:rPr lang="ru-RU" sz="1350" dirty="0" smtClean="0">
                <a:latin typeface="e-Ukraine Light" pitchFamily="50" charset="-52"/>
              </a:rPr>
              <a:t> до </a:t>
            </a:r>
            <a:r>
              <a:rPr lang="ru-RU" sz="1350" dirty="0" err="1" smtClean="0">
                <a:latin typeface="e-Ukraine Light" pitchFamily="50" charset="-52"/>
              </a:rPr>
              <a:t>форми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додатку</a:t>
            </a:r>
            <a:r>
              <a:rPr lang="ru-RU" sz="1350" dirty="0" smtClean="0">
                <a:latin typeface="e-Ukraine Light" pitchFamily="50" charset="-52"/>
              </a:rPr>
              <a:t> ТЦ (</a:t>
            </a:r>
            <a:r>
              <a:rPr lang="ru-RU" sz="1350" dirty="0" err="1" smtClean="0">
                <a:latin typeface="e-Ukraine Light" pitchFamily="50" charset="-52"/>
              </a:rPr>
              <a:t>Самостійне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коригування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ціни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контрольованої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операції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сум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податкових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зобов’язань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платника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податку</a:t>
            </a:r>
            <a:r>
              <a:rPr lang="ru-RU" sz="1350" dirty="0" smtClean="0">
                <a:latin typeface="e-Ukraine Light" pitchFamily="50" charset="-52"/>
              </a:rPr>
              <a:t>) до </a:t>
            </a:r>
            <a:r>
              <a:rPr lang="ru-RU" sz="1350" dirty="0" err="1" smtClean="0">
                <a:latin typeface="e-Ukraine Light" pitchFamily="50" charset="-52"/>
              </a:rPr>
              <a:t>Податкової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декларації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податку</a:t>
            </a:r>
            <a:r>
              <a:rPr lang="ru-RU" sz="1350" dirty="0" smtClean="0">
                <a:latin typeface="e-Ukraine Light" pitchFamily="50" charset="-52"/>
              </a:rPr>
              <a:t> на </a:t>
            </a:r>
            <a:r>
              <a:rPr lang="ru-RU" sz="1350" dirty="0" err="1" smtClean="0">
                <a:latin typeface="e-Ukraine Light" pitchFamily="50" charset="-52"/>
              </a:rPr>
              <a:t>прибуток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підприємств</a:t>
            </a:r>
            <a:r>
              <a:rPr lang="ru-RU" sz="1350" dirty="0" smtClean="0">
                <a:latin typeface="e-Ukraine Light" pitchFamily="50" charset="-52"/>
              </a:rPr>
              <a:t> (</a:t>
            </a:r>
            <a:r>
              <a:rPr lang="ru-RU" sz="1350" dirty="0" err="1" smtClean="0">
                <a:latin typeface="e-Ukraine Light" pitchFamily="50" charset="-52"/>
              </a:rPr>
              <a:t>далі</a:t>
            </a:r>
            <a:r>
              <a:rPr lang="ru-RU" sz="1350" dirty="0" smtClean="0">
                <a:latin typeface="e-Ukraine Light" pitchFamily="50" charset="-52"/>
              </a:rPr>
              <a:t> – </a:t>
            </a:r>
            <a:r>
              <a:rPr lang="ru-RU" sz="1350" dirty="0" err="1" smtClean="0">
                <a:latin typeface="e-Ukraine Light" pitchFamily="50" charset="-52"/>
              </a:rPr>
              <a:t>додаток</a:t>
            </a:r>
            <a:r>
              <a:rPr lang="ru-RU" sz="1350" dirty="0" smtClean="0">
                <a:latin typeface="e-Ukraine Light" pitchFamily="50" charset="-52"/>
              </a:rPr>
              <a:t> ТЦ), </a:t>
            </a:r>
            <a:r>
              <a:rPr lang="ru-RU" sz="1350" dirty="0" err="1" smtClean="0">
                <a:latin typeface="e-Ukraine Light" pitchFamily="50" charset="-52"/>
              </a:rPr>
              <a:t>затвердженої</a:t>
            </a:r>
            <a:r>
              <a:rPr lang="ru-RU" sz="1350" dirty="0" smtClean="0">
                <a:latin typeface="e-Ukraine Light" pitchFamily="50" charset="-52"/>
              </a:rPr>
              <a:t> наказом </a:t>
            </a:r>
            <a:r>
              <a:rPr lang="ru-RU" sz="1350" dirty="0" err="1" smtClean="0">
                <a:latin typeface="e-Ukraine Light" pitchFamily="50" charset="-52"/>
              </a:rPr>
              <a:t>Міністерства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фінансів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від</a:t>
            </a:r>
            <a:r>
              <a:rPr lang="ru-RU" sz="1350" dirty="0" smtClean="0">
                <a:latin typeface="e-Ukraine Light" pitchFamily="50" charset="-52"/>
              </a:rPr>
              <a:t> 20.10.2015 № 897, </a:t>
            </a:r>
            <a:r>
              <a:rPr lang="ru-RU" sz="1350" dirty="0" err="1" smtClean="0">
                <a:latin typeface="e-Ukraine Light" pitchFamily="50" charset="-52"/>
              </a:rPr>
              <a:t>зареєстрованим</a:t>
            </a:r>
            <a:r>
              <a:rPr lang="ru-RU" sz="1350" dirty="0" smtClean="0">
                <a:latin typeface="e-Ukraine Light" pitchFamily="50" charset="-52"/>
              </a:rPr>
              <a:t> в </a:t>
            </a:r>
            <a:r>
              <a:rPr lang="ru-RU" sz="1350" dirty="0" err="1" smtClean="0">
                <a:latin typeface="e-Ukraine Light" pitchFamily="50" charset="-52"/>
              </a:rPr>
              <a:t>Міністерстві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юстиції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України</a:t>
            </a:r>
            <a:r>
              <a:rPr lang="ru-RU" sz="1350" dirty="0" smtClean="0">
                <a:latin typeface="e-Ukraine Light" pitchFamily="50" charset="-52"/>
              </a:rPr>
              <a:t> 11.11.2015 за № 1415/27860 (</a:t>
            </a:r>
            <a:r>
              <a:rPr lang="ru-RU" sz="1350" dirty="0" err="1" smtClean="0">
                <a:latin typeface="e-Ukraine Light" pitchFamily="50" charset="-52"/>
              </a:rPr>
              <a:t>зі</a:t>
            </a:r>
            <a:r>
              <a:rPr lang="ru-RU" sz="1350" dirty="0" smtClean="0">
                <a:latin typeface="e-Ukraine Light" pitchFamily="50" charset="-52"/>
              </a:rPr>
              <a:t> </a:t>
            </a:r>
            <a:r>
              <a:rPr lang="ru-RU" sz="1350" dirty="0" err="1" smtClean="0">
                <a:latin typeface="e-Ukraine Light" pitchFamily="50" charset="-52"/>
              </a:rPr>
              <a:t>змінами</a:t>
            </a:r>
            <a:r>
              <a:rPr lang="ru-RU" sz="135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350" dirty="0" smtClean="0">
                <a:latin typeface="e-Ukraine Light" pitchFamily="50" charset="-52"/>
              </a:rPr>
              <a:t>	Про </a:t>
            </a:r>
            <a:r>
              <a:rPr lang="ru-RU" sz="1350" dirty="0" err="1" smtClean="0">
                <a:latin typeface="e-Ukraine Light" pitchFamily="50" charset="-52"/>
              </a:rPr>
              <a:t>зазначене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повідомлялось</a:t>
            </a:r>
            <a:r>
              <a:rPr lang="ru-RU" sz="1350" dirty="0" smtClean="0">
                <a:latin typeface="e-Ukraine Light" pitchFamily="50" charset="-52"/>
              </a:rPr>
              <a:t> на </a:t>
            </a:r>
            <a:r>
              <a:rPr lang="ru-RU" sz="1350" dirty="0" err="1" smtClean="0">
                <a:latin typeface="e-Ukraine Light" pitchFamily="50" charset="-52"/>
              </a:rPr>
              <a:t>вебпорталі</a:t>
            </a:r>
            <a:r>
              <a:rPr lang="ru-RU" sz="1350" dirty="0" smtClean="0">
                <a:latin typeface="e-Ukraine Light" pitchFamily="50" charset="-52"/>
              </a:rPr>
              <a:t> ДПС у </a:t>
            </a:r>
            <a:r>
              <a:rPr lang="ru-RU" sz="1350" dirty="0" err="1" smtClean="0">
                <a:latin typeface="e-Ukraine Light" pitchFamily="50" charset="-52"/>
              </a:rPr>
              <a:t>розділі</a:t>
            </a:r>
            <a:r>
              <a:rPr lang="ru-RU" sz="1350" dirty="0" smtClean="0">
                <a:latin typeface="e-Ukraine Light" pitchFamily="50" charset="-52"/>
              </a:rPr>
              <a:t>: Головна/</a:t>
            </a:r>
            <a:r>
              <a:rPr lang="ru-RU" sz="1350" dirty="0" err="1" smtClean="0">
                <a:latin typeface="e-Ukraine Light" pitchFamily="50" charset="-52"/>
              </a:rPr>
              <a:t>Прес-центр</a:t>
            </a:r>
            <a:r>
              <a:rPr lang="ru-RU" sz="1350" dirty="0" smtClean="0">
                <a:latin typeface="e-Ukraine Light" pitchFamily="50" charset="-52"/>
              </a:rPr>
              <a:t>/</a:t>
            </a:r>
            <a:r>
              <a:rPr lang="ru-RU" sz="1350" dirty="0" err="1" smtClean="0">
                <a:latin typeface="e-Ukraine Light" pitchFamily="50" charset="-52"/>
              </a:rPr>
              <a:t>Новини</a:t>
            </a:r>
            <a:r>
              <a:rPr lang="ru-RU" sz="1350" dirty="0" smtClean="0">
                <a:latin typeface="e-Ukraine Light" pitchFamily="50" charset="-52"/>
              </a:rPr>
              <a:t> (</a:t>
            </a:r>
            <a:r>
              <a:rPr lang="ru-RU" sz="1350" dirty="0" err="1" smtClean="0">
                <a:latin typeface="e-Ukraine Light" pitchFamily="50" charset="-52"/>
              </a:rPr>
              <a:t>посилання</a:t>
            </a:r>
            <a:r>
              <a:rPr lang="ru-RU" sz="1350" dirty="0" smtClean="0">
                <a:latin typeface="e-Ukraine Light" pitchFamily="50" charset="-52"/>
              </a:rPr>
              <a:t> – </a:t>
            </a:r>
            <a:r>
              <a:rPr lang="en-US" sz="1350" dirty="0" smtClean="0">
                <a:latin typeface="e-Ukraine Light" pitchFamily="50" charset="-52"/>
                <a:hlinkClick r:id="rId2"/>
              </a:rPr>
              <a:t>https://tax.gov.ua/media-tsentr/novini/760868.html</a:t>
            </a:r>
            <a:r>
              <a:rPr lang="en-US" sz="135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350" dirty="0" smtClean="0">
                <a:latin typeface="e-Ukraine Light" pitchFamily="50" charset="-52"/>
              </a:rPr>
              <a:t>	</a:t>
            </a:r>
            <a:r>
              <a:rPr lang="ru-RU" sz="1350" dirty="0" err="1" smtClean="0">
                <a:latin typeface="e-Ukraine Light" pitchFamily="50" charset="-52"/>
              </a:rPr>
              <a:t>Варто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звернути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увагу</a:t>
            </a:r>
            <a:r>
              <a:rPr lang="ru-RU" sz="1350" dirty="0" smtClean="0">
                <a:latin typeface="e-Ukraine Light" pitchFamily="50" charset="-52"/>
              </a:rPr>
              <a:t> на </a:t>
            </a:r>
            <a:r>
              <a:rPr lang="ru-RU" sz="1350" dirty="0" err="1" smtClean="0">
                <a:latin typeface="e-Ukraine Light" pitchFamily="50" charset="-52"/>
              </a:rPr>
              <a:t>такі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основні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зміни</a:t>
            </a:r>
            <a:r>
              <a:rPr lang="ru-RU" sz="1350" dirty="0" smtClean="0">
                <a:latin typeface="e-Ukraine Light" pitchFamily="50" charset="-52"/>
              </a:rPr>
              <a:t> до </a:t>
            </a:r>
            <a:r>
              <a:rPr lang="ru-RU" sz="1350" dirty="0" err="1" smtClean="0">
                <a:latin typeface="e-Ukraine Light" pitchFamily="50" charset="-52"/>
              </a:rPr>
              <a:t>додатку</a:t>
            </a:r>
            <a:r>
              <a:rPr lang="ru-RU" sz="1350" dirty="0" smtClean="0">
                <a:latin typeface="e-Ukraine Light" pitchFamily="50" charset="-52"/>
              </a:rPr>
              <a:t> ТЦ, а </a:t>
            </a:r>
            <a:r>
              <a:rPr lang="ru-RU" sz="1350" dirty="0" err="1" smtClean="0">
                <a:latin typeface="e-Ukraine Light" pitchFamily="50" charset="-52"/>
              </a:rPr>
              <a:t>саме</a:t>
            </a:r>
            <a:r>
              <a:rPr lang="ru-RU" sz="135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350" dirty="0" smtClean="0">
                <a:latin typeface="e-Ukraine Light" pitchFamily="50" charset="-52"/>
              </a:rPr>
              <a:t>- графи 5 та 6 – </a:t>
            </a:r>
            <a:r>
              <a:rPr lang="ru-RU" sz="1350" dirty="0" err="1" smtClean="0">
                <a:latin typeface="e-Ukraine Light" pitchFamily="50" charset="-52"/>
              </a:rPr>
              <a:t>доповнено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інформацією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щодо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необхідності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зазначення</a:t>
            </a:r>
            <a:r>
              <a:rPr lang="ru-RU" sz="1350" dirty="0" smtClean="0">
                <a:latin typeface="e-Ukraine Light" pitchFamily="50" charset="-52"/>
              </a:rPr>
              <a:t> не </a:t>
            </a:r>
            <a:r>
              <a:rPr lang="ru-RU" sz="1350" dirty="0" err="1" smtClean="0">
                <a:latin typeface="e-Ukraine Light" pitchFamily="50" charset="-52"/>
              </a:rPr>
              <a:t>лише</a:t>
            </a:r>
            <a:r>
              <a:rPr lang="ru-RU" sz="1350" dirty="0" smtClean="0">
                <a:latin typeface="e-Ukraine Light" pitchFamily="50" charset="-52"/>
              </a:rPr>
              <a:t> </a:t>
            </a:r>
            <a:r>
              <a:rPr lang="ru-RU" sz="1350" dirty="0" err="1" smtClean="0">
                <a:latin typeface="e-Ukraine Light" pitchFamily="50" charset="-52"/>
              </a:rPr>
              <a:t>контрактів</a:t>
            </a:r>
            <a:endParaRPr lang="ru-RU" sz="135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53707" y="118444"/>
            <a:ext cx="4788839" cy="6739556"/>
            <a:chOff x="120796" y="142734"/>
            <a:chExt cx="4719982" cy="674637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120796" y="142734"/>
              <a:ext cx="4719982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84306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3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28878" y="138485"/>
            <a:ext cx="4787316" cy="6704352"/>
            <a:chOff x="268044" y="105978"/>
            <a:chExt cx="4613231" cy="6744403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268044" y="105978"/>
              <a:ext cx="4613231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/>
                </a:solidFill>
              </a:endParaRPr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4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20E9D96F-3DE8-4417-9595-2A67DB70D5D3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6365EE5-61B6-4672-AA2C-19B58DE21C70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uk-UA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95450" y="138485"/>
            <a:ext cx="4591051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200" dirty="0" smtClean="0">
                <a:latin typeface="e-Ukraine Light" pitchFamily="50" charset="-52"/>
              </a:rPr>
              <a:t>	</a:t>
            </a:r>
            <a:r>
              <a:rPr lang="ru-RU" sz="1400" dirty="0" smtClean="0">
                <a:latin typeface="e-Ukraine Light" pitchFamily="50" charset="-52"/>
              </a:rPr>
              <a:t>- графа 17.2 – </a:t>
            </a:r>
            <a:r>
              <a:rPr lang="ru-RU" sz="1400" dirty="0" err="1" smtClean="0">
                <a:latin typeface="e-Ukraine Light" pitchFamily="50" charset="-52"/>
              </a:rPr>
              <a:t>кількості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коригується</a:t>
            </a:r>
            <a:r>
              <a:rPr lang="ru-RU" sz="1400" dirty="0" smtClean="0">
                <a:latin typeface="e-Ukraine Light" pitchFamily="50" charset="-52"/>
              </a:rPr>
              <a:t> при продажу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17.3 – </a:t>
            </a:r>
            <a:r>
              <a:rPr lang="ru-RU" sz="1400" dirty="0" err="1" smtClean="0">
                <a:latin typeface="e-Ukraine Light" pitchFamily="50" charset="-52"/>
              </a:rPr>
              <a:t>одиниці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виміру</a:t>
            </a:r>
            <a:r>
              <a:rPr lang="ru-RU" sz="1400" dirty="0" smtClean="0">
                <a:latin typeface="e-Ukraine Light" pitchFamily="50" charset="-52"/>
              </a:rPr>
              <a:t> при продажу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19.1 – </a:t>
            </a:r>
            <a:r>
              <a:rPr lang="ru-RU" sz="1400" dirty="0" err="1" smtClean="0">
                <a:latin typeface="e-Ukraine Light" pitchFamily="50" charset="-52"/>
              </a:rPr>
              <a:t>ціни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показника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коригується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придбанні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19.2 – </a:t>
            </a:r>
            <a:r>
              <a:rPr lang="ru-RU" sz="1400" dirty="0" err="1" smtClean="0">
                <a:latin typeface="e-Ukraine Light" pitchFamily="50" charset="-52"/>
              </a:rPr>
              <a:t>кількості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коригується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придбанні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19.3 – </a:t>
            </a:r>
            <a:r>
              <a:rPr lang="ru-RU" sz="1400" dirty="0" err="1" smtClean="0">
                <a:latin typeface="e-Ukraine Light" pitchFamily="50" charset="-52"/>
              </a:rPr>
              <a:t>одиниці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виміру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придбанні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Доопрацьовану</a:t>
            </a:r>
            <a:r>
              <a:rPr lang="ru-RU" sz="1400" dirty="0" smtClean="0">
                <a:latin typeface="e-Ukraine Light" pitchFamily="50" charset="-52"/>
              </a:rPr>
              <a:t> Х</a:t>
            </a:r>
            <a:r>
              <a:rPr lang="en-US" sz="1400" dirty="0" smtClean="0">
                <a:latin typeface="e-Ukraine Light" pitchFamily="50" charset="-52"/>
              </a:rPr>
              <a:t>ML-</a:t>
            </a:r>
            <a:r>
              <a:rPr lang="ru-RU" sz="1400" dirty="0" smtClean="0">
                <a:latin typeface="e-Ukraine Light" pitchFamily="50" charset="-52"/>
              </a:rPr>
              <a:t>схему </a:t>
            </a:r>
            <a:r>
              <a:rPr lang="ru-RU" sz="1400" dirty="0" err="1" smtClean="0">
                <a:latin typeface="e-Ukraine Light" pitchFamily="50" charset="-52"/>
              </a:rPr>
              <a:t>Податкової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прибуток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підприємств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додатками</a:t>
            </a:r>
            <a:r>
              <a:rPr lang="ru-RU" sz="1400" dirty="0" smtClean="0">
                <a:latin typeface="e-Ukraine Light" pitchFamily="50" charset="-52"/>
              </a:rPr>
              <a:t>) (</a:t>
            </a:r>
            <a:r>
              <a:rPr lang="en-US" sz="1400" dirty="0" smtClean="0">
                <a:latin typeface="e-Ukraine Light" pitchFamily="50" charset="-52"/>
              </a:rPr>
              <a:t>J0100126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приміткою</a:t>
            </a:r>
            <a:r>
              <a:rPr lang="ru-RU" sz="1400" dirty="0" smtClean="0">
                <a:latin typeface="e-Ukraine Light" pitchFamily="50" charset="-52"/>
              </a:rPr>
              <a:t> «для </a:t>
            </a:r>
            <a:r>
              <a:rPr lang="ru-RU" sz="1400" dirty="0" err="1" smtClean="0">
                <a:latin typeface="e-Ukraine Light" pitchFamily="50" charset="-52"/>
              </a:rPr>
              <a:t>розробників</a:t>
            </a:r>
            <a:r>
              <a:rPr lang="ru-RU" sz="1400" dirty="0" smtClean="0">
                <a:latin typeface="e-Ukraine Light" pitchFamily="50" charset="-52"/>
              </a:rPr>
              <a:t>)», </a:t>
            </a:r>
            <a:r>
              <a:rPr lang="ru-RU" sz="1400" dirty="0" err="1" smtClean="0">
                <a:latin typeface="e-Ukraine Light" pitchFamily="50" charset="-52"/>
              </a:rPr>
              <a:t>оприлюднено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вебпорталі</a:t>
            </a:r>
            <a:r>
              <a:rPr lang="ru-RU" sz="1400" dirty="0" smtClean="0">
                <a:latin typeface="e-Ukraine Light" pitchFamily="50" charset="-52"/>
              </a:rPr>
              <a:t> ДПС у </a:t>
            </a:r>
            <a:r>
              <a:rPr lang="ru-RU" sz="1400" dirty="0" err="1" smtClean="0">
                <a:latin typeface="e-Ukraine Light" pitchFamily="50" charset="-52"/>
              </a:rPr>
              <a:t>розділі</a:t>
            </a:r>
            <a:r>
              <a:rPr lang="ru-RU" sz="1400" dirty="0" smtClean="0">
                <a:latin typeface="e-Ukraine Light" pitchFamily="50" charset="-52"/>
              </a:rPr>
              <a:t>: Головна/</a:t>
            </a:r>
            <a:r>
              <a:rPr lang="ru-RU" sz="1400" dirty="0" err="1" smtClean="0">
                <a:latin typeface="e-Ukraine Light" pitchFamily="50" charset="-52"/>
              </a:rPr>
              <a:t>Електронна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звітність</a:t>
            </a:r>
            <a:r>
              <a:rPr lang="ru-RU" sz="1400" dirty="0" smtClean="0">
                <a:latin typeface="e-Ukraine Light" pitchFamily="50" charset="-52"/>
              </a:rPr>
              <a:t>/</a:t>
            </a:r>
            <a:r>
              <a:rPr lang="ru-RU" sz="1400" dirty="0" err="1" smtClean="0">
                <a:latin typeface="e-Ukraine Light" pitchFamily="50" charset="-52"/>
              </a:rPr>
              <a:t>Платникам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про </a:t>
            </a:r>
            <a:r>
              <a:rPr lang="ru-RU" sz="1400" dirty="0" err="1" smtClean="0">
                <a:latin typeface="e-Ukraine Light" pitchFamily="50" charset="-52"/>
              </a:rPr>
              <a:t>електронну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звітність</a:t>
            </a:r>
            <a:r>
              <a:rPr lang="ru-RU" sz="1400" dirty="0" smtClean="0">
                <a:latin typeface="e-Ukraine Light" pitchFamily="50" charset="-52"/>
              </a:rPr>
              <a:t>/</a:t>
            </a:r>
            <a:r>
              <a:rPr lang="ru-RU" sz="1400" dirty="0" err="1" smtClean="0">
                <a:latin typeface="e-Ukraine Light" pitchFamily="50" charset="-52"/>
              </a:rPr>
              <a:t>Інформаційно-аналітичне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забезпечення</a:t>
            </a:r>
            <a:r>
              <a:rPr lang="ru-RU" sz="1400" dirty="0" smtClean="0">
                <a:latin typeface="e-Ukraine Light" pitchFamily="50" charset="-52"/>
              </a:rPr>
              <a:t>/</a:t>
            </a:r>
            <a:r>
              <a:rPr lang="ru-RU" sz="1400" dirty="0" err="1" smtClean="0">
                <a:latin typeface="e-Ukraine Light" pitchFamily="50" charset="-52"/>
              </a:rPr>
              <a:t>Реєстр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форм </a:t>
            </a:r>
            <a:r>
              <a:rPr lang="ru-RU" sz="1400" dirty="0" err="1" smtClean="0">
                <a:latin typeface="e-Ukraine Light" pitchFamily="50" charset="-52"/>
              </a:rPr>
              <a:t>податкових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документів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положень</a:t>
            </a:r>
            <a:r>
              <a:rPr lang="ru-RU" sz="1400" dirty="0" smtClean="0">
                <a:latin typeface="e-Ukraine Light" pitchFamily="50" charset="-52"/>
              </a:rPr>
              <a:t> пункту 46.6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46 </a:t>
            </a:r>
            <a:r>
              <a:rPr lang="ru-RU" sz="1400" dirty="0" err="1" smtClean="0">
                <a:latin typeface="e-Ukraine Light" pitchFamily="50" charset="-52"/>
              </a:rPr>
              <a:t>Податкового</a:t>
            </a:r>
            <a:r>
              <a:rPr lang="ru-RU" sz="1400" dirty="0" smtClean="0">
                <a:latin typeface="e-Ukraine Light" pitchFamily="50" charset="-52"/>
              </a:rPr>
              <a:t> кодексу </a:t>
            </a:r>
            <a:r>
              <a:rPr lang="ru-RU" sz="1400" dirty="0" err="1" smtClean="0">
                <a:latin typeface="e-Ukraine Light" pitchFamily="50" charset="-52"/>
              </a:rPr>
              <a:t>України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далі</a:t>
            </a:r>
            <a:r>
              <a:rPr lang="ru-RU" sz="1400" dirty="0" smtClean="0">
                <a:latin typeface="e-Ukraine Light" pitchFamily="50" charset="-52"/>
              </a:rPr>
              <a:t> – Кодекс), </a:t>
            </a:r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в </a:t>
            </a:r>
            <a:r>
              <a:rPr lang="ru-RU" sz="1400" dirty="0" err="1" smtClean="0">
                <a:latin typeface="e-Ukraine Light" pitchFamily="50" charset="-52"/>
              </a:rPr>
              <a:t>результаті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зміни</a:t>
            </a:r>
            <a:r>
              <a:rPr lang="ru-RU" sz="1400" dirty="0" smtClean="0">
                <a:latin typeface="e-Ukraine Light" pitchFamily="50" charset="-52"/>
              </a:rPr>
              <a:t> правил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змінюються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, до </a:t>
            </a:r>
            <a:r>
              <a:rPr lang="ru-RU" sz="1400" dirty="0" err="1" smtClean="0">
                <a:latin typeface="e-Ukraine Light" pitchFamily="50" charset="-52"/>
              </a:rPr>
              <a:t>визначення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нових</a:t>
            </a:r>
            <a:r>
              <a:rPr lang="ru-RU" sz="1400" dirty="0" smtClean="0">
                <a:latin typeface="e-Ukraine Light" pitchFamily="50" charset="-52"/>
              </a:rPr>
              <a:t> форм </a:t>
            </a:r>
            <a:r>
              <a:rPr lang="ru-RU" sz="1400" dirty="0" err="1" smtClean="0">
                <a:latin typeface="e-Ukraine Light" pitchFamily="50" charset="-52"/>
              </a:rPr>
              <a:t>декларацій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набирають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чинності</a:t>
            </a:r>
            <a:r>
              <a:rPr lang="ru-RU" sz="1400" dirty="0" smtClean="0">
                <a:latin typeface="e-Ukraine Light" pitchFamily="50" charset="-52"/>
              </a:rPr>
              <a:t> для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095875" y="266700"/>
            <a:ext cx="4638675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dirty="0" err="1" smtClean="0">
                <a:latin typeface="e-Ukraine Light" pitchFamily="50" charset="-52"/>
              </a:rPr>
              <a:t>складання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звітності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період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настає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податковим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періодом</a:t>
            </a:r>
            <a:r>
              <a:rPr lang="ru-RU" sz="1400" dirty="0" smtClean="0">
                <a:latin typeface="e-Ukraine Light" pitchFamily="50" charset="-52"/>
              </a:rPr>
              <a:t>, у </a:t>
            </a:r>
            <a:r>
              <a:rPr lang="ru-RU" sz="1400" dirty="0" err="1" smtClean="0">
                <a:latin typeface="e-Ukraine Light" pitchFamily="50" charset="-52"/>
              </a:rPr>
              <a:t>якому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відбулося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їхнє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оприлюднення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є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чинними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розрахунків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чинні</a:t>
            </a:r>
            <a:r>
              <a:rPr lang="ru-RU" sz="1400" dirty="0" smtClean="0">
                <a:latin typeface="e-Ukraine Light" pitchFamily="50" charset="-52"/>
              </a:rPr>
              <a:t> до такого </a:t>
            </a:r>
            <a:r>
              <a:rPr lang="ru-RU" sz="1400" dirty="0" err="1" smtClean="0">
                <a:latin typeface="e-Ukraine Light" pitchFamily="50" charset="-52"/>
              </a:rPr>
              <a:t>визначення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Зважаючи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зазначене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додатки</a:t>
            </a:r>
            <a:r>
              <a:rPr lang="ru-RU" sz="1400" dirty="0" smtClean="0">
                <a:latin typeface="e-Ukraine Light" pitchFamily="50" charset="-52"/>
              </a:rPr>
              <a:t> ТЦ, </a:t>
            </a:r>
            <a:r>
              <a:rPr lang="ru-RU" sz="1400" dirty="0" err="1" smtClean="0">
                <a:latin typeface="e-Ukraine Light" pitchFamily="50" charset="-52"/>
              </a:rPr>
              <a:t>подані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платниками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податків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неоновленою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версією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електронних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форматів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набрання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чинності</a:t>
            </a:r>
            <a:r>
              <a:rPr lang="ru-RU" sz="1400" dirty="0" smtClean="0">
                <a:latin typeface="e-Ukraine Light" pitchFamily="50" charset="-52"/>
              </a:rPr>
              <a:t> наказу № 673, </a:t>
            </a:r>
            <a:r>
              <a:rPr lang="ru-RU" sz="1400" dirty="0" err="1" smtClean="0">
                <a:latin typeface="e-Ukraine Light" pitchFamily="50" charset="-52"/>
              </a:rPr>
              <a:t>вважаються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дійсними</a:t>
            </a:r>
            <a:r>
              <a:rPr lang="ru-RU" sz="1400" dirty="0" smtClean="0">
                <a:latin typeface="e-Ukraine Light" pitchFamily="50" charset="-52"/>
              </a:rPr>
              <a:t>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уточнюючого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розрахунку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податкової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декларації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прибуток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підприємств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попередній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податковий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звітний</a:t>
            </a:r>
            <a:r>
              <a:rPr lang="ru-RU" sz="1400" dirty="0" smtClean="0">
                <a:latin typeface="e-Ukraine Light" pitchFamily="50" charset="-52"/>
              </a:rPr>
              <a:t>) </a:t>
            </a:r>
            <a:r>
              <a:rPr lang="ru-RU" sz="1400" dirty="0" err="1" smtClean="0">
                <a:latin typeface="e-Ukraine Light" pitchFamily="50" charset="-52"/>
              </a:rPr>
              <a:t>рік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метою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самостійного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39 Кодексу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при </a:t>
            </a:r>
            <a:r>
              <a:rPr lang="ru-RU" sz="1400" dirty="0" err="1" smtClean="0">
                <a:latin typeface="e-Ukraine Light" pitchFamily="50" charset="-52"/>
              </a:rPr>
              <a:t>визначенні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бази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оподаткування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підпункту</a:t>
            </a:r>
            <a:r>
              <a:rPr lang="ru-RU" sz="1400" dirty="0" smtClean="0">
                <a:latin typeface="e-Ukraine Light" pitchFamily="50" charset="-52"/>
              </a:rPr>
              <a:t> 141.9</a:t>
            </a:r>
            <a:r>
              <a:rPr lang="ru-RU" sz="1400" baseline="30000" dirty="0" smtClean="0">
                <a:latin typeface="e-Ukraine Light" pitchFamily="50" charset="-52"/>
              </a:rPr>
              <a:t>1</a:t>
            </a:r>
            <a:r>
              <a:rPr lang="ru-RU" sz="1400" dirty="0" smtClean="0">
                <a:latin typeface="e-Ukraine Light" pitchFamily="50" charset="-52"/>
              </a:rPr>
              <a:t>.3 пункту 141.9</a:t>
            </a:r>
            <a:r>
              <a:rPr lang="ru-RU" sz="1400" baseline="30000" dirty="0" smtClean="0">
                <a:latin typeface="e-Ukraine Light" pitchFamily="50" charset="-52"/>
              </a:rPr>
              <a:t>1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141 Кодексу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контрольованих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операцій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якщо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їх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умови</a:t>
            </a:r>
            <a:r>
              <a:rPr lang="ru-RU" sz="1400" dirty="0" smtClean="0">
                <a:latin typeface="e-Ukraine Light" pitchFamily="50" charset="-52"/>
              </a:rPr>
              <a:t> не </a:t>
            </a:r>
            <a:r>
              <a:rPr lang="ru-RU" sz="1400" dirty="0" err="1" smtClean="0">
                <a:latin typeface="e-Ukraine Light" pitchFamily="50" charset="-52"/>
              </a:rPr>
              <a:t>відповідають</a:t>
            </a:r>
            <a:r>
              <a:rPr lang="ru-RU" sz="1400" dirty="0" smtClean="0">
                <a:latin typeface="e-Ukraine Light" pitchFamily="50" charset="-52"/>
              </a:rPr>
              <a:t> принципу «</a:t>
            </a:r>
            <a:r>
              <a:rPr lang="ru-RU" sz="1400" dirty="0" err="1" smtClean="0">
                <a:latin typeface="e-Ukraine Light" pitchFamily="50" charset="-52"/>
              </a:rPr>
              <a:t>витягнутої</a:t>
            </a:r>
            <a:r>
              <a:rPr lang="ru-RU" sz="1400" dirty="0" smtClean="0">
                <a:latin typeface="e-Ukraine Light" pitchFamily="50" charset="-52"/>
              </a:rPr>
              <a:t> руки», у строк </a:t>
            </a:r>
            <a:r>
              <a:rPr lang="ru-RU" sz="1400" dirty="0" err="1" smtClean="0">
                <a:latin typeface="e-Ukraine Light" pitchFamily="50" charset="-52"/>
              </a:rPr>
              <a:t>непізніше</a:t>
            </a:r>
            <a:r>
              <a:rPr lang="ru-RU" sz="1400" dirty="0" smtClean="0">
                <a:latin typeface="e-Ukraine Light" pitchFamily="50" charset="-52"/>
              </a:rPr>
              <a:t> 01 </a:t>
            </a:r>
            <a:r>
              <a:rPr lang="ru-RU" sz="1400" dirty="0" err="1" smtClean="0">
                <a:latin typeface="e-Ukraine Light" pitchFamily="50" charset="-52"/>
              </a:rPr>
              <a:t>жовтня</a:t>
            </a:r>
            <a:r>
              <a:rPr lang="ru-RU" sz="1400" dirty="0" smtClean="0">
                <a:latin typeface="e-Ukraine Light" pitchFamily="50" charset="-52"/>
              </a:rPr>
              <a:t> року, </a:t>
            </a:r>
            <a:r>
              <a:rPr lang="ru-RU" sz="1400" dirty="0" err="1" smtClean="0">
                <a:latin typeface="e-Ukraine Light" pitchFamily="50" charset="-52"/>
              </a:rPr>
              <a:t>наступного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звітним</a:t>
            </a:r>
            <a:r>
              <a:rPr lang="ru-RU" sz="1400" dirty="0" smtClean="0">
                <a:latin typeface="e-Ukraine Light" pitchFamily="50" charset="-52"/>
              </a:rPr>
              <a:t>, штраф у </a:t>
            </a:r>
            <a:r>
              <a:rPr lang="ru-RU" sz="1400" dirty="0" err="1" smtClean="0">
                <a:latin typeface="e-Ukraine Light" pitchFamily="50" charset="-52"/>
              </a:rPr>
              <a:t>розмірі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трьох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відсотків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суми</a:t>
            </a:r>
            <a:r>
              <a:rPr lang="ru-RU" sz="1400" dirty="0" smtClean="0">
                <a:latin typeface="e-Ukraine Light" pitchFamily="50" charset="-52"/>
              </a:rPr>
              <a:t> недоплати не </a:t>
            </a:r>
            <a:r>
              <a:rPr lang="ru-RU" sz="1400" dirty="0" err="1" smtClean="0">
                <a:latin typeface="e-Ukraine Light" pitchFamily="50" charset="-52"/>
              </a:rPr>
              <a:t>застосовується</a:t>
            </a:r>
            <a:r>
              <a:rPr lang="ru-RU" sz="1400" dirty="0" smtClean="0">
                <a:latin typeface="e-Ukraine Light" pitchFamily="50" charset="-52"/>
              </a:rPr>
              <a:t> (пункт 50.1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50 Кодексу).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	</a:t>
            </a:r>
            <a:r>
              <a:rPr lang="ru-RU" sz="1400" dirty="0" err="1" smtClean="0">
                <a:latin typeface="e-Ukraine Light" pitchFamily="50" charset="-52"/>
              </a:rPr>
              <a:t>Платники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 на </a:t>
            </a:r>
            <a:r>
              <a:rPr lang="ru-RU" sz="1400" dirty="0" err="1" smtClean="0">
                <a:latin typeface="e-Ukraine Light" pitchFamily="50" charset="-52"/>
              </a:rPr>
              <a:t>прибуток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разі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здійснення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самостійного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ціни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контрольованої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сум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податкових</a:t>
            </a:r>
            <a:endParaRPr lang="ru-RU" sz="14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17636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:a16="http://schemas.microsoft.com/office/drawing/2014/main" xmlns="" id="{77BE1E3B-BB62-4FEA-84E6-53708639754F}"/>
              </a:ext>
            </a:extLst>
          </p:cNvPr>
          <p:cNvGrpSpPr/>
          <p:nvPr/>
        </p:nvGrpSpPr>
        <p:grpSpPr>
          <a:xfrm>
            <a:off x="143123" y="153912"/>
            <a:ext cx="4811078" cy="6705969"/>
            <a:chOff x="83820" y="2099"/>
            <a:chExt cx="4793934" cy="6848282"/>
          </a:xfrm>
        </p:grpSpPr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xmlns="" id="{63EC6337-995B-4F4C-BFBF-1A1915547AE5}"/>
                </a:ext>
              </a:extLst>
            </p:cNvPr>
            <p:cNvSpPr/>
            <p:nvPr/>
          </p:nvSpPr>
          <p:spPr>
            <a:xfrm>
              <a:off x="83820" y="2099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Овал 5">
              <a:extLst>
                <a:ext uri="{FF2B5EF4-FFF2-40B4-BE49-F238E27FC236}">
                  <a16:creationId xmlns:a16="http://schemas.microsoft.com/office/drawing/2014/main" xmlns="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5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:a16="http://schemas.microsoft.com/office/drawing/2014/main" xmlns="" id="{192DF1A1-DE05-4849-B565-0A68A4DD5458}"/>
              </a:ext>
            </a:extLst>
          </p:cNvPr>
          <p:cNvGrpSpPr/>
          <p:nvPr/>
        </p:nvGrpSpPr>
        <p:grpSpPr>
          <a:xfrm>
            <a:off x="5076290" y="161644"/>
            <a:ext cx="4692492" cy="6668750"/>
            <a:chOff x="82856" y="63915"/>
            <a:chExt cx="4793934" cy="6819219"/>
          </a:xfrm>
        </p:grpSpPr>
        <p:sp>
          <p:nvSpPr>
            <p:cNvPr id="8" name="Прямоугольник 7">
              <a:extLst>
                <a:ext uri="{FF2B5EF4-FFF2-40B4-BE49-F238E27FC236}">
                  <a16:creationId xmlns:a16="http://schemas.microsoft.com/office/drawing/2014/main" xmlns="" id="{98C4D4A9-1179-41C5-BA9A-90E6A97494E2}"/>
                </a:ext>
              </a:extLst>
            </p:cNvPr>
            <p:cNvSpPr/>
            <p:nvPr/>
          </p:nvSpPr>
          <p:spPr>
            <a:xfrm>
              <a:off x="82856" y="63915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Овал 8">
              <a:extLst>
                <a:ext uri="{FF2B5EF4-FFF2-40B4-BE49-F238E27FC236}">
                  <a16:creationId xmlns:a16="http://schemas.microsoft.com/office/drawing/2014/main" xmlns="" id="{72F46394-038E-4BE7-991A-5920F8DE961D}"/>
                </a:ext>
              </a:extLst>
            </p:cNvPr>
            <p:cNvSpPr/>
            <p:nvPr/>
          </p:nvSpPr>
          <p:spPr>
            <a:xfrm>
              <a:off x="2327423" y="6578334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1100" dirty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ru-RU" sz="14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FAF92371-AAAD-4CE7-9946-D3225F950A0A}"/>
              </a:ext>
            </a:extLst>
          </p:cNvPr>
          <p:cNvSpPr/>
          <p:nvPr/>
        </p:nvSpPr>
        <p:spPr>
          <a:xfrm>
            <a:off x="200024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E3BEA56-B2F6-43C2-8AE0-D93D94EA7E9A}"/>
              </a:ext>
            </a:extLst>
          </p:cNvPr>
          <p:cNvSpPr/>
          <p:nvPr/>
        </p:nvSpPr>
        <p:spPr>
          <a:xfrm>
            <a:off x="5076290" y="445690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lnSpc>
                <a:spcPct val="115000"/>
              </a:lnSpc>
              <a:spcAft>
                <a:spcPts val="0"/>
              </a:spcAft>
            </a:pPr>
            <a:endParaRPr lang="ru-RU" sz="1200" dirty="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076291" y="85252"/>
            <a:ext cx="4692491" cy="652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uk-UA" sz="1200" dirty="0" smtClean="0">
              <a:latin typeface="e-Ukraine Light" pitchFamily="50" charset="-52"/>
            </a:endParaRP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(</a:t>
            </a:r>
            <a:r>
              <a:rPr lang="ru-RU" sz="1400" dirty="0" err="1" smtClean="0">
                <a:latin typeface="e-Ukraine Light" pitchFamily="50" charset="-52"/>
              </a:rPr>
              <a:t>договорів</a:t>
            </a:r>
            <a:r>
              <a:rPr lang="ru-RU" sz="1400" dirty="0" smtClean="0">
                <a:latin typeface="e-Ukraine Light" pitchFamily="50" charset="-52"/>
              </a:rPr>
              <a:t>), а </a:t>
            </a:r>
            <a:r>
              <a:rPr lang="ru-RU" sz="1400" dirty="0" err="1" smtClean="0">
                <a:latin typeface="e-Ukraine Light" pitchFamily="50" charset="-52"/>
              </a:rPr>
              <a:t>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змін</a:t>
            </a:r>
            <a:r>
              <a:rPr lang="ru-RU" sz="1400" dirty="0" smtClean="0">
                <a:latin typeface="e-Ukraine Light" pitchFamily="50" charset="-52"/>
              </a:rPr>
              <a:t> до них, </a:t>
            </a:r>
            <a:r>
              <a:rPr lang="ru-RU" sz="1400" dirty="0" err="1" smtClean="0">
                <a:latin typeface="e-Ukraine Light" pitchFamily="50" charset="-52"/>
              </a:rPr>
              <a:t>які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підтверджують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узгодження</a:t>
            </a:r>
            <a:r>
              <a:rPr lang="ru-RU" sz="1400" dirty="0" smtClean="0">
                <a:latin typeface="e-Ukraine Light" pitchFamily="50" charset="-52"/>
              </a:rPr>
              <a:t> сторонами </a:t>
            </a:r>
            <a:r>
              <a:rPr lang="ru-RU" sz="1400" dirty="0" err="1" smtClean="0">
                <a:latin typeface="e-Ukraine Light" pitchFamily="50" charset="-52"/>
              </a:rPr>
              <a:t>суттєвих</a:t>
            </a:r>
            <a:r>
              <a:rPr lang="ru-RU" sz="1400" dirty="0" smtClean="0">
                <a:latin typeface="e-Ukraine Light" pitchFamily="50" charset="-52"/>
              </a:rPr>
              <a:t> умов КО, </a:t>
            </a:r>
            <a:r>
              <a:rPr lang="ru-RU" sz="1400" dirty="0" err="1" smtClean="0">
                <a:latin typeface="e-Ukraine Light" pitchFamily="50" charset="-52"/>
              </a:rPr>
              <a:t>зокрема</a:t>
            </a:r>
            <a:r>
              <a:rPr lang="ru-RU" sz="1400" dirty="0" smtClean="0">
                <a:latin typeface="e-Ukraine Light" pitchFamily="50" charset="-52"/>
              </a:rPr>
              <a:t>, характеристик </a:t>
            </a:r>
            <a:r>
              <a:rPr lang="ru-RU" sz="1400" dirty="0" err="1" smtClean="0">
                <a:latin typeface="e-Ukraine Light" pitchFamily="50" charset="-52"/>
              </a:rPr>
              <a:t>ціни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обсягу</a:t>
            </a:r>
            <a:r>
              <a:rPr lang="ru-RU" sz="1400" dirty="0" smtClean="0">
                <a:latin typeface="e-Ukraine Light" pitchFamily="50" charset="-52"/>
              </a:rPr>
              <a:t>, умов </a:t>
            </a:r>
            <a:r>
              <a:rPr lang="ru-RU" sz="1400" dirty="0" err="1" smtClean="0">
                <a:latin typeface="e-Ukraine Light" pitchFamily="50" charset="-52"/>
              </a:rPr>
              <a:t>постачання</a:t>
            </a:r>
            <a:r>
              <a:rPr lang="ru-RU" sz="1400" dirty="0" smtClean="0">
                <a:latin typeface="e-Ukraine Light" pitchFamily="50" charset="-52"/>
              </a:rPr>
              <a:t>, оплати та </a:t>
            </a:r>
            <a:r>
              <a:rPr lang="ru-RU" sz="1400" dirty="0" err="1" smtClean="0">
                <a:latin typeface="e-Ukraine Light" pitchFamily="50" charset="-52"/>
              </a:rPr>
              <a:t>відповідальності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сторін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операції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i="1" dirty="0" smtClean="0">
                <a:latin typeface="e-Ukraine Light" pitchFamily="50" charset="-52"/>
              </a:rPr>
              <a:t>(приклад </a:t>
            </a:r>
            <a:r>
              <a:rPr lang="ru-RU" sz="1400" i="1" dirty="0" err="1" smtClean="0">
                <a:latin typeface="e-Ukraine Light" pitchFamily="50" charset="-52"/>
              </a:rPr>
              <a:t>заповнення</a:t>
            </a:r>
            <a:r>
              <a:rPr lang="ru-RU" sz="1400" i="1" dirty="0" smtClean="0">
                <a:latin typeface="e-Ukraine Light" pitchFamily="50" charset="-52"/>
              </a:rPr>
              <a:t> граф 5 та 6 наведено в </a:t>
            </a:r>
            <a:r>
              <a:rPr lang="ru-RU" sz="1400" i="1" dirty="0" err="1" smtClean="0">
                <a:latin typeface="e-Ukraine Light" pitchFamily="50" charset="-52"/>
              </a:rPr>
              <a:t>інфографіці</a:t>
            </a:r>
            <a:r>
              <a:rPr lang="ru-RU" sz="1400" i="1" dirty="0" smtClean="0">
                <a:latin typeface="e-Ukraine Light" pitchFamily="50" charset="-52"/>
              </a:rPr>
              <a:t>)</a:t>
            </a:r>
            <a:r>
              <a:rPr lang="ru-RU" sz="1400" dirty="0" smtClean="0">
                <a:latin typeface="e-Ukraine Light" pitchFamily="50" charset="-52"/>
              </a:rPr>
              <a:t>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16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метою </a:t>
            </a:r>
            <a:r>
              <a:rPr lang="ru-RU" sz="1400" dirty="0" err="1" smtClean="0">
                <a:latin typeface="e-Ukraine Light" pitchFamily="50" charset="-52"/>
              </a:rPr>
              <a:t>розмежування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стосовно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сторони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досліджується</a:t>
            </a:r>
            <a:r>
              <a:rPr lang="ru-RU" sz="1400" dirty="0" smtClean="0">
                <a:latin typeface="e-Ukraine Light" pitchFamily="50" charset="-52"/>
              </a:rPr>
              <a:t> на резидента та нерезидента при продажу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змінено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назву</a:t>
            </a:r>
            <a:r>
              <a:rPr lang="ru-RU" sz="1400" dirty="0" smtClean="0">
                <a:latin typeface="e-Ukraine Light" pitchFamily="50" charset="-52"/>
              </a:rPr>
              <a:t> графи (</a:t>
            </a:r>
            <a:r>
              <a:rPr lang="ru-RU" sz="1400" dirty="0" err="1" smtClean="0">
                <a:latin typeface="e-Ukraine Light" pitchFamily="50" charset="-52"/>
              </a:rPr>
              <a:t>мінімальне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діапазону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цін</a:t>
            </a:r>
            <a:r>
              <a:rPr lang="ru-RU" sz="1400" dirty="0" smtClean="0">
                <a:latin typeface="e-Ukraine Light" pitchFamily="50" charset="-52"/>
              </a:rPr>
              <a:t> / </a:t>
            </a:r>
            <a:r>
              <a:rPr lang="ru-RU" sz="1400" dirty="0" err="1" smtClean="0">
                <a:latin typeface="e-Ukraine Light" pitchFamily="50" charset="-52"/>
              </a:rPr>
              <a:t>рентабельності</a:t>
            </a:r>
            <a:r>
              <a:rPr lang="ru-RU" sz="1400" dirty="0" smtClean="0">
                <a:latin typeface="e-Ukraine Light" pitchFamily="50" charset="-52"/>
              </a:rPr>
              <a:t> для резидента та </a:t>
            </a:r>
            <a:r>
              <a:rPr lang="ru-RU" sz="1400" dirty="0" err="1" smtClean="0">
                <a:latin typeface="e-Ukraine Light" pitchFamily="50" charset="-52"/>
              </a:rPr>
              <a:t>максимальне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діапазону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рентабельності</a:t>
            </a:r>
            <a:r>
              <a:rPr lang="ru-RU" sz="1400" dirty="0" smtClean="0">
                <a:latin typeface="e-Ukraine Light" pitchFamily="50" charset="-52"/>
              </a:rPr>
              <a:t> для нерезидента);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18 –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метою </a:t>
            </a:r>
            <a:r>
              <a:rPr lang="ru-RU" sz="1400" dirty="0" err="1" smtClean="0">
                <a:latin typeface="e-Ukraine Light" pitchFamily="50" charset="-52"/>
              </a:rPr>
              <a:t>розмежування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інформації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стосовно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сторони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досліджується</a:t>
            </a:r>
            <a:r>
              <a:rPr lang="ru-RU" sz="1400" dirty="0" smtClean="0">
                <a:latin typeface="e-Ukraine Light" pitchFamily="50" charset="-52"/>
              </a:rPr>
              <a:t> на резидента та нерезидента при </a:t>
            </a:r>
            <a:r>
              <a:rPr lang="ru-RU" sz="1400" dirty="0" err="1" smtClean="0">
                <a:latin typeface="e-Ukraine Light" pitchFamily="50" charset="-52"/>
              </a:rPr>
              <a:t>придбанні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змінено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назву</a:t>
            </a:r>
            <a:r>
              <a:rPr lang="ru-RU" sz="1400" dirty="0" smtClean="0">
                <a:latin typeface="e-Ukraine Light" pitchFamily="50" charset="-52"/>
              </a:rPr>
              <a:t> графи (</a:t>
            </a:r>
            <a:r>
              <a:rPr lang="ru-RU" sz="1400" dirty="0" err="1" smtClean="0">
                <a:latin typeface="e-Ukraine Light" pitchFamily="50" charset="-52"/>
              </a:rPr>
              <a:t>максимальне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діапазону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цін</a:t>
            </a:r>
            <a:r>
              <a:rPr lang="ru-RU" sz="1400" dirty="0" smtClean="0">
                <a:latin typeface="e-Ukraine Light" pitchFamily="50" charset="-52"/>
              </a:rPr>
              <a:t> / </a:t>
            </a:r>
            <a:r>
              <a:rPr lang="ru-RU" sz="1400" dirty="0" err="1" smtClean="0">
                <a:latin typeface="e-Ukraine Light" pitchFamily="50" charset="-52"/>
              </a:rPr>
              <a:t>мінімальне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діапазону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рентабельності</a:t>
            </a:r>
            <a:r>
              <a:rPr lang="ru-RU" sz="1400" dirty="0" smtClean="0">
                <a:latin typeface="e-Ukraine Light" pitchFamily="50" charset="-52"/>
              </a:rPr>
              <a:t> для резидента та </a:t>
            </a:r>
            <a:r>
              <a:rPr lang="ru-RU" sz="1400" dirty="0" err="1" smtClean="0">
                <a:latin typeface="e-Ukraine Light" pitchFamily="50" charset="-52"/>
              </a:rPr>
              <a:t>максимальне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значення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діапазону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рентабельності</a:t>
            </a:r>
            <a:r>
              <a:rPr lang="ru-RU" sz="1400" dirty="0" smtClean="0">
                <a:latin typeface="e-Ukraine Light" pitchFamily="50" charset="-52"/>
              </a:rPr>
              <a:t> для нерезидента);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додано </a:t>
            </a:r>
            <a:r>
              <a:rPr lang="ru-RU" sz="1400" dirty="0" err="1" smtClean="0">
                <a:latin typeface="e-Ukraine Light" pitchFamily="50" charset="-52"/>
              </a:rPr>
              <a:t>нові</a:t>
            </a:r>
            <a:r>
              <a:rPr lang="ru-RU" sz="1400" dirty="0" smtClean="0">
                <a:latin typeface="e-Ukraine Light" pitchFamily="50" charset="-52"/>
              </a:rPr>
              <a:t> графи, в </a:t>
            </a:r>
            <a:r>
              <a:rPr lang="ru-RU" sz="1400" dirty="0" err="1" smtClean="0">
                <a:latin typeface="e-Ukraine Light" pitchFamily="50" charset="-52"/>
              </a:rPr>
              <a:t>яких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відображається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інформація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щодо</a:t>
            </a:r>
            <a:r>
              <a:rPr lang="ru-RU" sz="1400" dirty="0" smtClean="0">
                <a:latin typeface="e-Ukraine Light" pitchFamily="50" charset="-52"/>
              </a:rPr>
              <a:t>: </a:t>
            </a:r>
          </a:p>
          <a:p>
            <a:pPr algn="just"/>
            <a:r>
              <a:rPr lang="ru-RU" sz="1400" dirty="0" smtClean="0">
                <a:latin typeface="e-Ukraine Light" pitchFamily="50" charset="-52"/>
              </a:rPr>
              <a:t>- графа 17.1 – </a:t>
            </a:r>
            <a:r>
              <a:rPr lang="ru-RU" sz="1400" dirty="0" err="1" smtClean="0">
                <a:latin typeface="e-Ukraine Light" pitchFamily="50" charset="-52"/>
              </a:rPr>
              <a:t>ціни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або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показника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що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коригується</a:t>
            </a:r>
            <a:r>
              <a:rPr lang="ru-RU" sz="1400" dirty="0" smtClean="0">
                <a:latin typeface="e-Ukraine Light" pitchFamily="50" charset="-52"/>
              </a:rPr>
              <a:t> при продажу </a:t>
            </a:r>
            <a:r>
              <a:rPr lang="ru-RU" sz="1400" dirty="0" err="1" smtClean="0">
                <a:latin typeface="e-Ukraine Light" pitchFamily="50" charset="-52"/>
              </a:rPr>
              <a:t>товарів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робіт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послуг</a:t>
            </a:r>
            <a:r>
              <a:rPr lang="ru-RU" sz="1400" dirty="0" smtClean="0">
                <a:latin typeface="e-Ukraine Light" pitchFamily="50" charset="-52"/>
              </a:rPr>
              <a:t>); </a:t>
            </a:r>
          </a:p>
        </p:txBody>
      </p:sp>
      <p:sp>
        <p:nvSpPr>
          <p:cNvPr id="1026" name="AutoShape 2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0" name="AutoShape 6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32" name="AutoShape 8" descr="https://kyiv.tax.gov.ua/data/material/000/663/786526/6650503beefbe.jpe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" name="Рисунок 10" descr="https://chart.googleapis.com/chart?cht=qr&amp;chl=https%3A%2F%2Ft.me%2FinfoTAXbot&amp;chld=L|0&amp;chs=150">
            <a:extLst>
              <a:ext uri="{FF2B5EF4-FFF2-40B4-BE49-F238E27FC236}">
                <a16:creationId xmlns:a16="http://schemas.microsoft.com/office/drawing/2014/main" xmlns="" id="{C10BBAFE-2D79-49E5-868B-A0FDCC9F8BD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210050"/>
            <a:ext cx="2028825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Прямоугольник 16"/>
          <p:cNvSpPr/>
          <p:nvPr/>
        </p:nvSpPr>
        <p:spPr>
          <a:xfrm>
            <a:off x="257176" y="409574"/>
            <a:ext cx="4533900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400" dirty="0" err="1" smtClean="0">
                <a:latin typeface="e-Ukraine Light" pitchFamily="50" charset="-52"/>
              </a:rPr>
              <a:t>зобов’язань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платника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податку</a:t>
            </a:r>
            <a:r>
              <a:rPr lang="ru-RU" sz="1400" dirty="0" smtClean="0">
                <a:latin typeface="e-Ukraine Light" pitchFamily="50" charset="-52"/>
              </a:rPr>
              <a:t>, </a:t>
            </a:r>
            <a:r>
              <a:rPr lang="ru-RU" sz="1400" dirty="0" err="1" smtClean="0">
                <a:latin typeface="e-Ukraine Light" pitchFamily="50" charset="-52"/>
              </a:rPr>
              <a:t>проведеного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відповідно</a:t>
            </a:r>
            <a:r>
              <a:rPr lang="ru-RU" sz="1400" dirty="0" smtClean="0">
                <a:latin typeface="e-Ukraine Light" pitchFamily="50" charset="-52"/>
              </a:rPr>
              <a:t> до </a:t>
            </a:r>
            <a:r>
              <a:rPr lang="ru-RU" sz="1400" dirty="0" err="1" smtClean="0">
                <a:latin typeface="e-Ukraine Light" pitchFamily="50" charset="-52"/>
              </a:rPr>
              <a:t>підпункту</a:t>
            </a:r>
            <a:r>
              <a:rPr lang="ru-RU" sz="1400" dirty="0" smtClean="0">
                <a:latin typeface="e-Ukraine Light" pitchFamily="50" charset="-52"/>
              </a:rPr>
              <a:t> 39.5.4 пункту 39.5 </a:t>
            </a:r>
            <a:r>
              <a:rPr lang="ru-RU" sz="1400" dirty="0" err="1" smtClean="0">
                <a:latin typeface="e-Ukraine Light" pitchFamily="50" charset="-52"/>
              </a:rPr>
              <a:t>статті</a:t>
            </a:r>
            <a:r>
              <a:rPr lang="ru-RU" sz="1400" dirty="0" smtClean="0">
                <a:latin typeface="e-Ukraine Light" pitchFamily="50" charset="-52"/>
              </a:rPr>
              <a:t> 39 </a:t>
            </a:r>
            <a:r>
              <a:rPr lang="ru-RU" sz="1400" dirty="0" err="1" smtClean="0">
                <a:latin typeface="e-Ukraine Light" pitchFamily="50" charset="-52"/>
              </a:rPr>
              <a:t>розділу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en-US" sz="1400" dirty="0" smtClean="0">
                <a:latin typeface="e-Ukraine Light" pitchFamily="50" charset="-52"/>
              </a:rPr>
              <a:t>I </a:t>
            </a:r>
            <a:r>
              <a:rPr lang="ru-RU" sz="1400" dirty="0" smtClean="0">
                <a:latin typeface="e-Ukraine Light" pitchFamily="50" charset="-52"/>
              </a:rPr>
              <a:t>Кодексу, </a:t>
            </a:r>
            <a:r>
              <a:rPr lang="ru-RU" sz="1400" dirty="0" err="1" smtClean="0">
                <a:latin typeface="e-Ukraine Light" pitchFamily="50" charset="-52"/>
              </a:rPr>
              <a:t>матимуть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змогу</a:t>
            </a:r>
            <a:r>
              <a:rPr lang="ru-RU" sz="1400" dirty="0" smtClean="0">
                <a:latin typeface="e-Ukraine Light" pitchFamily="50" charset="-52"/>
              </a:rPr>
              <a:t> подати </a:t>
            </a:r>
            <a:r>
              <a:rPr lang="ru-RU" sz="1400" dirty="0" err="1" smtClean="0">
                <a:latin typeface="e-Ukraine Light" pitchFamily="50" charset="-52"/>
              </a:rPr>
              <a:t>додаток</a:t>
            </a:r>
            <a:r>
              <a:rPr lang="ru-RU" sz="1400" dirty="0" smtClean="0">
                <a:latin typeface="e-Ukraine Light" pitchFamily="50" charset="-52"/>
              </a:rPr>
              <a:t> ТЦ за </a:t>
            </a:r>
            <a:r>
              <a:rPr lang="ru-RU" sz="1400" dirty="0" err="1" smtClean="0">
                <a:latin typeface="e-Ukraine Light" pitchFamily="50" charset="-52"/>
              </a:rPr>
              <a:t>оновленою</a:t>
            </a:r>
            <a:r>
              <a:rPr lang="ru-RU" sz="1400" dirty="0" smtClean="0">
                <a:latin typeface="e-Ukraine Light" pitchFamily="50" charset="-52"/>
              </a:rPr>
              <a:t> формою (у тому </a:t>
            </a:r>
            <a:r>
              <a:rPr lang="ru-RU" sz="1400" dirty="0" err="1" smtClean="0">
                <a:latin typeface="e-Ukraine Light" pitchFamily="50" charset="-52"/>
              </a:rPr>
              <a:t>числі</a:t>
            </a:r>
            <a:r>
              <a:rPr lang="ru-RU" sz="1400" dirty="0" smtClean="0">
                <a:latin typeface="e-Ukraine Light" pitchFamily="50" charset="-52"/>
              </a:rPr>
              <a:t> у </a:t>
            </a:r>
            <a:r>
              <a:rPr lang="ru-RU" sz="1400" dirty="0" err="1" smtClean="0">
                <a:latin typeface="e-Ukraine Light" pitchFamily="50" charset="-52"/>
              </a:rPr>
              <a:t>зв’язку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уточненням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показників</a:t>
            </a:r>
            <a:r>
              <a:rPr lang="ru-RU" sz="1400" dirty="0" smtClean="0">
                <a:latin typeface="e-Ukraine Light" pitchFamily="50" charset="-52"/>
              </a:rPr>
              <a:t> за </a:t>
            </a:r>
            <a:r>
              <a:rPr lang="ru-RU" sz="1400" dirty="0" err="1" smtClean="0">
                <a:latin typeface="e-Ukraine Light" pitchFamily="50" charset="-52"/>
              </a:rPr>
              <a:t>податковий</a:t>
            </a:r>
            <a:r>
              <a:rPr lang="ru-RU" sz="1400" dirty="0" smtClean="0">
                <a:latin typeface="e-Ukraine Light" pitchFamily="50" charset="-52"/>
              </a:rPr>
              <a:t> (</a:t>
            </a:r>
            <a:r>
              <a:rPr lang="ru-RU" sz="1400" dirty="0" err="1" smtClean="0">
                <a:latin typeface="e-Ukraine Light" pitchFamily="50" charset="-52"/>
              </a:rPr>
              <a:t>звітний</a:t>
            </a:r>
            <a:r>
              <a:rPr lang="ru-RU" sz="1400" dirty="0" smtClean="0">
                <a:latin typeface="e-Ukraine Light" pitchFamily="50" charset="-52"/>
              </a:rPr>
              <a:t>) 2023 </a:t>
            </a:r>
            <a:r>
              <a:rPr lang="ru-RU" sz="1400" dirty="0" err="1" smtClean="0">
                <a:latin typeface="e-Ukraine Light" pitchFamily="50" charset="-52"/>
              </a:rPr>
              <a:t>рік</a:t>
            </a:r>
            <a:r>
              <a:rPr lang="ru-RU" sz="1400" dirty="0" smtClean="0">
                <a:latin typeface="e-Ukraine Light" pitchFamily="50" charset="-52"/>
              </a:rPr>
              <a:t>), </a:t>
            </a:r>
            <a:r>
              <a:rPr lang="ru-RU" sz="1400" dirty="0" err="1" smtClean="0">
                <a:latin typeface="e-Ukraine Light" pitchFamily="50" charset="-52"/>
              </a:rPr>
              <a:t>починаючи</a:t>
            </a:r>
            <a:r>
              <a:rPr lang="ru-RU" sz="1400" dirty="0" smtClean="0">
                <a:latin typeface="e-Ukraine Light" pitchFamily="50" charset="-52"/>
              </a:rPr>
              <a:t> </a:t>
            </a:r>
            <a:r>
              <a:rPr lang="ru-RU" sz="1400" dirty="0" err="1" smtClean="0">
                <a:latin typeface="e-Ukraine Light" pitchFamily="50" charset="-52"/>
              </a:rPr>
              <a:t>з</a:t>
            </a:r>
            <a:r>
              <a:rPr lang="ru-RU" sz="1400" dirty="0" smtClean="0">
                <a:latin typeface="e-Ukraine Light" pitchFamily="50" charset="-52"/>
              </a:rPr>
              <a:t> 01.07.2024. </a:t>
            </a:r>
          </a:p>
          <a:p>
            <a:pPr lvl="0" indent="449263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400" dirty="0" smtClean="0">
              <a:latin typeface="e-Ukraine Light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100" dirty="0" smtClean="0">
              <a:solidFill>
                <a:srgbClr val="333333"/>
              </a:solidFill>
              <a:latin typeface="e-Ukraine Light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76" y="2457450"/>
            <a:ext cx="47243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Друзі, підписуйтеся на офіційні сторінки Державної податкової служби України у соціальних мережах, де ви зможе переглянути новини, актуальні роз'яснення податкових новацій, а також </a:t>
            </a:r>
            <a:r>
              <a:rPr lang="uk-UA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інфографіки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 та коментарі керівництва, фахівців служби! Буде корисно та цікаво!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  <a:p>
            <a:pPr lvl="0" indent="449263" algn="ctr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Спілкуйтеся з Податковою службою дистанційно за допомогою сервісу  «</a:t>
            </a:r>
            <a:r>
              <a:rPr lang="uk-UA" altLang="ru-RU" sz="1200" dirty="0" err="1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InfoTAX</a:t>
            </a:r>
            <a:r>
              <a:rPr lang="uk-UA" altLang="ru-RU" sz="1200" dirty="0" smtClean="0">
                <a:solidFill>
                  <a:srgbClr val="333333"/>
                </a:solidFill>
                <a:latin typeface="e-Ukraine Light" panose="000004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endParaRPr lang="ru-RU" altLang="ru-RU" sz="1200" dirty="0" smtClean="0">
              <a:latin typeface="e-Ukraine Light" panose="00000400000000000000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1722</TotalTime>
  <Words>364</Words>
  <Application>Microsoft Office PowerPoint</Application>
  <PresentationFormat>Лист A4 (210x297 мм)</PresentationFormat>
  <Paragraphs>51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173</cp:revision>
  <cp:lastPrinted>2022-12-13T10:52:00Z</cp:lastPrinted>
  <dcterms:created xsi:type="dcterms:W3CDTF">2021-05-27T05:23:05Z</dcterms:created>
  <dcterms:modified xsi:type="dcterms:W3CDTF">2024-06-17T13:18:31Z</dcterms:modified>
</cp:coreProperties>
</file>