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4" cy="6734176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81649" y="1017413"/>
            <a:ext cx="3829050" cy="20621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latin typeface="e-Ukraine Light" pitchFamily="50" charset="-52"/>
              </a:rPr>
              <a:t>Як </a:t>
            </a:r>
            <a:r>
              <a:rPr lang="ru-RU" sz="1600" b="1" dirty="0" err="1" smtClean="0">
                <a:latin typeface="e-Ukraine Light" pitchFamily="50" charset="-52"/>
              </a:rPr>
              <a:t>фізичній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особі</a:t>
            </a:r>
            <a:r>
              <a:rPr lang="ru-RU" sz="1600" b="1" dirty="0" smtClean="0">
                <a:latin typeface="e-Ukraine Light" pitchFamily="50" charset="-52"/>
              </a:rPr>
              <a:t> – </a:t>
            </a:r>
            <a:r>
              <a:rPr lang="ru-RU" sz="1600" b="1" dirty="0" err="1" smtClean="0">
                <a:latin typeface="e-Ukraine Light" pitchFamily="50" charset="-52"/>
              </a:rPr>
              <a:t>підприємцю</a:t>
            </a:r>
            <a:r>
              <a:rPr lang="ru-RU" sz="1600" b="1" dirty="0" smtClean="0">
                <a:latin typeface="e-Ukraine Light" pitchFamily="50" charset="-52"/>
              </a:rPr>
              <a:t> – </a:t>
            </a:r>
            <a:r>
              <a:rPr lang="ru-RU" sz="1600" b="1" dirty="0" err="1" smtClean="0">
                <a:latin typeface="e-Ukraine Light" pitchFamily="50" charset="-52"/>
              </a:rPr>
              <a:t>платнику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єдиного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податку</a:t>
            </a:r>
            <a:r>
              <a:rPr lang="ru-RU" sz="1600" b="1" dirty="0" smtClean="0">
                <a:latin typeface="e-Ukraine Light" pitchFamily="50" charset="-52"/>
              </a:rPr>
              <a:t> (</a:t>
            </a:r>
            <a:r>
              <a:rPr lang="ru-RU" sz="1600" b="1" dirty="0" err="1" smtClean="0">
                <a:latin typeface="e-Ukraine Light" pitchFamily="50" charset="-52"/>
              </a:rPr>
              <a:t>крім</a:t>
            </a:r>
            <a:r>
              <a:rPr lang="ru-RU" sz="1600" b="1" dirty="0" smtClean="0">
                <a:latin typeface="e-Ukraine Light" pitchFamily="50" charset="-52"/>
              </a:rPr>
              <a:t> е-резидента) </a:t>
            </a:r>
            <a:r>
              <a:rPr lang="ru-RU" sz="1600" b="1" dirty="0" err="1" smtClean="0">
                <a:latin typeface="e-Ukraine Light" pitchFamily="50" charset="-52"/>
              </a:rPr>
              <a:t>відмовитись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від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застосування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спрощеної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системи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оподаткування</a:t>
            </a:r>
            <a:r>
              <a:rPr lang="ru-RU" sz="1600" b="1" dirty="0" smtClean="0">
                <a:latin typeface="e-Ukraine Light" pitchFamily="50" charset="-52"/>
              </a:rPr>
              <a:t> та у </a:t>
            </a:r>
            <a:r>
              <a:rPr lang="ru-RU" sz="1600" b="1" dirty="0" err="1" smtClean="0">
                <a:latin typeface="e-Ukraine Light" pitchFamily="50" charset="-52"/>
              </a:rPr>
              <a:t>яких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випадках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така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відмова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є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обов’язковою</a:t>
            </a:r>
            <a:r>
              <a:rPr lang="ru-RU" sz="1600" b="1" dirty="0" smtClean="0">
                <a:latin typeface="e-Ukraine Light" pitchFamily="50" charset="-52"/>
              </a:rPr>
              <a:t>?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Червень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24901" y="90176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350" y="0"/>
            <a:ext cx="4848225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uk-UA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uk-UA" sz="1200" dirty="0" smtClean="0">
                <a:latin typeface="e-Ukraine Light" pitchFamily="50" charset="-52"/>
              </a:rPr>
              <a:t>	  </a:t>
            </a:r>
            <a:r>
              <a:rPr lang="ru-RU" sz="1400" dirty="0" err="1" smtClean="0">
                <a:latin typeface="e-Ukraine Light" pitchFamily="50" charset="-52"/>
              </a:rPr>
              <a:t>Відповідно</a:t>
            </a:r>
            <a:r>
              <a:rPr lang="ru-RU" sz="1400" dirty="0" smtClean="0">
                <a:latin typeface="e-Ukraine Light" pitchFamily="50" charset="-52"/>
              </a:rPr>
              <a:t> до п. 298.2 ст. 298 </a:t>
            </a:r>
            <a:r>
              <a:rPr lang="ru-RU" sz="1400" dirty="0" err="1" smtClean="0">
                <a:latin typeface="e-Ukraine Light" pitchFamily="50" charset="-52"/>
              </a:rPr>
              <a:t>Податкового</a:t>
            </a:r>
            <a:r>
              <a:rPr lang="ru-RU" sz="1400" dirty="0" smtClean="0">
                <a:latin typeface="e-Ukraine Light" pitchFamily="50" charset="-52"/>
              </a:rPr>
              <a:t> кодексу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– ПКУ) </a:t>
            </a:r>
            <a:r>
              <a:rPr lang="ru-RU" sz="1400" dirty="0" err="1" smtClean="0">
                <a:latin typeface="e-Ukraine Light" pitchFamily="50" charset="-52"/>
              </a:rPr>
              <a:t>відмова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спрощеної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системи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платниками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першої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третьої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здійснюється</a:t>
            </a:r>
            <a:r>
              <a:rPr lang="ru-RU" sz="1400" dirty="0" smtClean="0">
                <a:latin typeface="e-Ukraine Light" pitchFamily="50" charset="-52"/>
              </a:rPr>
              <a:t> в порядку, </a:t>
            </a:r>
            <a:r>
              <a:rPr lang="ru-RU" sz="1400" dirty="0" err="1" smtClean="0">
                <a:latin typeface="e-Ukraine Light" pitchFamily="50" charset="-52"/>
              </a:rPr>
              <a:t>визначеному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підпунктами</a:t>
            </a:r>
            <a:r>
              <a:rPr lang="ru-RU" sz="1400" dirty="0" smtClean="0">
                <a:latin typeface="e-Ukraine Light" pitchFamily="50" charset="-52"/>
              </a:rPr>
              <a:t> 298.2.1 – 298.2.3 п. 298.2 ст. 298 ПКУ.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Для </a:t>
            </a:r>
            <a:r>
              <a:rPr lang="ru-RU" sz="1400" dirty="0" err="1" smtClean="0">
                <a:latin typeface="e-Ukraine Light" pitchFamily="50" charset="-52"/>
              </a:rPr>
              <a:t>відмови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спрощеної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системи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суб’єкт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господарювання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пізніше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ніж</a:t>
            </a:r>
            <a:r>
              <a:rPr lang="ru-RU" sz="1400" dirty="0" smtClean="0">
                <a:latin typeface="e-Ukraine Light" pitchFamily="50" charset="-52"/>
              </a:rPr>
              <a:t> за 10 </a:t>
            </a:r>
            <a:r>
              <a:rPr lang="ru-RU" sz="1400" dirty="0" err="1" smtClean="0">
                <a:latin typeface="e-Ukraine Light" pitchFamily="50" charset="-52"/>
              </a:rPr>
              <a:t>календарних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днів</a:t>
            </a:r>
            <a:r>
              <a:rPr lang="ru-RU" sz="1400" dirty="0" smtClean="0">
                <a:latin typeface="e-Ukraine Light" pitchFamily="50" charset="-52"/>
              </a:rPr>
              <a:t> до початку нового календарного кварталу (року) </a:t>
            </a:r>
            <a:r>
              <a:rPr lang="ru-RU" sz="1400" dirty="0" err="1" smtClean="0">
                <a:latin typeface="e-Ukraine Light" pitchFamily="50" charset="-52"/>
              </a:rPr>
              <a:t>подає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контролюючого</a:t>
            </a:r>
            <a:r>
              <a:rPr lang="ru-RU" sz="1400" dirty="0" smtClean="0">
                <a:latin typeface="e-Ukraine Light" pitchFamily="50" charset="-52"/>
              </a:rPr>
              <a:t> органу </a:t>
            </a:r>
            <a:r>
              <a:rPr lang="ru-RU" sz="1400" dirty="0" err="1" smtClean="0">
                <a:latin typeface="e-Ukraine Light" pitchFamily="50" charset="-52"/>
              </a:rPr>
              <a:t>заяву</a:t>
            </a:r>
            <a:r>
              <a:rPr lang="ru-RU" sz="1400" dirty="0" smtClean="0">
                <a:latin typeface="e-Ukraine Light" pitchFamily="50" charset="-52"/>
              </a:rPr>
              <a:t> (п.п. 298.2.1 п. 298.2 ст. 298 ПКУ).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Платники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можуть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самостійно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відмовитися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спрощеної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системи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зв’язку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переходом на </a:t>
            </a:r>
            <a:r>
              <a:rPr lang="ru-RU" sz="1400" dirty="0" err="1" smtClean="0">
                <a:latin typeface="e-Ukraine Light" pitchFamily="50" charset="-52"/>
              </a:rPr>
              <a:t>сплату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зборів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визначених</a:t>
            </a:r>
            <a:r>
              <a:rPr lang="ru-RU" sz="1400" dirty="0" smtClean="0">
                <a:latin typeface="e-Ukraine Light" pitchFamily="50" charset="-52"/>
              </a:rPr>
              <a:t> ПКУ,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першого</a:t>
            </a:r>
            <a:r>
              <a:rPr lang="ru-RU" sz="1400" dirty="0" smtClean="0">
                <a:latin typeface="e-Ukraine Light" pitchFamily="50" charset="-52"/>
              </a:rPr>
              <a:t> числа </a:t>
            </a:r>
            <a:r>
              <a:rPr lang="ru-RU" sz="1400" dirty="0" err="1" smtClean="0">
                <a:latin typeface="e-Ukraine Light" pitchFamily="50" charset="-52"/>
              </a:rPr>
              <a:t>місяця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наступного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податковим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звітним</a:t>
            </a:r>
            <a:r>
              <a:rPr lang="ru-RU" sz="1400" dirty="0" smtClean="0">
                <a:latin typeface="e-Ukraine Light" pitchFamily="50" charset="-52"/>
              </a:rPr>
              <a:t>) кварталом, у </a:t>
            </a:r>
            <a:r>
              <a:rPr lang="ru-RU" sz="1400" dirty="0" err="1" smtClean="0">
                <a:latin typeface="e-Ukraine Light" pitchFamily="50" charset="-52"/>
              </a:rPr>
              <a:t>якому</a:t>
            </a:r>
            <a:r>
              <a:rPr lang="ru-RU" sz="1400" dirty="0" smtClean="0">
                <a:latin typeface="e-Ukraine Light" pitchFamily="50" charset="-52"/>
              </a:rPr>
              <a:t> подано </a:t>
            </a:r>
            <a:r>
              <a:rPr lang="ru-RU" sz="1400" dirty="0" err="1" smtClean="0">
                <a:latin typeface="e-Ukraine Light" pitchFamily="50" charset="-52"/>
              </a:rPr>
              <a:t>заяву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щодо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відмови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спрощеної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системи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зв’язку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переходом на </a:t>
            </a:r>
            <a:r>
              <a:rPr lang="ru-RU" sz="1400" dirty="0" err="1" smtClean="0">
                <a:latin typeface="e-Ukraine Light" pitchFamily="50" charset="-52"/>
              </a:rPr>
              <a:t>сплату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зборів</a:t>
            </a:r>
            <a:r>
              <a:rPr lang="ru-RU" sz="1400" dirty="0" smtClean="0">
                <a:latin typeface="e-Ukraine Light" pitchFamily="50" charset="-52"/>
              </a:rPr>
              <a:t> (п.п. 298.2.2 п. 298.2 ст. 298 ПКУ).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Згідно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п.п. 298.2.3 п. 298.2 ст. 298 ПКУ </a:t>
            </a:r>
            <a:r>
              <a:rPr lang="ru-RU" sz="1400" dirty="0" err="1" smtClean="0">
                <a:latin typeface="e-Ukraine Light" pitchFamily="50" charset="-52"/>
              </a:rPr>
              <a:t>платники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зокрема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фізичні</a:t>
            </a:r>
            <a:r>
              <a:rPr lang="ru-RU" sz="1400" dirty="0" smtClean="0">
                <a:latin typeface="e-Ukraine Light" pitchFamily="50" charset="-52"/>
              </a:rPr>
              <a:t> особи – </a:t>
            </a:r>
            <a:r>
              <a:rPr lang="ru-RU" sz="1400" dirty="0" err="1" smtClean="0">
                <a:latin typeface="e-Ukraine Light" pitchFamily="50" charset="-52"/>
              </a:rPr>
              <a:t>підприємці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зобов’язані</a:t>
            </a:r>
            <a:r>
              <a:rPr lang="ru-RU" sz="1400" dirty="0" smtClean="0">
                <a:latin typeface="e-Ukraine Light" pitchFamily="50" charset="-52"/>
              </a:rPr>
              <a:t> перейти на </a:t>
            </a:r>
            <a:r>
              <a:rPr lang="ru-RU" sz="1400" dirty="0" err="1" smtClean="0">
                <a:latin typeface="e-Ukraine Light" pitchFamily="50" charset="-52"/>
              </a:rPr>
              <a:t>сплату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зборів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визначених</a:t>
            </a:r>
            <a:r>
              <a:rPr lang="ru-RU" sz="1400" dirty="0" smtClean="0">
                <a:latin typeface="e-Ukraine Light" pitchFamily="50" charset="-52"/>
              </a:rPr>
              <a:t> ПКУ, у таких </a:t>
            </a:r>
            <a:r>
              <a:rPr lang="ru-RU" sz="1400" dirty="0" err="1" smtClean="0">
                <a:latin typeface="e-Ukraine Light" pitchFamily="50" charset="-52"/>
              </a:rPr>
              <a:t>випадках</a:t>
            </a:r>
            <a:r>
              <a:rPr lang="ru-RU" sz="1400" dirty="0" smtClean="0">
                <a:latin typeface="e-Ukraine Light" pitchFamily="50" charset="-52"/>
              </a:rPr>
              <a:t> та в строки: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1) у </a:t>
            </a:r>
            <a:r>
              <a:rPr lang="ru-RU" sz="1400" dirty="0" err="1" smtClean="0">
                <a:latin typeface="e-Ukraine Light" pitchFamily="50" charset="-52"/>
              </a:rPr>
              <a:t>разі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перевищення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протягом</a:t>
            </a:r>
            <a:endParaRPr lang="ru-RU" sz="1400" dirty="0">
              <a:latin typeface="e-Ukraine Light" pitchFamily="50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95900" y="228600"/>
            <a:ext cx="44481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Такі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платники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суми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перевищення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зобов’язані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застосувати</a:t>
            </a:r>
            <a:r>
              <a:rPr lang="ru-RU" sz="1400" dirty="0" smtClean="0">
                <a:latin typeface="e-Ukraine Light" pitchFamily="50" charset="-52"/>
              </a:rPr>
              <a:t> ставку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розмірі</a:t>
            </a:r>
            <a:r>
              <a:rPr lang="ru-RU" sz="1400" dirty="0" smtClean="0">
                <a:latin typeface="e-Ukraine Light" pitchFamily="50" charset="-52"/>
              </a:rPr>
              <a:t> 15 </a:t>
            </a:r>
            <a:r>
              <a:rPr lang="ru-RU" sz="1400" dirty="0" err="1" smtClean="0">
                <a:latin typeface="e-Ukraine Light" pitchFamily="50" charset="-52"/>
              </a:rPr>
              <a:t>відсотків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err="1" smtClean="0">
                <a:latin typeface="e-Ukraine Light" pitchFamily="50" charset="-52"/>
              </a:rPr>
              <a:t>Заява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подається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пізніше</a:t>
            </a:r>
            <a:r>
              <a:rPr lang="ru-RU" sz="1400" dirty="0" smtClean="0">
                <a:latin typeface="e-Ukraine Light" pitchFamily="50" charset="-52"/>
              </a:rPr>
              <a:t> 20 числа </a:t>
            </a:r>
            <a:r>
              <a:rPr lang="ru-RU" sz="1400" dirty="0" err="1" smtClean="0">
                <a:latin typeface="e-Ukraine Light" pitchFamily="50" charset="-52"/>
              </a:rPr>
              <a:t>місяця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наступного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календарним</a:t>
            </a:r>
            <a:r>
              <a:rPr lang="ru-RU" sz="1400" dirty="0" smtClean="0">
                <a:latin typeface="e-Ukraine Light" pitchFamily="50" charset="-52"/>
              </a:rPr>
              <a:t> кварталом, у </a:t>
            </a:r>
            <a:r>
              <a:rPr lang="ru-RU" sz="1400" dirty="0" err="1" smtClean="0">
                <a:latin typeface="e-Ukraine Light" pitchFamily="50" charset="-52"/>
              </a:rPr>
              <a:t>якому</a:t>
            </a:r>
            <a:r>
              <a:rPr lang="ru-RU" sz="1400" dirty="0" smtClean="0">
                <a:latin typeface="e-Ukraine Light" pitchFamily="50" charset="-52"/>
              </a:rPr>
              <a:t> допущено </a:t>
            </a:r>
            <a:r>
              <a:rPr lang="ru-RU" sz="1400" dirty="0" err="1" smtClean="0">
                <a:latin typeface="e-Ukraine Light" pitchFamily="50" charset="-52"/>
              </a:rPr>
              <a:t>перевищення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обсягу</a:t>
            </a:r>
            <a:r>
              <a:rPr lang="ru-RU" sz="1400" dirty="0" smtClean="0">
                <a:latin typeface="e-Ukraine Light" pitchFamily="50" charset="-52"/>
              </a:rPr>
              <a:t> доходу;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3) </a:t>
            </a:r>
            <a:r>
              <a:rPr lang="ru-RU" sz="1400" dirty="0" err="1" smtClean="0">
                <a:latin typeface="e-Ukraine Light" pitchFamily="50" charset="-52"/>
              </a:rPr>
              <a:t>платники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третьої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групи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фізичні</a:t>
            </a:r>
            <a:r>
              <a:rPr lang="ru-RU" sz="1400" dirty="0" smtClean="0">
                <a:latin typeface="e-Ukraine Light" pitchFamily="50" charset="-52"/>
              </a:rPr>
              <a:t> особи – </a:t>
            </a:r>
            <a:r>
              <a:rPr lang="ru-RU" sz="1400" dirty="0" err="1" smtClean="0">
                <a:latin typeface="e-Ukraine Light" pitchFamily="50" charset="-52"/>
              </a:rPr>
              <a:t>підприємці</a:t>
            </a:r>
            <a:r>
              <a:rPr lang="ru-RU" sz="1400" dirty="0" smtClean="0">
                <a:latin typeface="e-Ukraine Light" pitchFamily="50" charset="-52"/>
              </a:rPr>
              <a:t>),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перевищили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податковому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звітному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періоді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обсяг</a:t>
            </a:r>
            <a:r>
              <a:rPr lang="ru-RU" sz="1400" dirty="0" smtClean="0">
                <a:latin typeface="e-Ukraine Light" pitchFamily="50" charset="-52"/>
              </a:rPr>
              <a:t> доходу, </a:t>
            </a:r>
            <a:r>
              <a:rPr lang="ru-RU" sz="1400" dirty="0" err="1" smtClean="0">
                <a:latin typeface="e-Ukraine Light" pitchFamily="50" charset="-52"/>
              </a:rPr>
              <a:t>визначений</a:t>
            </a:r>
            <a:r>
              <a:rPr lang="ru-RU" sz="1400" dirty="0" smtClean="0">
                <a:latin typeface="e-Ukraine Light" pitchFamily="50" charset="-52"/>
              </a:rPr>
              <a:t> для таких </a:t>
            </a:r>
            <a:r>
              <a:rPr lang="ru-RU" sz="1400" dirty="0" err="1" smtClean="0">
                <a:latin typeface="e-Ukraine Light" pitchFamily="50" charset="-52"/>
              </a:rPr>
              <a:t>платників</a:t>
            </a:r>
            <a:r>
              <a:rPr lang="ru-RU" sz="1400" dirty="0" smtClean="0">
                <a:latin typeface="e-Ukraine Light" pitchFamily="50" charset="-52"/>
              </a:rPr>
              <a:t> у п. 291.4 ст. 291 ПКУ, до </a:t>
            </a:r>
            <a:r>
              <a:rPr lang="ru-RU" sz="1400" dirty="0" err="1" smtClean="0">
                <a:latin typeface="e-Ukraine Light" pitchFamily="50" charset="-52"/>
              </a:rPr>
              <a:t>суми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перевищення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застосовують</a:t>
            </a:r>
            <a:r>
              <a:rPr lang="ru-RU" sz="1400" dirty="0" smtClean="0">
                <a:latin typeface="e-Ukraine Light" pitchFamily="50" charset="-52"/>
              </a:rPr>
              <a:t> ставку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розмірі</a:t>
            </a:r>
            <a:r>
              <a:rPr lang="ru-RU" sz="1400" dirty="0" smtClean="0">
                <a:latin typeface="e-Ukraine Light" pitchFamily="50" charset="-52"/>
              </a:rPr>
              <a:t> 15 </a:t>
            </a:r>
            <a:r>
              <a:rPr lang="ru-RU" sz="1400" dirty="0" err="1" smtClean="0">
                <a:latin typeface="e-Ukraine Light" pitchFamily="50" charset="-52"/>
              </a:rPr>
              <a:t>відс</a:t>
            </a:r>
            <a:r>
              <a:rPr lang="ru-RU" sz="1400" dirty="0" smtClean="0">
                <a:latin typeface="e-Ukraine Light" pitchFamily="50" charset="-52"/>
              </a:rPr>
              <a:t>., а </a:t>
            </a:r>
            <a:r>
              <a:rPr lang="ru-RU" sz="1400" dirty="0" err="1" smtClean="0">
                <a:latin typeface="e-Ukraine Light" pitchFamily="50" charset="-52"/>
              </a:rPr>
              <a:t>також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зобов’язані</a:t>
            </a:r>
            <a:r>
              <a:rPr lang="ru-RU" sz="1400" dirty="0" smtClean="0">
                <a:latin typeface="e-Ukraine Light" pitchFamily="50" charset="-52"/>
              </a:rPr>
              <a:t> у порядку, </a:t>
            </a:r>
            <a:r>
              <a:rPr lang="ru-RU" sz="1400" dirty="0" err="1" smtClean="0">
                <a:latin typeface="e-Ukraine Light" pitchFamily="50" charset="-52"/>
              </a:rPr>
              <a:t>встановленому</a:t>
            </a:r>
            <a:r>
              <a:rPr lang="ru-RU" sz="1400" dirty="0" smtClean="0">
                <a:latin typeface="e-Ukraine Light" pitchFamily="50" charset="-52"/>
              </a:rPr>
              <a:t> главою 1 «</a:t>
            </a:r>
            <a:r>
              <a:rPr lang="ru-RU" sz="1400" dirty="0" err="1" smtClean="0">
                <a:latin typeface="e-Ukraine Light" pitchFamily="50" charset="-52"/>
              </a:rPr>
              <a:t>Спрощена</a:t>
            </a:r>
            <a:r>
              <a:rPr lang="ru-RU" sz="1400" dirty="0" smtClean="0">
                <a:latin typeface="e-Ukraine Light" pitchFamily="50" charset="-52"/>
              </a:rPr>
              <a:t> система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обліку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звітності</a:t>
            </a:r>
            <a:r>
              <a:rPr lang="ru-RU" sz="1400" dirty="0" smtClean="0">
                <a:latin typeface="e-Ukraine Light" pitchFamily="50" charset="-52"/>
              </a:rPr>
              <a:t>» </a:t>
            </a:r>
            <a:r>
              <a:rPr lang="ru-RU" sz="1400" dirty="0" err="1" smtClean="0">
                <a:latin typeface="e-Ukraine Light" pitchFamily="50" charset="-52"/>
              </a:rPr>
              <a:t>розд</a:t>
            </a:r>
            <a:r>
              <a:rPr lang="ru-RU" sz="1400" dirty="0" smtClean="0">
                <a:latin typeface="e-Ukraine Light" pitchFamily="50" charset="-52"/>
              </a:rPr>
              <a:t>. XIV ПКУ, перейти на </a:t>
            </a:r>
            <a:r>
              <a:rPr lang="ru-RU" sz="1400" dirty="0" err="1" smtClean="0">
                <a:latin typeface="e-Ukraine Light" pitchFamily="50" charset="-52"/>
              </a:rPr>
              <a:t>сплату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зборів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встановлених</a:t>
            </a:r>
            <a:r>
              <a:rPr lang="ru-RU" sz="1400" dirty="0" smtClean="0">
                <a:latin typeface="e-Ukraine Light" pitchFamily="50" charset="-52"/>
              </a:rPr>
              <a:t> ПКУ.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Заява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подається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smtClean="0">
                <a:latin typeface="e-Ukraine Light" pitchFamily="50" charset="-52"/>
              </a:rPr>
              <a:t>не </a:t>
            </a:r>
            <a:r>
              <a:rPr lang="ru-RU" sz="1400" dirty="0" err="1" smtClean="0">
                <a:latin typeface="e-Ukraine Light" pitchFamily="50" charset="-52"/>
              </a:rPr>
              <a:t>пізніше</a:t>
            </a:r>
            <a:r>
              <a:rPr lang="ru-RU" sz="1400" dirty="0" smtClean="0">
                <a:latin typeface="e-Ukraine Light" pitchFamily="50" charset="-52"/>
              </a:rPr>
              <a:t> 20 числа </a:t>
            </a:r>
            <a:r>
              <a:rPr lang="ru-RU" sz="1400" dirty="0" err="1" smtClean="0">
                <a:latin typeface="e-Ukraine Light" pitchFamily="50" charset="-52"/>
              </a:rPr>
              <a:t>місяця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наступного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календарним</a:t>
            </a:r>
            <a:r>
              <a:rPr lang="ru-RU" sz="1400" dirty="0" smtClean="0">
                <a:latin typeface="e-Ukraine Light" pitchFamily="50" charset="-52"/>
              </a:rPr>
              <a:t> кварталом, у </a:t>
            </a:r>
            <a:r>
              <a:rPr lang="ru-RU" sz="1400" dirty="0" err="1" smtClean="0">
                <a:latin typeface="e-Ukraine Light" pitchFamily="50" charset="-52"/>
              </a:rPr>
              <a:t>якому</a:t>
            </a:r>
            <a:r>
              <a:rPr lang="ru-RU" sz="1400" dirty="0" smtClean="0">
                <a:latin typeface="e-Ukraine Light" pitchFamily="50" charset="-52"/>
              </a:rPr>
              <a:t> допущено </a:t>
            </a:r>
            <a:r>
              <a:rPr lang="ru-RU" sz="1400" dirty="0" err="1" smtClean="0">
                <a:latin typeface="e-Ukraine Light" pitchFamily="50" charset="-52"/>
              </a:rPr>
              <a:t>перевищення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обсягу</a:t>
            </a:r>
            <a:r>
              <a:rPr lang="ru-RU" sz="1400" dirty="0" smtClean="0">
                <a:latin typeface="e-Ukraine Light" pitchFamily="50" charset="-52"/>
              </a:rPr>
              <a:t> доходу. </a:t>
            </a: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53707" y="118444"/>
            <a:ext cx="4788839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8878" y="138485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5450" y="138485"/>
            <a:ext cx="459105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 smtClean="0">
                <a:latin typeface="e-Ukraine Light" pitchFamily="50" charset="-52"/>
              </a:rPr>
              <a:t>зазначені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smtClean="0">
                <a:latin typeface="e-Ukraine Light" pitchFamily="50" charset="-52"/>
              </a:rPr>
              <a:t>у п. 291.6 ст. 291 ПКУ (</a:t>
            </a:r>
            <a:r>
              <a:rPr lang="ru-RU" sz="1400" dirty="0" err="1" smtClean="0">
                <a:latin typeface="e-Ukraine Light" pitchFamily="50" charset="-52"/>
              </a:rPr>
              <a:t>крім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третьої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групи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електронних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резидентів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е-резидентів</a:t>
            </a:r>
            <a:r>
              <a:rPr lang="ru-RU" sz="1400" dirty="0" smtClean="0">
                <a:latin typeface="e-Ukraine Light" pitchFamily="50" charset="-52"/>
              </a:rPr>
              <a:t>)), –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першого</a:t>
            </a:r>
            <a:r>
              <a:rPr lang="ru-RU" sz="1400" dirty="0" smtClean="0">
                <a:latin typeface="e-Ukraine Light" pitchFamily="50" charset="-52"/>
              </a:rPr>
              <a:t> числа </a:t>
            </a:r>
            <a:r>
              <a:rPr lang="ru-RU" sz="1400" dirty="0" err="1" smtClean="0">
                <a:latin typeface="e-Ukraine Light" pitchFamily="50" charset="-52"/>
              </a:rPr>
              <a:t>місяця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наступного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податковим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звітним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періодом</a:t>
            </a:r>
            <a:r>
              <a:rPr lang="ru-RU" sz="1400" dirty="0" smtClean="0">
                <a:latin typeface="e-Ukraine Light" pitchFamily="50" charset="-52"/>
              </a:rPr>
              <a:t>, у </a:t>
            </a:r>
            <a:r>
              <a:rPr lang="ru-RU" sz="1400" dirty="0" err="1" smtClean="0">
                <a:latin typeface="e-Ukraine Light" pitchFamily="50" charset="-52"/>
              </a:rPr>
              <a:t>якому</a:t>
            </a:r>
            <a:r>
              <a:rPr lang="ru-RU" sz="1400" dirty="0" smtClean="0">
                <a:latin typeface="e-Ukraine Light" pitchFamily="50" charset="-52"/>
              </a:rPr>
              <a:t> допущено </a:t>
            </a:r>
            <a:r>
              <a:rPr lang="ru-RU" sz="1400" dirty="0" err="1" smtClean="0">
                <a:latin typeface="e-Ukraine Light" pitchFamily="50" charset="-52"/>
              </a:rPr>
              <a:t>такий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спосіб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розрахунків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При </a:t>
            </a:r>
            <a:r>
              <a:rPr lang="ru-RU" sz="1400" dirty="0" err="1" smtClean="0">
                <a:latin typeface="e-Ukraine Light" pitchFamily="50" charset="-52"/>
              </a:rPr>
              <a:t>цьому</a:t>
            </a:r>
            <a:r>
              <a:rPr lang="ru-RU" sz="1400" dirty="0" smtClean="0">
                <a:latin typeface="e-Ukraine Light" pitchFamily="50" charset="-52"/>
              </a:rPr>
              <a:t> п. 291.6 ст. 291 ПКУ </a:t>
            </a:r>
            <a:r>
              <a:rPr lang="ru-RU" sz="1400" dirty="0" err="1" smtClean="0">
                <a:latin typeface="e-Ukraine Light" pitchFamily="50" charset="-52"/>
              </a:rPr>
              <a:t>передбачено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першої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третьої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повинні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здійснювати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розрахунки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відвантажені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товари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виконані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роботи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надані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послуги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виключно</a:t>
            </a:r>
            <a:r>
              <a:rPr lang="ru-RU" sz="1400" dirty="0" smtClean="0">
                <a:latin typeface="e-Ukraine Light" pitchFamily="50" charset="-52"/>
              </a:rPr>
              <a:t> в </a:t>
            </a:r>
            <a:r>
              <a:rPr lang="ru-RU" sz="1400" dirty="0" err="1" smtClean="0">
                <a:latin typeface="e-Ukraine Light" pitchFamily="50" charset="-52"/>
              </a:rPr>
              <a:t>грошовій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формі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готівковій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безготівковій</a:t>
            </a:r>
            <a:r>
              <a:rPr lang="ru-RU" sz="1400" dirty="0" smtClean="0">
                <a:latin typeface="e-Ukraine Light" pitchFamily="50" charset="-52"/>
              </a:rPr>
              <a:t> (у тому </a:t>
            </a:r>
            <a:r>
              <a:rPr lang="ru-RU" sz="1400" dirty="0" err="1" smtClean="0">
                <a:latin typeface="e-Ukraine Light" pitchFamily="50" charset="-52"/>
              </a:rPr>
              <a:t>числі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використанням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електронних</a:t>
            </a:r>
            <a:r>
              <a:rPr lang="ru-RU" sz="1400" dirty="0" smtClean="0">
                <a:latin typeface="e-Ukraine Light" pitchFamily="50" charset="-52"/>
              </a:rPr>
              <a:t> грошей);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5) у </a:t>
            </a:r>
            <a:r>
              <a:rPr lang="ru-RU" sz="1400" dirty="0" err="1" smtClean="0">
                <a:latin typeface="e-Ukraine Light" pitchFamily="50" charset="-52"/>
              </a:rPr>
              <a:t>разі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дають</a:t>
            </a:r>
            <a:r>
              <a:rPr lang="ru-RU" sz="1400" dirty="0" smtClean="0">
                <a:latin typeface="e-Ukraine Light" pitchFamily="50" charset="-52"/>
              </a:rPr>
              <a:t> права </a:t>
            </a:r>
            <a:r>
              <a:rPr lang="ru-RU" sz="1400" dirty="0" err="1" smtClean="0">
                <a:latin typeface="e-Ukraine Light" pitchFamily="50" charset="-52"/>
              </a:rPr>
              <a:t>застосовувати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спрощену</a:t>
            </a:r>
            <a:r>
              <a:rPr lang="ru-RU" sz="1400" dirty="0" smtClean="0">
                <a:latin typeface="e-Ukraine Light" pitchFamily="50" charset="-52"/>
              </a:rPr>
              <a:t> систему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, –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першого</a:t>
            </a:r>
            <a:r>
              <a:rPr lang="ru-RU" sz="1400" dirty="0" smtClean="0">
                <a:latin typeface="e-Ukraine Light" pitchFamily="50" charset="-52"/>
              </a:rPr>
              <a:t> числа </a:t>
            </a:r>
            <a:r>
              <a:rPr lang="ru-RU" sz="1400" dirty="0" err="1" smtClean="0">
                <a:latin typeface="e-Ukraine Light" pitchFamily="50" charset="-52"/>
              </a:rPr>
              <a:t>місяця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наступного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податковим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звітним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періодом</a:t>
            </a:r>
            <a:r>
              <a:rPr lang="ru-RU" sz="1400" dirty="0" smtClean="0">
                <a:latin typeface="e-Ukraine Light" pitchFamily="50" charset="-52"/>
              </a:rPr>
              <a:t>, у </a:t>
            </a:r>
            <a:r>
              <a:rPr lang="ru-RU" sz="1400" dirty="0" err="1" smtClean="0">
                <a:latin typeface="e-Ukraine Light" pitchFamily="50" charset="-52"/>
              </a:rPr>
              <a:t>якому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здійснювалися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такі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6) у </a:t>
            </a:r>
            <a:r>
              <a:rPr lang="ru-RU" sz="1400" dirty="0" err="1" smtClean="0">
                <a:latin typeface="e-Ukraine Light" pitchFamily="50" charset="-52"/>
              </a:rPr>
              <a:t>разі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перевищення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чисельності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фізичних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осіб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перебувають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трудових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відносинах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платником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, –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першого</a:t>
            </a:r>
            <a:r>
              <a:rPr lang="ru-RU" sz="1400" dirty="0" smtClean="0">
                <a:latin typeface="e-Ukraine Light" pitchFamily="50" charset="-52"/>
              </a:rPr>
              <a:t> числа </a:t>
            </a:r>
            <a:r>
              <a:rPr lang="ru-RU" sz="1400" dirty="0" err="1" smtClean="0">
                <a:latin typeface="e-Ukraine Light" pitchFamily="50" charset="-52"/>
              </a:rPr>
              <a:t>місяця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наступного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податковим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звітним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періодом</a:t>
            </a:r>
            <a:r>
              <a:rPr lang="ru-RU" sz="1400" dirty="0" smtClean="0">
                <a:latin typeface="e-Ukraine Light" pitchFamily="50" charset="-52"/>
              </a:rPr>
              <a:t>, у </a:t>
            </a:r>
            <a:r>
              <a:rPr lang="ru-RU" sz="1400" dirty="0" err="1" smtClean="0">
                <a:latin typeface="e-Ukraine Light" pitchFamily="50" charset="-52"/>
              </a:rPr>
              <a:t>якому</a:t>
            </a:r>
            <a:r>
              <a:rPr lang="ru-RU" sz="1400" dirty="0" smtClean="0">
                <a:latin typeface="e-Ukraine Light" pitchFamily="50" charset="-52"/>
              </a:rPr>
              <a:t> допущено </a:t>
            </a:r>
            <a:r>
              <a:rPr lang="ru-RU" sz="1400" dirty="0" err="1" smtClean="0">
                <a:latin typeface="e-Ukraine Light" pitchFamily="50" charset="-52"/>
              </a:rPr>
              <a:t>таке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перевищення</a:t>
            </a:r>
            <a:r>
              <a:rPr lang="ru-RU" sz="14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7) у </a:t>
            </a:r>
            <a:r>
              <a:rPr lang="ru-RU" sz="1400" dirty="0" err="1" smtClean="0">
                <a:latin typeface="e-Ukraine Light" pitchFamily="50" charset="-52"/>
              </a:rPr>
              <a:t>разі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, не </a:t>
            </a:r>
            <a:r>
              <a:rPr lang="ru-RU" sz="1400" dirty="0" err="1" smtClean="0">
                <a:latin typeface="e-Ukraine Light" pitchFamily="50" charset="-52"/>
              </a:rPr>
              <a:t>зазначених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реєстрі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крім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третьої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групи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електронних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резидентів</a:t>
            </a:r>
            <a:endParaRPr lang="ru-RU" sz="1400" dirty="0">
              <a:latin typeface="e-Ukraine Light" pitchFamily="50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29201" y="0"/>
            <a:ext cx="4752974" cy="6913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( </a:t>
            </a:r>
            <a:r>
              <a:rPr lang="ru-RU" sz="1400" dirty="0" err="1" smtClean="0">
                <a:latin typeface="e-Ukraine Light" pitchFamily="50" charset="-52"/>
              </a:rPr>
              <a:t>е-резидентів</a:t>
            </a:r>
            <a:r>
              <a:rPr lang="ru-RU" sz="1400" dirty="0" smtClean="0">
                <a:latin typeface="e-Ukraine Light" pitchFamily="50" charset="-52"/>
              </a:rPr>
              <a:t>)), –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першого</a:t>
            </a:r>
            <a:r>
              <a:rPr lang="ru-RU" sz="1400" dirty="0" smtClean="0">
                <a:latin typeface="e-Ukraine Light" pitchFamily="50" charset="-52"/>
              </a:rPr>
              <a:t> числа </a:t>
            </a:r>
            <a:r>
              <a:rPr lang="ru-RU" sz="1400" dirty="0" err="1" smtClean="0">
                <a:latin typeface="e-Ukraine Light" pitchFamily="50" charset="-52"/>
              </a:rPr>
              <a:t>місяця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наступного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податковим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звітним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періодом</a:t>
            </a:r>
            <a:r>
              <a:rPr lang="ru-RU" sz="1400" dirty="0" smtClean="0">
                <a:latin typeface="e-Ukraine Light" pitchFamily="50" charset="-52"/>
              </a:rPr>
              <a:t>, у </a:t>
            </a:r>
            <a:r>
              <a:rPr lang="ru-RU" sz="1400" dirty="0" err="1" smtClean="0">
                <a:latin typeface="e-Ukraine Light" pitchFamily="50" charset="-52"/>
              </a:rPr>
              <a:t>якому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здійснювалися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такі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8) у </a:t>
            </a:r>
            <a:r>
              <a:rPr lang="ru-RU" sz="1400" dirty="0" err="1" smtClean="0">
                <a:latin typeface="e-Ukraine Light" pitchFamily="50" charset="-52"/>
              </a:rPr>
              <a:t>разі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наявності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податкового</a:t>
            </a:r>
            <a:r>
              <a:rPr lang="ru-RU" sz="1400" dirty="0" smtClean="0">
                <a:latin typeface="e-Ukraine Light" pitchFamily="50" charset="-52"/>
              </a:rPr>
              <a:t> боргу у </a:t>
            </a:r>
            <a:r>
              <a:rPr lang="ru-RU" sz="1400" dirty="0" err="1" smtClean="0">
                <a:latin typeface="e-Ukraine Light" pitchFamily="50" charset="-52"/>
              </a:rPr>
              <a:t>розмірі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перевищує</a:t>
            </a:r>
            <a:r>
              <a:rPr lang="ru-RU" sz="1400" dirty="0" smtClean="0">
                <a:latin typeface="e-Ukraine Light" pitchFamily="50" charset="-52"/>
              </a:rPr>
              <a:t> суму, </a:t>
            </a:r>
            <a:r>
              <a:rPr lang="ru-RU" sz="1400" dirty="0" err="1" smtClean="0">
                <a:latin typeface="e-Ukraine Light" pitchFamily="50" charset="-52"/>
              </a:rPr>
              <a:t>визначену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абзацом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третім</a:t>
            </a:r>
            <a:r>
              <a:rPr lang="ru-RU" sz="1400" dirty="0" smtClean="0">
                <a:latin typeface="e-Ukraine Light" pitchFamily="50" charset="-52"/>
              </a:rPr>
              <a:t> п. 59.1 ст. 59 ПКУ, на </a:t>
            </a:r>
            <a:r>
              <a:rPr lang="ru-RU" sz="1400" dirty="0" err="1" smtClean="0">
                <a:latin typeface="e-Ukraine Light" pitchFamily="50" charset="-52"/>
              </a:rPr>
              <a:t>кожне</a:t>
            </a:r>
            <a:r>
              <a:rPr lang="ru-RU" sz="1400" dirty="0" smtClean="0">
                <a:latin typeface="e-Ukraine Light" pitchFamily="50" charset="-52"/>
              </a:rPr>
              <a:t> перше число </a:t>
            </a:r>
            <a:r>
              <a:rPr lang="ru-RU" sz="1400" dirty="0" err="1" smtClean="0">
                <a:latin typeface="e-Ukraine Light" pitchFamily="50" charset="-52"/>
              </a:rPr>
              <a:t>місяця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протягом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двох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послідовних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кварталів</a:t>
            </a:r>
            <a:r>
              <a:rPr lang="ru-RU" sz="1400" dirty="0" smtClean="0">
                <a:latin typeface="e-Ukraine Light" pitchFamily="50" charset="-52"/>
              </a:rPr>
              <a:t> – в </a:t>
            </a:r>
            <a:r>
              <a:rPr lang="ru-RU" sz="1400" dirty="0" err="1" smtClean="0">
                <a:latin typeface="e-Ukraine Light" pitchFamily="50" charset="-52"/>
              </a:rPr>
              <a:t>останній</a:t>
            </a:r>
            <a:r>
              <a:rPr lang="ru-RU" sz="1400" dirty="0" smtClean="0">
                <a:latin typeface="e-Ukraine Light" pitchFamily="50" charset="-52"/>
              </a:rPr>
              <a:t> день другого </a:t>
            </a:r>
            <a:r>
              <a:rPr lang="ru-RU" sz="1400" dirty="0" err="1" smtClean="0">
                <a:latin typeface="e-Ukraine Light" pitchFamily="50" charset="-52"/>
              </a:rPr>
              <a:t>із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двох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послідовних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кварталів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Слід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зазначити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абзацом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третім</a:t>
            </a:r>
            <a:r>
              <a:rPr lang="ru-RU" sz="1400" dirty="0" smtClean="0">
                <a:latin typeface="e-Ukraine Light" pitchFamily="50" charset="-52"/>
              </a:rPr>
              <a:t> п. 59.1 ст. 59 ПКУ </a:t>
            </a:r>
            <a:r>
              <a:rPr lang="ru-RU" sz="1400" dirty="0" err="1" smtClean="0">
                <a:latin typeface="e-Ukraine Light" pitchFamily="50" charset="-52"/>
              </a:rPr>
              <a:t>визначено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вимога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надсилається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не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вручається</a:t>
            </a:r>
            <a:r>
              <a:rPr lang="ru-RU" sz="1400" dirty="0" smtClean="0">
                <a:latin typeface="e-Ukraine Light" pitchFamily="50" charset="-52"/>
              </a:rPr>
              <a:t>), а заходи, </a:t>
            </a:r>
            <a:r>
              <a:rPr lang="ru-RU" sz="1400" dirty="0" err="1" smtClean="0">
                <a:latin typeface="e-Ukraine Light" pitchFamily="50" charset="-52"/>
              </a:rPr>
              <a:t>спрямовані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погашення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стягнення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податкового</a:t>
            </a:r>
            <a:r>
              <a:rPr lang="ru-RU" sz="1400" dirty="0" smtClean="0">
                <a:latin typeface="e-Ukraine Light" pitchFamily="50" charset="-52"/>
              </a:rPr>
              <a:t> боргу, не </a:t>
            </a:r>
            <a:r>
              <a:rPr lang="ru-RU" sz="1400" dirty="0" err="1" smtClean="0">
                <a:latin typeface="e-Ukraine Light" pitchFamily="50" charset="-52"/>
              </a:rPr>
              <a:t>застосовуються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якщо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загальна</a:t>
            </a:r>
            <a:r>
              <a:rPr lang="ru-RU" sz="1400" dirty="0" smtClean="0">
                <a:latin typeface="e-Ukraine Light" pitchFamily="50" charset="-52"/>
              </a:rPr>
              <a:t> сума </a:t>
            </a:r>
            <a:r>
              <a:rPr lang="ru-RU" sz="1400" dirty="0" err="1" smtClean="0">
                <a:latin typeface="e-Ukraine Light" pitchFamily="50" charset="-52"/>
              </a:rPr>
              <a:t>податкового</a:t>
            </a:r>
            <a:r>
              <a:rPr lang="ru-RU" sz="1400" dirty="0" smtClean="0">
                <a:latin typeface="e-Ukraine Light" pitchFamily="50" charset="-52"/>
              </a:rPr>
              <a:t> боргу </a:t>
            </a:r>
            <a:r>
              <a:rPr lang="ru-RU" sz="1400" dirty="0" err="1" smtClean="0">
                <a:latin typeface="e-Ukraine Light" pitchFamily="50" charset="-52"/>
              </a:rPr>
              <a:t>платника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податків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перевищує</a:t>
            </a:r>
            <a:r>
              <a:rPr lang="ru-RU" sz="1400" dirty="0" smtClean="0">
                <a:latin typeface="e-Ukraine Light" pitchFamily="50" charset="-52"/>
              </a:rPr>
              <a:t> ста </a:t>
            </a:r>
            <a:r>
              <a:rPr lang="ru-RU" sz="1400" dirty="0" err="1" smtClean="0">
                <a:latin typeface="e-Ukraine Light" pitchFamily="50" charset="-52"/>
              </a:rPr>
              <a:t>вісімдесяти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неоподатковуваних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мінімумів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доходів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громадян</a:t>
            </a:r>
            <a:r>
              <a:rPr lang="ru-RU" sz="14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9) у </a:t>
            </a:r>
            <a:r>
              <a:rPr lang="ru-RU" sz="1400" dirty="0" err="1" smtClean="0">
                <a:latin typeface="e-Ukraine Light" pitchFamily="50" charset="-52"/>
              </a:rPr>
              <a:t>разі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платниками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другої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діяльності</a:t>
            </a:r>
            <a:r>
              <a:rPr lang="ru-RU" sz="1400" dirty="0" smtClean="0">
                <a:latin typeface="e-Ukraine Light" pitchFamily="50" charset="-52"/>
              </a:rPr>
              <a:t>, яка не </a:t>
            </a:r>
            <a:r>
              <a:rPr lang="ru-RU" sz="1400" dirty="0" err="1" smtClean="0">
                <a:latin typeface="e-Ukraine Light" pitchFamily="50" charset="-52"/>
              </a:rPr>
              <a:t>передбачена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підпунктах</a:t>
            </a:r>
            <a:r>
              <a:rPr lang="ru-RU" sz="1400" dirty="0" smtClean="0">
                <a:latin typeface="e-Ukraine Light" pitchFamily="50" charset="-52"/>
              </a:rPr>
              <a:t> 1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2 п. 291.4 ст. 291 ПКУ </a:t>
            </a:r>
            <a:r>
              <a:rPr lang="ru-RU" sz="1400" dirty="0" err="1" smtClean="0">
                <a:latin typeface="e-Ukraine Light" pitchFamily="50" charset="-52"/>
              </a:rPr>
              <a:t>відповідно</a:t>
            </a:r>
            <a:r>
              <a:rPr lang="ru-RU" sz="1400" dirty="0" smtClean="0">
                <a:latin typeface="e-Ukraine Light" pitchFamily="50" charset="-52"/>
              </a:rPr>
              <a:t>, –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першого</a:t>
            </a:r>
            <a:r>
              <a:rPr lang="ru-RU" sz="1400" dirty="0" smtClean="0">
                <a:latin typeface="e-Ukraine Light" pitchFamily="50" charset="-52"/>
              </a:rPr>
              <a:t> числа </a:t>
            </a:r>
            <a:r>
              <a:rPr lang="ru-RU" sz="1400" dirty="0" err="1" smtClean="0">
                <a:latin typeface="e-Ukraine Light" pitchFamily="50" charset="-52"/>
              </a:rPr>
              <a:t>місяця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наступного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податковим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звітним</a:t>
            </a:r>
            <a:r>
              <a:rPr lang="ru-RU" sz="1400" dirty="0" smtClean="0">
                <a:latin typeface="e-Ukraine Light" pitchFamily="50" charset="-52"/>
              </a:rPr>
              <a:t>) кварталом, у </a:t>
            </a:r>
            <a:r>
              <a:rPr lang="ru-RU" sz="1400" dirty="0" err="1" smtClean="0">
                <a:latin typeface="e-Ukraine Light" pitchFamily="50" charset="-52"/>
              </a:rPr>
              <a:t>якому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здійснювалася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така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діяльність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Водночас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відповідно</a:t>
            </a:r>
            <a:r>
              <a:rPr lang="ru-RU" sz="1400" dirty="0" smtClean="0">
                <a:latin typeface="e-Ukraine Light" pitchFamily="50" charset="-52"/>
              </a:rPr>
              <a:t> до п. 293.8 ст. 293 ПКУ ставки, </a:t>
            </a:r>
            <a:r>
              <a:rPr lang="ru-RU" sz="1400" dirty="0" err="1" smtClean="0">
                <a:latin typeface="e-Ukraine Light" pitchFamily="50" charset="-52"/>
              </a:rPr>
              <a:t>встановлені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пп</a:t>
            </a:r>
            <a:r>
              <a:rPr lang="ru-RU" sz="1400" dirty="0" smtClean="0">
                <a:latin typeface="e-Ukraine Light" pitchFamily="50" charset="-52"/>
              </a:rPr>
              <a:t>. 293.3 – 293.5 ст. 293 ПКУ, </a:t>
            </a:r>
            <a:r>
              <a:rPr lang="ru-RU" sz="1400" dirty="0" err="1" smtClean="0">
                <a:latin typeface="e-Ukraine Light" pitchFamily="50" charset="-52"/>
              </a:rPr>
              <a:t>застосовуються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урахуванням</a:t>
            </a:r>
            <a:r>
              <a:rPr lang="ru-RU" sz="1400" dirty="0" smtClean="0">
                <a:latin typeface="e-Ukraine Light" pitchFamily="50" charset="-52"/>
              </a:rPr>
              <a:t> таких </a:t>
            </a:r>
            <a:r>
              <a:rPr lang="ru-RU" sz="1400" dirty="0" err="1" smtClean="0">
                <a:latin typeface="e-Ukraine Light" pitchFamily="50" charset="-52"/>
              </a:rPr>
              <a:t>особливостей</a:t>
            </a:r>
            <a:r>
              <a:rPr lang="ru-RU" sz="1400" dirty="0" smtClean="0">
                <a:latin typeface="e-Ukraine Light" pitchFamily="50" charset="-52"/>
              </a:rPr>
              <a:t>: </a:t>
            </a:r>
          </a:p>
        </p:txBody>
      </p:sp>
    </p:spTree>
    <p:extLst>
      <p:ext uri="{BB962C8B-B14F-4D97-AF65-F5344CB8AC3E}">
        <p14:creationId xmlns=""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85252"/>
            <a:ext cx="469249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календарного року </a:t>
            </a:r>
            <a:r>
              <a:rPr lang="ru-RU" sz="1400" dirty="0" err="1" smtClean="0">
                <a:latin typeface="e-Ukraine Light" pitchFamily="50" charset="-52"/>
              </a:rPr>
              <a:t>встановленого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обсягу</a:t>
            </a:r>
            <a:r>
              <a:rPr lang="ru-RU" sz="1400" dirty="0" smtClean="0">
                <a:latin typeface="e-Ukraine Light" pitchFamily="50" charset="-52"/>
              </a:rPr>
              <a:t> доходу </a:t>
            </a:r>
            <a:r>
              <a:rPr lang="ru-RU" sz="1400" dirty="0" err="1" smtClean="0">
                <a:latin typeface="e-Ukraine Light" pitchFamily="50" charset="-52"/>
              </a:rPr>
              <a:t>платниками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другої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нездійснення</a:t>
            </a:r>
            <a:r>
              <a:rPr lang="ru-RU" sz="1400" dirty="0" smtClean="0">
                <a:latin typeface="e-Ukraine Light" pitchFamily="50" charset="-52"/>
              </a:rPr>
              <a:t> такими </a:t>
            </a:r>
            <a:r>
              <a:rPr lang="ru-RU" sz="1400" dirty="0" err="1" smtClean="0">
                <a:latin typeface="e-Ukraine Light" pitchFamily="50" charset="-52"/>
              </a:rPr>
              <a:t>платниками</a:t>
            </a:r>
            <a:r>
              <a:rPr lang="ru-RU" sz="1400" dirty="0" smtClean="0">
                <a:latin typeface="e-Ukraine Light" pitchFamily="50" charset="-52"/>
              </a:rPr>
              <a:t> переходу на </a:t>
            </a:r>
            <a:r>
              <a:rPr lang="ru-RU" sz="1400" dirty="0" err="1" smtClean="0">
                <a:latin typeface="e-Ukraine Light" pitchFamily="50" charset="-52"/>
              </a:rPr>
              <a:t>застосування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іншої</a:t>
            </a:r>
            <a:r>
              <a:rPr lang="ru-RU" sz="1400" dirty="0" smtClean="0">
                <a:latin typeface="e-Ukraine Light" pitchFamily="50" charset="-52"/>
              </a:rPr>
              <a:t> ставки –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першого</a:t>
            </a:r>
            <a:r>
              <a:rPr lang="ru-RU" sz="1400" dirty="0" smtClean="0">
                <a:latin typeface="e-Ukraine Light" pitchFamily="50" charset="-52"/>
              </a:rPr>
              <a:t> числа </a:t>
            </a:r>
            <a:r>
              <a:rPr lang="ru-RU" sz="1400" dirty="0" err="1" smtClean="0">
                <a:latin typeface="e-Ukraine Light" pitchFamily="50" charset="-52"/>
              </a:rPr>
              <a:t>місяця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наступного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податковим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звітним</a:t>
            </a:r>
            <a:r>
              <a:rPr lang="ru-RU" sz="1400" dirty="0" smtClean="0">
                <a:latin typeface="e-Ukraine Light" pitchFamily="50" charset="-52"/>
              </a:rPr>
              <a:t>) кварталом, у </a:t>
            </a:r>
            <a:r>
              <a:rPr lang="ru-RU" sz="1400" dirty="0" err="1" smtClean="0">
                <a:latin typeface="e-Ukraine Light" pitchFamily="50" charset="-52"/>
              </a:rPr>
              <a:t>якому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відбулося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таке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перевищення</a:t>
            </a:r>
            <a:r>
              <a:rPr lang="ru-RU" sz="14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2) у </a:t>
            </a:r>
            <a:r>
              <a:rPr lang="ru-RU" sz="1400" dirty="0" err="1" smtClean="0">
                <a:latin typeface="e-Ukraine Light" pitchFamily="50" charset="-52"/>
              </a:rPr>
              <a:t>разі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перевищення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протягом</a:t>
            </a:r>
            <a:r>
              <a:rPr lang="ru-RU" sz="1400" dirty="0" smtClean="0">
                <a:latin typeface="e-Ukraine Light" pitchFamily="50" charset="-52"/>
              </a:rPr>
              <a:t> календарного року </a:t>
            </a:r>
            <a:r>
              <a:rPr lang="ru-RU" sz="1400" dirty="0" err="1" smtClean="0">
                <a:latin typeface="e-Ukraine Light" pitchFamily="50" charset="-52"/>
              </a:rPr>
              <a:t>обсягу</a:t>
            </a:r>
            <a:r>
              <a:rPr lang="ru-RU" sz="1400" dirty="0" smtClean="0">
                <a:latin typeface="e-Ukraine Light" pitchFamily="50" charset="-52"/>
              </a:rPr>
              <a:t> доходу, </a:t>
            </a:r>
            <a:r>
              <a:rPr lang="ru-RU" sz="1400" dirty="0" err="1" smtClean="0">
                <a:latin typeface="e-Ukraine Light" pitchFamily="50" charset="-52"/>
              </a:rPr>
              <a:t>встановленого</a:t>
            </a:r>
            <a:r>
              <a:rPr lang="ru-RU" sz="1400" dirty="0" smtClean="0">
                <a:latin typeface="e-Ukraine Light" pitchFamily="50" charset="-52"/>
              </a:rPr>
              <a:t> п.п. 3 п. 291.4 ст. 291 ПКУ, </a:t>
            </a:r>
            <a:r>
              <a:rPr lang="ru-RU" sz="1400" dirty="0" err="1" smtClean="0">
                <a:latin typeface="e-Ukraine Light" pitchFamily="50" charset="-52"/>
              </a:rPr>
              <a:t>платниками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другої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використали</a:t>
            </a:r>
            <a:r>
              <a:rPr lang="ru-RU" sz="1400" dirty="0" smtClean="0">
                <a:latin typeface="e-Ukraine Light" pitchFamily="50" charset="-52"/>
              </a:rPr>
              <a:t> право на </a:t>
            </a:r>
            <a:r>
              <a:rPr lang="ru-RU" sz="1400" dirty="0" err="1" smtClean="0">
                <a:latin typeface="e-Ukraine Light" pitchFamily="50" charset="-52"/>
              </a:rPr>
              <a:t>застосування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інших</a:t>
            </a:r>
            <a:r>
              <a:rPr lang="ru-RU" sz="1400" dirty="0" smtClean="0">
                <a:latin typeface="e-Ukraine Light" pitchFamily="50" charset="-52"/>
              </a:rPr>
              <a:t> ставок, </a:t>
            </a:r>
            <a:r>
              <a:rPr lang="ru-RU" sz="1400" dirty="0" err="1" smtClean="0">
                <a:latin typeface="e-Ukraine Light" pitchFamily="50" charset="-52"/>
              </a:rPr>
              <a:t>встановлених</a:t>
            </a:r>
            <a:r>
              <a:rPr lang="ru-RU" sz="1400" dirty="0" smtClean="0">
                <a:latin typeface="e-Ukraine Light" pitchFamily="50" charset="-52"/>
              </a:rPr>
              <a:t> для </a:t>
            </a:r>
            <a:r>
              <a:rPr lang="ru-RU" sz="1400" dirty="0" err="1" smtClean="0">
                <a:latin typeface="e-Ukraine Light" pitchFamily="50" charset="-52"/>
              </a:rPr>
              <a:t>третьої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групи</a:t>
            </a:r>
            <a:r>
              <a:rPr lang="ru-RU" sz="1400" dirty="0" smtClean="0">
                <a:latin typeface="e-Ukraine Light" pitchFamily="50" charset="-52"/>
              </a:rPr>
              <a:t>, –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першого</a:t>
            </a:r>
            <a:r>
              <a:rPr lang="ru-RU" sz="1400" dirty="0" smtClean="0">
                <a:latin typeface="e-Ukraine Light" pitchFamily="50" charset="-52"/>
              </a:rPr>
              <a:t> числа </a:t>
            </a:r>
            <a:r>
              <a:rPr lang="ru-RU" sz="1400" dirty="0" err="1" smtClean="0">
                <a:latin typeface="e-Ukraine Light" pitchFamily="50" charset="-52"/>
              </a:rPr>
              <a:t>місяця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наступного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податковим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звітним</a:t>
            </a:r>
            <a:r>
              <a:rPr lang="ru-RU" sz="1400" dirty="0" smtClean="0">
                <a:latin typeface="e-Ukraine Light" pitchFamily="50" charset="-52"/>
              </a:rPr>
              <a:t>) кварталом, у </a:t>
            </a:r>
            <a:r>
              <a:rPr lang="ru-RU" sz="1400" dirty="0" err="1" smtClean="0">
                <a:latin typeface="e-Ukraine Light" pitchFamily="50" charset="-52"/>
              </a:rPr>
              <a:t>якому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відбулося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таке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перевищення</a:t>
            </a:r>
            <a:r>
              <a:rPr lang="ru-RU" sz="14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3) у </a:t>
            </a:r>
            <a:r>
              <a:rPr lang="ru-RU" sz="1400" dirty="0" err="1" smtClean="0">
                <a:latin typeface="e-Ukraine Light" pitchFamily="50" charset="-52"/>
              </a:rPr>
              <a:t>разі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перевищення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протягом</a:t>
            </a:r>
            <a:r>
              <a:rPr lang="ru-RU" sz="1400" dirty="0" smtClean="0">
                <a:latin typeface="e-Ukraine Light" pitchFamily="50" charset="-52"/>
              </a:rPr>
              <a:t> календарного року </a:t>
            </a:r>
            <a:r>
              <a:rPr lang="ru-RU" sz="1400" dirty="0" err="1" smtClean="0">
                <a:latin typeface="e-Ukraine Light" pitchFamily="50" charset="-52"/>
              </a:rPr>
              <a:t>встановленого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обсягу</a:t>
            </a:r>
            <a:r>
              <a:rPr lang="ru-RU" sz="1400" dirty="0" smtClean="0">
                <a:latin typeface="e-Ukraine Light" pitchFamily="50" charset="-52"/>
              </a:rPr>
              <a:t> доходу </a:t>
            </a:r>
            <a:r>
              <a:rPr lang="ru-RU" sz="1400" dirty="0" err="1" smtClean="0">
                <a:latin typeface="e-Ukraine Light" pitchFamily="50" charset="-52"/>
              </a:rPr>
              <a:t>платниками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третьої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групи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крім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третьої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групи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електронних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резидентів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е-резидентів</a:t>
            </a:r>
            <a:r>
              <a:rPr lang="ru-RU" sz="1400" dirty="0" smtClean="0">
                <a:latin typeface="e-Ukraine Light" pitchFamily="50" charset="-52"/>
              </a:rPr>
              <a:t>)), –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першого</a:t>
            </a:r>
            <a:r>
              <a:rPr lang="ru-RU" sz="1400" dirty="0" smtClean="0">
                <a:latin typeface="e-Ukraine Light" pitchFamily="50" charset="-52"/>
              </a:rPr>
              <a:t> числа </a:t>
            </a:r>
            <a:r>
              <a:rPr lang="ru-RU" sz="1400" dirty="0" err="1" smtClean="0">
                <a:latin typeface="e-Ukraine Light" pitchFamily="50" charset="-52"/>
              </a:rPr>
              <a:t>місяця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наступного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податковим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звітним</a:t>
            </a:r>
            <a:r>
              <a:rPr lang="ru-RU" sz="1400" dirty="0" smtClean="0">
                <a:latin typeface="e-Ukraine Light" pitchFamily="50" charset="-52"/>
              </a:rPr>
              <a:t>) кварталом, у </a:t>
            </a:r>
            <a:r>
              <a:rPr lang="ru-RU" sz="1400" dirty="0" err="1" smtClean="0">
                <a:latin typeface="e-Ukraine Light" pitchFamily="50" charset="-52"/>
              </a:rPr>
              <a:t>якому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відбулося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таке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перевищення</a:t>
            </a:r>
            <a:r>
              <a:rPr lang="ru-RU" sz="14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4) у </a:t>
            </a:r>
            <a:r>
              <a:rPr lang="ru-RU" sz="1400" dirty="0" err="1" smtClean="0">
                <a:latin typeface="e-Ukraine Light" pitchFamily="50" charset="-52"/>
              </a:rPr>
              <a:t>разі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застосування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платником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іншого</a:t>
            </a:r>
            <a:r>
              <a:rPr lang="ru-RU" sz="1400" dirty="0" smtClean="0">
                <a:latin typeface="e-Ukraine Light" pitchFamily="50" charset="-52"/>
              </a:rPr>
              <a:t> способу </a:t>
            </a:r>
            <a:r>
              <a:rPr lang="ru-RU" sz="1400" dirty="0" err="1" smtClean="0">
                <a:latin typeface="e-Ukraine Light" pitchFamily="50" charset="-52"/>
              </a:rPr>
              <a:t>розрахунків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ніж</a:t>
            </a:r>
            <a:endParaRPr lang="ru-RU" sz="1400" dirty="0">
              <a:latin typeface="e-Ukraine Light" pitchFamily="50" charset="-52"/>
            </a:endParaRP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7176" y="304801"/>
            <a:ext cx="4533900" cy="8079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1) </a:t>
            </a:r>
            <a:r>
              <a:rPr lang="ru-RU" sz="1400" dirty="0" err="1" smtClean="0">
                <a:latin typeface="e-Ukraine Light" pitchFamily="50" charset="-52"/>
              </a:rPr>
              <a:t>платники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першої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групи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у календарному </a:t>
            </a:r>
            <a:r>
              <a:rPr lang="ru-RU" sz="1400" dirty="0" err="1" smtClean="0">
                <a:latin typeface="e-Ukraine Light" pitchFamily="50" charset="-52"/>
              </a:rPr>
              <a:t>кварталі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перевищили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обсяг</a:t>
            </a:r>
            <a:r>
              <a:rPr lang="ru-RU" sz="1400" dirty="0" smtClean="0">
                <a:latin typeface="e-Ukraine Light" pitchFamily="50" charset="-52"/>
              </a:rPr>
              <a:t> доходу, </a:t>
            </a:r>
            <a:r>
              <a:rPr lang="ru-RU" sz="1400" dirty="0" err="1" smtClean="0">
                <a:latin typeface="e-Ukraine Light" pitchFamily="50" charset="-52"/>
              </a:rPr>
              <a:t>визначений</a:t>
            </a:r>
            <a:r>
              <a:rPr lang="ru-RU" sz="1400" dirty="0" smtClean="0">
                <a:latin typeface="e-Ukraine Light" pitchFamily="50" charset="-52"/>
              </a:rPr>
              <a:t> для таких </a:t>
            </a:r>
            <a:r>
              <a:rPr lang="ru-RU" sz="1400" dirty="0" err="1" smtClean="0">
                <a:latin typeface="e-Ukraine Light" pitchFamily="50" charset="-52"/>
              </a:rPr>
              <a:t>платників</a:t>
            </a:r>
            <a:r>
              <a:rPr lang="ru-RU" sz="1400" dirty="0" smtClean="0">
                <a:latin typeface="e-Ukraine Light" pitchFamily="50" charset="-52"/>
              </a:rPr>
              <a:t> у п. 291.4 ст. 291 ПКУ,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наступного</a:t>
            </a:r>
            <a:r>
              <a:rPr lang="ru-RU" sz="1400" dirty="0" smtClean="0">
                <a:latin typeface="e-Ukraine Light" pitchFamily="50" charset="-52"/>
              </a:rPr>
              <a:t> календарного кварталу за </a:t>
            </a:r>
            <a:r>
              <a:rPr lang="ru-RU" sz="1400" dirty="0" err="1" smtClean="0">
                <a:latin typeface="e-Ukraine Light" pitchFamily="50" charset="-52"/>
              </a:rPr>
              <a:t>заявою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переходять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застосування</a:t>
            </a:r>
            <a:r>
              <a:rPr lang="ru-RU" sz="1400" dirty="0" smtClean="0">
                <a:latin typeface="e-Ukraine Light" pitchFamily="50" charset="-52"/>
              </a:rPr>
              <a:t> ставки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визначеної</a:t>
            </a:r>
            <a:r>
              <a:rPr lang="ru-RU" sz="1400" dirty="0" smtClean="0">
                <a:latin typeface="e-Ukraine Light" pitchFamily="50" charset="-52"/>
              </a:rPr>
              <a:t> для </a:t>
            </a:r>
            <a:r>
              <a:rPr lang="ru-RU" sz="1400" dirty="0" err="1" smtClean="0">
                <a:latin typeface="e-Ukraine Light" pitchFamily="50" charset="-52"/>
              </a:rPr>
              <a:t>платників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другої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третьої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групи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відмовляються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застосування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спрощеної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системи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Такі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платники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суми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перевищення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зобов’язані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застосувати</a:t>
            </a:r>
            <a:r>
              <a:rPr lang="ru-RU" sz="1400" dirty="0" smtClean="0">
                <a:latin typeface="e-Ukraine Light" pitchFamily="50" charset="-52"/>
              </a:rPr>
              <a:t> ставку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розмірі</a:t>
            </a:r>
            <a:r>
              <a:rPr lang="ru-RU" sz="1400" dirty="0" smtClean="0">
                <a:latin typeface="e-Ukraine Light" pitchFamily="50" charset="-52"/>
              </a:rPr>
              <a:t> 15 </a:t>
            </a:r>
            <a:r>
              <a:rPr lang="ru-RU" sz="1400" dirty="0" err="1" smtClean="0">
                <a:latin typeface="e-Ukraine Light" pitchFamily="50" charset="-52"/>
              </a:rPr>
              <a:t>відсотків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Заява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подається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пізніше</a:t>
            </a:r>
            <a:r>
              <a:rPr lang="ru-RU" sz="1400" dirty="0" smtClean="0">
                <a:latin typeface="e-Ukraine Light" pitchFamily="50" charset="-52"/>
              </a:rPr>
              <a:t> 20 числа </a:t>
            </a:r>
            <a:r>
              <a:rPr lang="ru-RU" sz="1400" dirty="0" err="1" smtClean="0">
                <a:latin typeface="e-Ukraine Light" pitchFamily="50" charset="-52"/>
              </a:rPr>
              <a:t>місяця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наступного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календарним</a:t>
            </a:r>
            <a:r>
              <a:rPr lang="ru-RU" sz="1400" dirty="0" smtClean="0">
                <a:latin typeface="e-Ukraine Light" pitchFamily="50" charset="-52"/>
              </a:rPr>
              <a:t> кварталом, у </a:t>
            </a:r>
            <a:r>
              <a:rPr lang="ru-RU" sz="1400" dirty="0" err="1" smtClean="0">
                <a:latin typeface="e-Ukraine Light" pitchFamily="50" charset="-52"/>
              </a:rPr>
              <a:t>якому</a:t>
            </a:r>
            <a:r>
              <a:rPr lang="ru-RU" sz="1400" dirty="0" smtClean="0">
                <a:latin typeface="e-Ukraine Light" pitchFamily="50" charset="-52"/>
              </a:rPr>
              <a:t> допущено </a:t>
            </a:r>
            <a:r>
              <a:rPr lang="ru-RU" sz="1400" dirty="0" err="1" smtClean="0">
                <a:latin typeface="e-Ukraine Light" pitchFamily="50" charset="-52"/>
              </a:rPr>
              <a:t>перевищення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обсягу</a:t>
            </a:r>
            <a:r>
              <a:rPr lang="ru-RU" sz="1400" dirty="0" smtClean="0">
                <a:latin typeface="e-Ukraine Light" pitchFamily="50" charset="-52"/>
              </a:rPr>
              <a:t> доходу;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2) </a:t>
            </a:r>
            <a:r>
              <a:rPr lang="ru-RU" sz="1400" dirty="0" err="1" smtClean="0">
                <a:latin typeface="e-Ukraine Light" pitchFamily="50" charset="-52"/>
              </a:rPr>
              <a:t>платники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другої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групи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перевищили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податковому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звітному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періоді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обсяг</a:t>
            </a:r>
            <a:r>
              <a:rPr lang="ru-RU" sz="1400" dirty="0" smtClean="0">
                <a:latin typeface="e-Ukraine Light" pitchFamily="50" charset="-52"/>
              </a:rPr>
              <a:t> доходу, </a:t>
            </a:r>
            <a:r>
              <a:rPr lang="ru-RU" sz="1400" dirty="0" err="1" smtClean="0">
                <a:latin typeface="e-Ukraine Light" pitchFamily="50" charset="-52"/>
              </a:rPr>
              <a:t>визначений</a:t>
            </a:r>
            <a:r>
              <a:rPr lang="ru-RU" sz="1400" dirty="0" smtClean="0">
                <a:latin typeface="e-Ukraine Light" pitchFamily="50" charset="-52"/>
              </a:rPr>
              <a:t> для таких </a:t>
            </a:r>
            <a:r>
              <a:rPr lang="ru-RU" sz="1400" dirty="0" err="1" smtClean="0">
                <a:latin typeface="e-Ukraine Light" pitchFamily="50" charset="-52"/>
              </a:rPr>
              <a:t>платників</a:t>
            </a:r>
            <a:r>
              <a:rPr lang="ru-RU" sz="1400" dirty="0" smtClean="0">
                <a:latin typeface="e-Ukraine Light" pitchFamily="50" charset="-52"/>
              </a:rPr>
              <a:t> у п. 291.4 ст. 291 ПКУ, в </a:t>
            </a:r>
            <a:r>
              <a:rPr lang="ru-RU" sz="1400" dirty="0" err="1" smtClean="0">
                <a:latin typeface="e-Ukraine Light" pitchFamily="50" charset="-52"/>
              </a:rPr>
              <a:t>наступному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податковому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звітному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кварталі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заявою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переходять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застосування</a:t>
            </a:r>
            <a:r>
              <a:rPr lang="ru-RU" sz="1400" dirty="0" smtClean="0">
                <a:latin typeface="e-Ukraine Light" pitchFamily="50" charset="-52"/>
              </a:rPr>
              <a:t> ставки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визначеної</a:t>
            </a:r>
            <a:r>
              <a:rPr lang="ru-RU" sz="1400" dirty="0" smtClean="0">
                <a:latin typeface="e-Ukraine Light" pitchFamily="50" charset="-52"/>
              </a:rPr>
              <a:t> для </a:t>
            </a:r>
            <a:r>
              <a:rPr lang="ru-RU" sz="1400" dirty="0" err="1" smtClean="0">
                <a:latin typeface="e-Ukraine Light" pitchFamily="50" charset="-52"/>
              </a:rPr>
              <a:t>платників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єдиного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третьої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групи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відмовляються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застосування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спрощеної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системи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lvl="0" indent="449263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e-Ukraine Light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1741</TotalTime>
  <Words>421</Words>
  <Application>Microsoft Office PowerPoint</Application>
  <PresentationFormat>Лист A4 (210x297 мм)</PresentationFormat>
  <Paragraphs>54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175</cp:revision>
  <cp:lastPrinted>2022-12-13T10:52:00Z</cp:lastPrinted>
  <dcterms:created xsi:type="dcterms:W3CDTF">2021-05-27T05:23:05Z</dcterms:created>
  <dcterms:modified xsi:type="dcterms:W3CDTF">2024-06-19T13:47:46Z</dcterms:modified>
</cp:coreProperties>
</file>