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yiv.ikc@tax.gov.ua" TargetMode="External"/><Relationship Id="rId2" Type="http://schemas.openxmlformats.org/officeDocument/2006/relationships/hyperlink" Target="https://cutt.ly/UgBni5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.me/tax_gov_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336245"/>
            <a:ext cx="36000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Оподатковування</a:t>
            </a:r>
            <a:r>
              <a:rPr lang="ru-RU" sz="1600" b="1" dirty="0" smtClean="0">
                <a:latin typeface="e-Ukraine Light" pitchFamily="50" charset="-52"/>
              </a:rPr>
              <a:t>  ПДФО </a:t>
            </a:r>
            <a:r>
              <a:rPr lang="ru-RU" sz="1600" b="1" dirty="0" err="1" smtClean="0">
                <a:latin typeface="e-Ukraine Light" pitchFamily="50" charset="-52"/>
              </a:rPr>
              <a:t>доходів</a:t>
            </a:r>
            <a:r>
              <a:rPr lang="ru-RU" sz="1600" b="1" dirty="0" smtClean="0">
                <a:latin typeface="e-Ukraine Light" pitchFamily="50" charset="-52"/>
              </a:rPr>
              <a:t>, </a:t>
            </a:r>
            <a:r>
              <a:rPr lang="ru-RU" sz="1600" b="1" dirty="0" err="1" smtClean="0">
                <a:latin typeface="e-Ukraine Light" pitchFamily="50" charset="-52"/>
              </a:rPr>
              <a:t>отриманих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фізичною</a:t>
            </a:r>
            <a:r>
              <a:rPr lang="ru-RU" sz="1600" b="1" dirty="0" smtClean="0">
                <a:latin typeface="e-Ukraine Light" pitchFamily="50" charset="-52"/>
              </a:rPr>
              <a:t> особою </a:t>
            </a:r>
            <a:r>
              <a:rPr lang="ru-RU" sz="1600" b="1" dirty="0" err="1" smtClean="0">
                <a:latin typeface="e-Ukraine Light" pitchFamily="50" charset="-52"/>
              </a:rPr>
              <a:t>від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іншої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фізичної</a:t>
            </a:r>
            <a:r>
              <a:rPr lang="ru-RU" sz="1600" b="1" dirty="0" smtClean="0">
                <a:latin typeface="e-Ukraine Light" pitchFamily="50" charset="-52"/>
              </a:rPr>
              <a:t> особи за </a:t>
            </a:r>
            <a:r>
              <a:rPr lang="ru-RU" sz="1600" b="1" dirty="0" err="1" smtClean="0">
                <a:latin typeface="e-Ukraine Light" pitchFamily="50" charset="-52"/>
              </a:rPr>
              <a:t>надані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послуги</a:t>
            </a:r>
            <a:r>
              <a:rPr lang="ru-RU" sz="1600" b="1" dirty="0" smtClean="0">
                <a:latin typeface="e-Ukraine Light" pitchFamily="50" charset="-52"/>
              </a:rPr>
              <a:t> 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ень</a:t>
            </a:r>
            <a:endParaRPr lang="uk-UA" sz="800" dirty="0" smtClean="0">
              <a:solidFill>
                <a:srgbClr val="333333"/>
              </a:solidFill>
              <a:latin typeface="e-Ukraine Light" pitchFamily="50" charset="-52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8397" y="213244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 </a:t>
            </a:r>
            <a:r>
              <a:rPr lang="ru-RU" sz="1400" dirty="0" smtClean="0">
                <a:latin typeface="e-Ukraine Light" pitchFamily="50" charset="-52"/>
              </a:rPr>
              <a:t>Головне  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 ДПС  у  </a:t>
            </a:r>
            <a:r>
              <a:rPr lang="ru-RU" sz="1400" dirty="0" smtClean="0">
                <a:latin typeface="e-Ukraine Light" pitchFamily="50" charset="-52"/>
              </a:rPr>
              <a:t/>
            </a:r>
            <a:br>
              <a:rPr lang="ru-RU" sz="1400" dirty="0" smtClean="0">
                <a:latin typeface="e-Ukraine Light" pitchFamily="50" charset="-52"/>
              </a:rPr>
            </a:br>
            <a:r>
              <a:rPr lang="ru-RU" sz="1400" dirty="0" smtClean="0">
                <a:latin typeface="e-Ukraine Light" pitchFamily="50" charset="-52"/>
              </a:rPr>
              <a:t>м</a:t>
            </a:r>
            <a:r>
              <a:rPr lang="ru-RU" sz="1400" dirty="0" smtClean="0">
                <a:latin typeface="e-Ukraine Light" pitchFamily="50" charset="-52"/>
              </a:rPr>
              <a:t>. </a:t>
            </a:r>
            <a:r>
              <a:rPr lang="ru-RU" sz="1400" dirty="0" err="1" smtClean="0">
                <a:latin typeface="e-Ukraine Light" pitchFamily="50" charset="-52"/>
              </a:rPr>
              <a:t>Києві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повідомляє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пп.14.1.54 п.14.1 ст.14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ПКУ) </a:t>
            </a:r>
            <a:r>
              <a:rPr lang="ru-RU" sz="1400" dirty="0" err="1" smtClean="0">
                <a:latin typeface="e-Ukraine Light" pitchFamily="50" charset="-52"/>
              </a:rPr>
              <a:t>дохід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джерелом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походження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– </a:t>
            </a:r>
            <a:r>
              <a:rPr lang="ru-RU" sz="1400" dirty="0" err="1" smtClean="0">
                <a:latin typeface="e-Ukraine Light" pitchFamily="50" charset="-52"/>
              </a:rPr>
              <a:t>будь-який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дохід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отриманий</a:t>
            </a:r>
            <a:r>
              <a:rPr lang="ru-RU" sz="1400" dirty="0" smtClean="0">
                <a:latin typeface="e-Ukraine Light" pitchFamily="50" charset="-52"/>
              </a:rPr>
              <a:t> резидентами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нерезидентами, 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будь-яких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видів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їх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території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Платник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отримує</a:t>
            </a:r>
            <a:r>
              <a:rPr lang="ru-RU" sz="1400" dirty="0" smtClean="0">
                <a:latin typeface="e-Ukraine Light" pitchFamily="50" charset="-52"/>
              </a:rPr>
              <a:t> доходи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особи, яка не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агентом, та </a:t>
            </a:r>
            <a:r>
              <a:rPr lang="ru-RU" sz="1400" dirty="0" err="1" smtClean="0">
                <a:latin typeface="e-Ukraine Light" pitchFamily="50" charset="-52"/>
              </a:rPr>
              <a:t>іноземні</a:t>
            </a:r>
            <a:r>
              <a:rPr lang="ru-RU" sz="1400" dirty="0" smtClean="0">
                <a:latin typeface="e-Ukraine Light" pitchFamily="50" charset="-52"/>
              </a:rPr>
              <a:t> доходи, </a:t>
            </a:r>
            <a:r>
              <a:rPr lang="ru-RU" sz="1400" dirty="0" err="1" smtClean="0">
                <a:latin typeface="e-Ukraine Light" pitchFamily="50" charset="-52"/>
              </a:rPr>
              <a:t>зобов’язаний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включити</a:t>
            </a:r>
            <a:r>
              <a:rPr lang="ru-RU" sz="1400" dirty="0" smtClean="0">
                <a:latin typeface="e-Ukraine Light" pitchFamily="50" charset="-52"/>
              </a:rPr>
              <a:t> суму таких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оподатковуваного</a:t>
            </a:r>
            <a:r>
              <a:rPr lang="ru-RU" sz="1400" dirty="0" smtClean="0">
                <a:latin typeface="e-Ukraine Light" pitchFamily="50" charset="-52"/>
              </a:rPr>
              <a:t> доходу та подати </a:t>
            </a:r>
            <a:r>
              <a:rPr lang="ru-RU" sz="1400" dirty="0" err="1" smtClean="0">
                <a:latin typeface="e-Ukraine Light" pitchFamily="50" charset="-52"/>
              </a:rPr>
              <a:t>податкову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декларацію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наслідками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року, а 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сплатити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податок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таких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пп</a:t>
            </a:r>
            <a:r>
              <a:rPr lang="ru-RU" sz="1400" dirty="0" smtClean="0">
                <a:latin typeface="e-Ukraine Light" pitchFamily="50" charset="-52"/>
              </a:rPr>
              <a:t>. 168.2.1 п. 168.2 ст. 168 ПКУ).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Податкова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декларація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майновий</a:t>
            </a:r>
            <a:r>
              <a:rPr lang="ru-RU" sz="1400" dirty="0" smtClean="0">
                <a:latin typeface="e-Ukraine Light" pitchFamily="50" charset="-52"/>
              </a:rPr>
              <a:t> стан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доходи </a:t>
            </a:r>
            <a:r>
              <a:rPr lang="ru-RU" sz="1400" dirty="0" err="1" smtClean="0">
                <a:latin typeface="e-Ukraine Light" pitchFamily="50" charset="-52"/>
              </a:rPr>
              <a:t>подається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базовий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звітний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податковий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період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дорівнює</a:t>
            </a:r>
            <a:r>
              <a:rPr lang="ru-RU" sz="1400" dirty="0" smtClean="0">
                <a:latin typeface="e-Ukraine Light" pitchFamily="50" charset="-52"/>
              </a:rPr>
              <a:t> календарному року для </a:t>
            </a:r>
            <a:r>
              <a:rPr lang="ru-RU" sz="1400" dirty="0" err="1" smtClean="0">
                <a:latin typeface="e-Ukraine Light" pitchFamily="50" charset="-52"/>
              </a:rPr>
              <a:t>платників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на доходи </a:t>
            </a:r>
            <a:r>
              <a:rPr lang="ru-RU" sz="1400" dirty="0" err="1" smtClean="0">
                <a:latin typeface="e-Ukraine Light" pitchFamily="50" charset="-52"/>
              </a:rPr>
              <a:t>фізичних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осіб</a:t>
            </a:r>
            <a:r>
              <a:rPr lang="ru-RU" sz="1400" dirty="0" smtClean="0">
                <a:latin typeface="e-Ukraine Light" pitchFamily="50" charset="-52"/>
              </a:rPr>
              <a:t> – до 01 </a:t>
            </a:r>
            <a:r>
              <a:rPr lang="ru-RU" sz="1400" dirty="0" err="1" smtClean="0">
                <a:latin typeface="e-Ukraine Light" pitchFamily="50" charset="-52"/>
              </a:rPr>
              <a:t>травня</a:t>
            </a:r>
            <a:r>
              <a:rPr lang="ru-RU" sz="1400" dirty="0" smtClean="0">
                <a:latin typeface="e-Ukraine Light" pitchFamily="50" charset="-52"/>
              </a:rPr>
              <a:t> року,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настає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випадків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передбачених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розд</a:t>
            </a:r>
            <a:r>
              <a:rPr lang="ru-RU" sz="1400" dirty="0" smtClean="0">
                <a:latin typeface="e-Ukraine Light" pitchFamily="50" charset="-52"/>
              </a:rPr>
              <a:t>. IV ПКУ (</a:t>
            </a:r>
            <a:r>
              <a:rPr lang="ru-RU" sz="1400" dirty="0" err="1" smtClean="0">
                <a:latin typeface="e-Ukraine Light" pitchFamily="50" charset="-52"/>
              </a:rPr>
              <a:t>пп</a:t>
            </a:r>
            <a:r>
              <a:rPr lang="ru-RU" sz="1400" dirty="0" smtClean="0">
                <a:latin typeface="e-Ukraine Light" pitchFamily="50" charset="-52"/>
              </a:rPr>
              <a:t>. 49.18.4 п. 49.18 ст. 49 ПКУ).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Згідно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п.167.1 ст. 167 ПКУ ставка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становить 18 </a:t>
            </a:r>
            <a:r>
              <a:rPr lang="ru-RU" sz="1400" dirty="0" err="1" smtClean="0">
                <a:latin typeface="e-Ukraine Light" pitchFamily="50" charset="-52"/>
              </a:rPr>
              <a:t>відсотків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бази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нарахованих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виплачених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наданих</a:t>
            </a:r>
            <a:r>
              <a:rPr lang="ru-RU" sz="1400" dirty="0" smtClean="0">
                <a:latin typeface="e-Ukraine Light" pitchFamily="50" charset="-52"/>
              </a:rPr>
              <a:t>) (</a:t>
            </a:r>
            <a:r>
              <a:rPr lang="ru-RU" sz="1400" dirty="0" err="1" smtClean="0">
                <a:latin typeface="e-Ukraine Light" pitchFamily="50" charset="-52"/>
              </a:rPr>
              <a:t>крім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випадків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302150"/>
            <a:ext cx="465946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визначених</a:t>
            </a:r>
            <a:r>
              <a:rPr lang="ru-RU" sz="1400" dirty="0" smtClean="0">
                <a:latin typeface="e-Ukraine Light" pitchFamily="50" charset="-52"/>
              </a:rPr>
              <a:t> у пп.167.2 </a:t>
            </a:r>
            <a:r>
              <a:rPr lang="ru-RU" sz="1400" dirty="0" smtClean="0">
                <a:latin typeface="e-Ukraine Light" pitchFamily="50" charset="-52"/>
              </a:rPr>
              <a:t>– 167.5 ст.167 ПКУ) 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але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виключно</a:t>
            </a:r>
            <a:r>
              <a:rPr lang="ru-RU" sz="1400" dirty="0" smtClean="0">
                <a:latin typeface="e-Ukraine Light" pitchFamily="50" charset="-52"/>
              </a:rPr>
              <a:t>  у </a:t>
            </a:r>
            <a:r>
              <a:rPr lang="ru-RU" sz="1400" dirty="0" err="1" smtClean="0">
                <a:latin typeface="e-Ukraine Light" pitchFamily="50" charset="-52"/>
              </a:rPr>
              <a:t>формі</a:t>
            </a:r>
            <a:r>
              <a:rPr lang="ru-RU" sz="1400" dirty="0" smtClean="0">
                <a:latin typeface="e-Ukraine Light" pitchFamily="50" charset="-52"/>
              </a:rPr>
              <a:t>: </a:t>
            </a:r>
            <a:r>
              <a:rPr lang="ru-RU" sz="1400" dirty="0" err="1" smtClean="0">
                <a:latin typeface="e-Ukraine Light" pitchFamily="50" charset="-52"/>
              </a:rPr>
              <a:t>заробітної</a:t>
            </a:r>
            <a:r>
              <a:rPr lang="ru-RU" sz="1400" dirty="0" smtClean="0">
                <a:latin typeface="e-Ukraine Light" pitchFamily="50" charset="-52"/>
              </a:rPr>
              <a:t> плати,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заохочувальних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компенсаційних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виплат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виплат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винагород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нараховуються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виплачуються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надаються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платнику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зв'язку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трудовими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відносинами</a:t>
            </a:r>
            <a:r>
              <a:rPr lang="ru-RU" sz="1400" dirty="0" smtClean="0">
                <a:latin typeface="e-Ukraine Light" pitchFamily="50" charset="-52"/>
              </a:rPr>
              <a:t> та за </a:t>
            </a:r>
            <a:r>
              <a:rPr lang="ru-RU" sz="1400" dirty="0" err="1" smtClean="0">
                <a:latin typeface="e-Ukraine Light" pitchFamily="50" charset="-52"/>
              </a:rPr>
              <a:t>цивільно-правовими</a:t>
            </a:r>
            <a:r>
              <a:rPr lang="ru-RU" sz="1400" dirty="0" smtClean="0">
                <a:latin typeface="e-Ukraine Light" pitchFamily="50" charset="-52"/>
              </a:rPr>
              <a:t> договорами.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Враховуючи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вищевикладене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фізична</a:t>
            </a:r>
            <a:r>
              <a:rPr lang="ru-RU" sz="1400" dirty="0" smtClean="0">
                <a:latin typeface="e-Ukraine Light" pitchFamily="50" charset="-52"/>
              </a:rPr>
              <a:t> особа, яка </a:t>
            </a:r>
            <a:r>
              <a:rPr lang="ru-RU" sz="1400" dirty="0" err="1" smtClean="0">
                <a:latin typeface="e-Ukraine Light" pitchFamily="50" charset="-52"/>
              </a:rPr>
              <a:t>протягом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звітного</a:t>
            </a:r>
            <a:r>
              <a:rPr lang="ru-RU" sz="1400" dirty="0" smtClean="0">
                <a:latin typeface="e-Ukraine Light" pitchFamily="50" charset="-52"/>
              </a:rPr>
              <a:t> календарного року </a:t>
            </a:r>
            <a:r>
              <a:rPr lang="ru-RU" sz="1400" dirty="0" err="1" smtClean="0">
                <a:latin typeface="e-Ukraine Light" pitchFamily="50" charset="-52"/>
              </a:rPr>
              <a:t>отримує</a:t>
            </a:r>
            <a:r>
              <a:rPr lang="ru-RU" sz="1400" dirty="0" smtClean="0">
                <a:latin typeface="e-Ukraine Light" pitchFamily="50" charset="-52"/>
              </a:rPr>
              <a:t> доходи за </a:t>
            </a:r>
            <a:r>
              <a:rPr lang="ru-RU" sz="1400" dirty="0" err="1" smtClean="0">
                <a:latin typeface="e-Ukraine Light" pitchFamily="50" charset="-52"/>
              </a:rPr>
              <a:t>надані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послуги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іншої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фізичної</a:t>
            </a:r>
            <a:r>
              <a:rPr lang="ru-RU" sz="1400" dirty="0" smtClean="0">
                <a:latin typeface="e-Ukraine Light" pitchFamily="50" charset="-52"/>
              </a:rPr>
              <a:t> особи, </a:t>
            </a:r>
            <a:r>
              <a:rPr lang="ru-RU" sz="1400" dirty="0" err="1" smtClean="0">
                <a:latin typeface="e-Ukraine Light" pitchFamily="50" charset="-52"/>
              </a:rPr>
              <a:t>зобов’язана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включити</a:t>
            </a:r>
            <a:r>
              <a:rPr lang="ru-RU" sz="1400" dirty="0" smtClean="0">
                <a:latin typeface="e-Ukraine Light" pitchFamily="50" charset="-52"/>
              </a:rPr>
              <a:t> суму таких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загального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річного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оподатковуваного</a:t>
            </a:r>
            <a:r>
              <a:rPr lang="ru-RU" sz="1400" dirty="0" smtClean="0">
                <a:latin typeface="e-Ukraine Light" pitchFamily="50" charset="-52"/>
              </a:rPr>
              <a:t> доходу та подати </a:t>
            </a:r>
            <a:r>
              <a:rPr lang="ru-RU" sz="1400" dirty="0" err="1" smtClean="0">
                <a:latin typeface="e-Ukraine Light" pitchFamily="50" charset="-52"/>
              </a:rPr>
              <a:t>річну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декларацію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майновий</a:t>
            </a:r>
            <a:r>
              <a:rPr lang="ru-RU" sz="1400" dirty="0" smtClean="0">
                <a:latin typeface="e-Ukraine Light" pitchFamily="50" charset="-52"/>
              </a:rPr>
              <a:t> стан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доходи за </a:t>
            </a:r>
            <a:r>
              <a:rPr lang="ru-RU" sz="1400" dirty="0" err="1" smtClean="0">
                <a:latin typeface="e-Ukraine Light" pitchFamily="50" charset="-52"/>
              </a:rPr>
              <a:t>наслідками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року, а </a:t>
            </a:r>
            <a:r>
              <a:rPr lang="ru-RU" sz="1400" dirty="0" err="1" smtClean="0">
                <a:latin typeface="e-Ukraine Light" pitchFamily="50" charset="-52"/>
              </a:rPr>
              <a:t>також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нарахувати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сплатити</a:t>
            </a:r>
            <a:r>
              <a:rPr lang="ru-RU" sz="1400" dirty="0" smtClean="0">
                <a:latin typeface="e-Ukraine Light" pitchFamily="50" charset="-52"/>
              </a:rPr>
              <a:t> до бюджету </a:t>
            </a:r>
            <a:r>
              <a:rPr lang="ru-RU" sz="1400" dirty="0" err="1" smtClean="0">
                <a:latin typeface="e-Ukraine Light" pitchFamily="50" charset="-52"/>
              </a:rPr>
              <a:t>податок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таких </a:t>
            </a:r>
            <a:r>
              <a:rPr lang="ru-RU" sz="1400" dirty="0" err="1" smtClean="0">
                <a:latin typeface="e-Ukraine Light" pitchFamily="50" charset="-52"/>
              </a:rPr>
              <a:t>доходів</a:t>
            </a:r>
            <a:r>
              <a:rPr lang="ru-RU" sz="1400" dirty="0" smtClean="0">
                <a:latin typeface="e-Ukraine Light" pitchFamily="50" charset="-52"/>
              </a:rPr>
              <a:t> за ставкою 18 </a:t>
            </a:r>
            <a:r>
              <a:rPr lang="ru-RU" sz="1400" dirty="0" err="1" smtClean="0">
                <a:latin typeface="e-Ukraine Light" pitchFamily="50" charset="-52"/>
              </a:rPr>
              <a:t>відсотків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dirty="0" err="1" smtClean="0">
                <a:latin typeface="e-Ukraine Light" pitchFamily="50" charset="-52"/>
              </a:rPr>
              <a:t>Підписатися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smtClean="0">
                <a:latin typeface="e-Ukraine Light" pitchFamily="50" charset="-52"/>
              </a:rPr>
              <a:t>на YouTube-канал Головного </a:t>
            </a:r>
            <a:r>
              <a:rPr lang="ru-RU" sz="1400" dirty="0" err="1" smtClean="0">
                <a:latin typeface="e-Ukraine Light" pitchFamily="50" charset="-52"/>
              </a:rPr>
              <a:t>управління</a:t>
            </a:r>
            <a:r>
              <a:rPr lang="ru-RU" sz="1400" dirty="0" smtClean="0">
                <a:latin typeface="e-Ukraine Light" pitchFamily="50" charset="-52"/>
              </a:rPr>
              <a:t> ДПС у м. </a:t>
            </a:r>
            <a:r>
              <a:rPr lang="ru-RU" sz="1400" dirty="0" err="1" smtClean="0">
                <a:latin typeface="e-Ukraine Light" pitchFamily="50" charset="-52"/>
              </a:rPr>
              <a:t>Києві</a:t>
            </a:r>
            <a:r>
              <a:rPr lang="ru-RU" sz="1400" dirty="0" smtClean="0">
                <a:latin typeface="e-Ukraine Light" pitchFamily="50" charset="-52"/>
              </a:rPr>
              <a:t>:  </a:t>
            </a:r>
          </a:p>
          <a:p>
            <a:pPr algn="ctr"/>
            <a:r>
              <a:rPr lang="ru-RU" sz="1400" dirty="0" smtClean="0">
                <a:latin typeface="e-Ukraine Light" pitchFamily="50" charset="-52"/>
                <a:hlinkClick r:id="rId2"/>
              </a:rPr>
              <a:t>https://cutt.ly/UgBni5e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ctr"/>
            <a:r>
              <a:rPr lang="ru-RU" sz="1400" dirty="0" err="1" smtClean="0">
                <a:latin typeface="e-Ukraine Light" pitchFamily="50" charset="-52"/>
              </a:rPr>
              <a:t>Комунікаційна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податкова</a:t>
            </a:r>
            <a:r>
              <a:rPr lang="ru-RU" sz="1400" dirty="0" smtClean="0">
                <a:latin typeface="e-Ukraine Light" pitchFamily="50" charset="-52"/>
              </a:rPr>
              <a:t> платформа для </a:t>
            </a:r>
            <a:r>
              <a:rPr lang="ru-RU" sz="1400" dirty="0" err="1" smtClean="0">
                <a:latin typeface="e-Ukraine Light" pitchFamily="50" charset="-52"/>
              </a:rPr>
              <a:t>громадськості</a:t>
            </a:r>
            <a:r>
              <a:rPr lang="ru-RU" sz="1400" dirty="0" smtClean="0">
                <a:latin typeface="e-Ukraine Light" pitchFamily="50" charset="-52"/>
              </a:rPr>
              <a:t> та </a:t>
            </a:r>
            <a:r>
              <a:rPr lang="ru-RU" sz="1400" dirty="0" err="1" smtClean="0">
                <a:latin typeface="e-Ukraine Light" pitchFamily="50" charset="-52"/>
              </a:rPr>
              <a:t>бізнес-спільноти</a:t>
            </a:r>
            <a:r>
              <a:rPr lang="ru-RU" sz="1400" dirty="0" smtClean="0">
                <a:latin typeface="e-Ukraine Light" pitchFamily="50" charset="-52"/>
              </a:rPr>
              <a:t>: </a:t>
            </a:r>
            <a:br>
              <a:rPr lang="ru-RU" sz="1400" dirty="0" smtClean="0">
                <a:latin typeface="e-Ukraine Light" pitchFamily="50" charset="-52"/>
              </a:rPr>
            </a:br>
            <a:r>
              <a:rPr lang="ru-RU" sz="1400" dirty="0" err="1" smtClean="0">
                <a:latin typeface="e-Ukraine Light" pitchFamily="50" charset="-52"/>
                <a:hlinkClick r:id="rId3"/>
              </a:rPr>
              <a:t>kyiv.ikc@tax.gov.ua</a:t>
            </a: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ctr"/>
            <a:r>
              <a:rPr lang="ru-RU" sz="1400" dirty="0" err="1" smtClean="0">
                <a:latin typeface="e-Ukraine Light" pitchFamily="50" charset="-52"/>
              </a:rPr>
              <a:t>Підписатися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телеграм-канал</a:t>
            </a:r>
            <a:r>
              <a:rPr lang="ru-RU" sz="1400" dirty="0" smtClean="0">
                <a:latin typeface="e-Ukraine Light" pitchFamily="50" charset="-52"/>
              </a:rPr>
              <a:t> ДПС: </a:t>
            </a:r>
            <a:br>
              <a:rPr lang="ru-RU" sz="1400" dirty="0" smtClean="0">
                <a:latin typeface="e-Ukraine Light" pitchFamily="50" charset="-52"/>
              </a:rPr>
            </a:br>
            <a:r>
              <a:rPr lang="ru-RU" sz="1400" dirty="0" smtClean="0">
                <a:latin typeface="e-Ukraine Light" pitchFamily="50" charset="-52"/>
                <a:hlinkClick r:id="rId4"/>
              </a:rPr>
              <a:t>https://t.me/tax_gov_ua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endParaRPr lang="ru-RU" sz="14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1525</TotalTime>
  <Words>121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192</cp:revision>
  <dcterms:created xsi:type="dcterms:W3CDTF">2021-05-27T05:23:05Z</dcterms:created>
  <dcterms:modified xsi:type="dcterms:W3CDTF">2024-06-17T07:17:05Z</dcterms:modified>
</cp:coreProperties>
</file>