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20" d="100"/>
          <a:sy n="120" d="100"/>
        </p:scale>
        <p:origin x="-1386" y="28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18.06.2024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18.06.2024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18.06.2024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18.06.2024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18.06.2024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18.06.2024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18.06.2024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18.06.2024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18.06.2024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18.06.2024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18.06.2024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18.06.2024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48250" y="136442"/>
            <a:ext cx="4763453" cy="67437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="" xmlns:a16="http://schemas.microsoft.com/office/drawing/2014/main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="" xmlns:a16="http://schemas.microsoft.com/office/drawing/2014/main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="" xmlns:a16="http://schemas.microsoft.com/office/drawing/2014/main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="" xmlns:a16="http://schemas.microsoft.com/office/drawing/2014/main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="" xmlns:a16="http://schemas.microsoft.com/office/drawing/2014/main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="" xmlns:a16="http://schemas.microsoft.com/office/drawing/2014/main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="" xmlns:a16="http://schemas.microsoft.com/office/drawing/2014/main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="" xmlns:a16="http://schemas.microsoft.com/office/drawing/2014/main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="" xmlns:a16="http://schemas.microsoft.com/office/drawing/2014/main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="" xmlns:a16="http://schemas.microsoft.com/office/drawing/2014/main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="" xmlns:a16="http://schemas.microsoft.com/office/drawing/2014/main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="" xmlns:a16="http://schemas.microsoft.com/office/drawing/2014/main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="" xmlns:a16="http://schemas.microsoft.com/office/drawing/2014/main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="" xmlns:a16="http://schemas.microsoft.com/office/drawing/2014/main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67123" y="1582466"/>
            <a:ext cx="3600000" cy="83099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600" b="1" dirty="0" err="1" smtClean="0">
                <a:latin typeface="e-Ukraine Light" pitchFamily="50" charset="-52"/>
              </a:rPr>
              <a:t>Оподаткування</a:t>
            </a:r>
            <a:r>
              <a:rPr lang="ru-RU" sz="1600" b="1" dirty="0" smtClean="0">
                <a:latin typeface="e-Ukraine Light" pitchFamily="50" charset="-52"/>
              </a:rPr>
              <a:t> ПДФО </a:t>
            </a:r>
            <a:r>
              <a:rPr lang="ru-RU" sz="1600" b="1" dirty="0" err="1" smtClean="0">
                <a:latin typeface="e-Ukraine Light" pitchFamily="50" charset="-52"/>
              </a:rPr>
              <a:t>доходів</a:t>
            </a:r>
            <a:r>
              <a:rPr lang="ru-RU" sz="1600" b="1" dirty="0" smtClean="0">
                <a:latin typeface="e-Ukraine Light" pitchFamily="50" charset="-52"/>
              </a:rPr>
              <a:t> у </a:t>
            </a:r>
            <a:r>
              <a:rPr lang="ru-RU" sz="1600" b="1" dirty="0" err="1" smtClean="0">
                <a:latin typeface="e-Ukraine Light" pitchFamily="50" charset="-52"/>
              </a:rPr>
              <a:t>вигляді</a:t>
            </a:r>
            <a:r>
              <a:rPr lang="ru-RU" sz="1600" b="1" dirty="0" smtClean="0">
                <a:latin typeface="e-Ukraine Light" pitchFamily="50" charset="-52"/>
              </a:rPr>
              <a:t> прощеного боргу банком</a:t>
            </a:r>
            <a:endParaRPr lang="ru-RU" sz="1600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00542" y="6399730"/>
            <a:ext cx="1104899" cy="33855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Червень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 202</a:t>
            </a:r>
            <a:r>
              <a:rPr lang="en-US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4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xmlns="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98397" y="111318"/>
            <a:ext cx="4703443" cy="6842098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4964099" y="225171"/>
            <a:ext cx="4806790" cy="6740172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uk-UA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AB020ADF-A26B-4DB1-A8F3-01CE965CB04E}"/>
              </a:ext>
            </a:extLst>
          </p:cNvPr>
          <p:cNvSpPr/>
          <p:nvPr/>
        </p:nvSpPr>
        <p:spPr>
          <a:xfrm>
            <a:off x="228599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00025" y="151076"/>
            <a:ext cx="4610098" cy="6512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100" dirty="0">
                <a:latin typeface="e-Ukraine Light" pitchFamily="50" charset="-52"/>
              </a:rPr>
              <a:t>	</a:t>
            </a:r>
            <a:r>
              <a:rPr lang="ru-RU" sz="1400" dirty="0">
                <a:latin typeface="e-Ukraine Light" pitchFamily="50" charset="-52"/>
              </a:rPr>
              <a:t>  </a:t>
            </a:r>
            <a:r>
              <a:rPr lang="ru-RU" sz="1400" dirty="0" smtClean="0"/>
              <a:t>Головне  </a:t>
            </a:r>
            <a:r>
              <a:rPr lang="ru-RU" sz="1400" dirty="0" err="1" smtClean="0"/>
              <a:t>управління</a:t>
            </a:r>
            <a:r>
              <a:rPr lang="ru-RU" sz="1400" dirty="0" smtClean="0"/>
              <a:t>  ДПС  у  м. </a:t>
            </a:r>
            <a:r>
              <a:rPr lang="ru-RU" sz="1400" dirty="0" err="1" smtClean="0"/>
              <a:t>Києві</a:t>
            </a:r>
            <a:r>
              <a:rPr lang="ru-RU" sz="1400" dirty="0" smtClean="0"/>
              <a:t> </a:t>
            </a:r>
            <a:r>
              <a:rPr lang="ru-RU" sz="1400" dirty="0" err="1" smtClean="0"/>
              <a:t>повідомляє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оподаткування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доходів</a:t>
            </a:r>
            <a:r>
              <a:rPr lang="ru-RU" sz="1400" dirty="0" smtClean="0"/>
              <a:t> </a:t>
            </a:r>
            <a:r>
              <a:rPr lang="ru-RU" sz="1400" dirty="0" err="1" smtClean="0"/>
              <a:t>фізичних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осіб</a:t>
            </a:r>
            <a:r>
              <a:rPr lang="ru-RU" sz="1400" dirty="0" smtClean="0"/>
              <a:t> </a:t>
            </a:r>
            <a:r>
              <a:rPr lang="ru-RU" sz="1400" dirty="0" err="1" smtClean="0"/>
              <a:t>регламентується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розд</a:t>
            </a:r>
            <a:r>
              <a:rPr lang="ru-RU" sz="1400" dirty="0" smtClean="0"/>
              <a:t>. </a:t>
            </a:r>
            <a:r>
              <a:rPr lang="en-US" sz="1400" dirty="0" smtClean="0"/>
              <a:t>IV </a:t>
            </a:r>
            <a:r>
              <a:rPr lang="ru-RU" sz="1400" dirty="0" err="1" smtClean="0"/>
              <a:t>Податкового</a:t>
            </a:r>
            <a:r>
              <a:rPr lang="ru-RU" sz="1400" dirty="0" smtClean="0"/>
              <a:t> кодексу </a:t>
            </a:r>
            <a:r>
              <a:rPr lang="ru-RU" sz="1400" dirty="0" err="1" smtClean="0"/>
              <a:t>України</a:t>
            </a:r>
            <a:r>
              <a:rPr lang="ru-RU" sz="1400" dirty="0" smtClean="0"/>
              <a:t> (</a:t>
            </a:r>
            <a:r>
              <a:rPr lang="ru-RU" sz="1400" dirty="0" err="1" smtClean="0"/>
              <a:t>далі</a:t>
            </a:r>
            <a:r>
              <a:rPr lang="ru-RU" sz="1400" dirty="0" smtClean="0"/>
              <a:t> – ПКУ) </a:t>
            </a:r>
            <a:r>
              <a:rPr lang="ru-RU" sz="1400" dirty="0" err="1" smtClean="0"/>
              <a:t>відповідно</a:t>
            </a:r>
            <a:r>
              <a:rPr lang="ru-RU" sz="1400" dirty="0" smtClean="0"/>
              <a:t> до </a:t>
            </a:r>
            <a:r>
              <a:rPr lang="ru-RU" sz="1400" dirty="0" err="1" smtClean="0"/>
              <a:t>пп</a:t>
            </a:r>
            <a:r>
              <a:rPr lang="ru-RU" sz="1400" dirty="0" smtClean="0"/>
              <a:t>. 163.1.1 п. 163.1 ст. 163 </a:t>
            </a:r>
            <a:r>
              <a:rPr lang="ru-RU" sz="1400" dirty="0" err="1" smtClean="0"/>
              <a:t>якого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об’єктом</a:t>
            </a:r>
            <a:r>
              <a:rPr lang="ru-RU" sz="1400" dirty="0" smtClean="0"/>
              <a:t> </a:t>
            </a:r>
            <a:r>
              <a:rPr lang="ru-RU" sz="1400" dirty="0" err="1" smtClean="0"/>
              <a:t>оподаткування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фізичної</a:t>
            </a:r>
            <a:r>
              <a:rPr lang="ru-RU" sz="1400" dirty="0" smtClean="0"/>
              <a:t> особи – резидента </a:t>
            </a:r>
            <a:r>
              <a:rPr lang="ru-RU" sz="1400" dirty="0" err="1" smtClean="0"/>
              <a:t>є</a:t>
            </a:r>
            <a:r>
              <a:rPr lang="ru-RU" sz="1400" dirty="0" smtClean="0"/>
              <a:t> </a:t>
            </a:r>
            <a:r>
              <a:rPr lang="ru-RU" sz="1400" dirty="0" err="1" smtClean="0"/>
              <a:t>загальний</a:t>
            </a:r>
            <a:r>
              <a:rPr lang="ru-RU" sz="1400" dirty="0" smtClean="0"/>
              <a:t> </a:t>
            </a:r>
            <a:r>
              <a:rPr lang="ru-RU" sz="1400" dirty="0" err="1" smtClean="0"/>
              <a:t>місячний</a:t>
            </a:r>
            <a:r>
              <a:rPr lang="ru-RU" sz="1400" dirty="0" smtClean="0"/>
              <a:t> (</a:t>
            </a:r>
            <a:r>
              <a:rPr lang="ru-RU" sz="1400" dirty="0" err="1" smtClean="0"/>
              <a:t>річний</a:t>
            </a:r>
            <a:r>
              <a:rPr lang="ru-RU" sz="1400" dirty="0" smtClean="0"/>
              <a:t>) </a:t>
            </a:r>
            <a:r>
              <a:rPr lang="ru-RU" sz="1400" dirty="0" err="1" smtClean="0"/>
              <a:t>оподатковуваний</a:t>
            </a:r>
            <a:r>
              <a:rPr lang="ru-RU" sz="1400" dirty="0" smtClean="0"/>
              <a:t> </a:t>
            </a:r>
            <a:r>
              <a:rPr lang="ru-RU" sz="1400" dirty="0" err="1" smtClean="0"/>
              <a:t>дохід</a:t>
            </a:r>
            <a:r>
              <a:rPr lang="ru-RU" sz="1400" dirty="0" smtClean="0"/>
              <a:t>.  </a:t>
            </a:r>
          </a:p>
          <a:p>
            <a:pPr algn="just"/>
            <a:r>
              <a:rPr lang="ru-RU" sz="1400" dirty="0" err="1" smtClean="0"/>
              <a:t>Згідно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пп</a:t>
            </a:r>
            <a:r>
              <a:rPr lang="ru-RU" sz="1400" dirty="0" smtClean="0"/>
              <a:t>. «</a:t>
            </a:r>
            <a:r>
              <a:rPr lang="ru-RU" sz="1400" dirty="0" err="1" smtClean="0"/>
              <a:t>д</a:t>
            </a:r>
            <a:r>
              <a:rPr lang="ru-RU" sz="1400" dirty="0" smtClean="0"/>
              <a:t>» </a:t>
            </a:r>
            <a:r>
              <a:rPr lang="ru-RU" sz="1400" dirty="0" err="1" smtClean="0"/>
              <a:t>пп</a:t>
            </a:r>
            <a:r>
              <a:rPr lang="ru-RU" sz="1400" dirty="0" smtClean="0"/>
              <a:t>. 164.2.17 п. 164.2 ст. 164 ПКУ до </a:t>
            </a:r>
            <a:r>
              <a:rPr lang="ru-RU" sz="1400" dirty="0" err="1" smtClean="0"/>
              <a:t>загального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місячного</a:t>
            </a:r>
            <a:r>
              <a:rPr lang="ru-RU" sz="1400" dirty="0" smtClean="0"/>
              <a:t> (</a:t>
            </a:r>
            <a:r>
              <a:rPr lang="ru-RU" sz="1400" dirty="0" err="1" smtClean="0"/>
              <a:t>річного</a:t>
            </a:r>
            <a:r>
              <a:rPr lang="ru-RU" sz="1400" dirty="0" smtClean="0"/>
              <a:t>) </a:t>
            </a:r>
            <a:r>
              <a:rPr lang="ru-RU" sz="1400" dirty="0" err="1" smtClean="0"/>
              <a:t>оподатковуваного</a:t>
            </a:r>
            <a:r>
              <a:rPr lang="ru-RU" sz="1400" dirty="0" smtClean="0"/>
              <a:t> доходу </a:t>
            </a:r>
            <a:r>
              <a:rPr lang="ru-RU" sz="1400" dirty="0" err="1" smtClean="0"/>
              <a:t>платника</a:t>
            </a:r>
            <a:r>
              <a:rPr lang="ru-RU" sz="1400" dirty="0" smtClean="0"/>
              <a:t> </a:t>
            </a:r>
            <a:r>
              <a:rPr lang="ru-RU" sz="1400" dirty="0" err="1" smtClean="0"/>
              <a:t>податку</a:t>
            </a:r>
            <a:r>
              <a:rPr lang="ru-RU" sz="1400" dirty="0" smtClean="0"/>
              <a:t> </a:t>
            </a:r>
            <a:r>
              <a:rPr lang="ru-RU" sz="1400" dirty="0" err="1" smtClean="0"/>
              <a:t>включається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дохід</a:t>
            </a:r>
            <a:r>
              <a:rPr lang="ru-RU" sz="1400" dirty="0" smtClean="0"/>
              <a:t>, </a:t>
            </a:r>
            <a:r>
              <a:rPr lang="ru-RU" sz="1400" dirty="0" err="1" smtClean="0"/>
              <a:t>отриманий</a:t>
            </a:r>
            <a:r>
              <a:rPr lang="ru-RU" sz="1400" dirty="0" smtClean="0"/>
              <a:t> </a:t>
            </a:r>
            <a:r>
              <a:rPr lang="ru-RU" sz="1400" dirty="0" err="1" smtClean="0"/>
              <a:t>платником</a:t>
            </a:r>
            <a:r>
              <a:rPr lang="ru-RU" sz="1400" dirty="0" smtClean="0"/>
              <a:t> </a:t>
            </a:r>
            <a:r>
              <a:rPr lang="ru-RU" sz="1400" dirty="0" err="1" smtClean="0"/>
              <a:t>податку</a:t>
            </a:r>
            <a:r>
              <a:rPr lang="ru-RU" sz="1400" dirty="0" smtClean="0"/>
              <a:t> як </a:t>
            </a:r>
            <a:r>
              <a:rPr lang="ru-RU" sz="1400" dirty="0" err="1" smtClean="0"/>
              <a:t>додаткове</a:t>
            </a:r>
            <a:r>
              <a:rPr lang="ru-RU" sz="1400" dirty="0" smtClean="0"/>
              <a:t> благо (</a:t>
            </a:r>
            <a:r>
              <a:rPr lang="ru-RU" sz="1400" dirty="0" err="1" smtClean="0"/>
              <a:t>крім</a:t>
            </a:r>
            <a:r>
              <a:rPr lang="ru-RU" sz="1400" dirty="0" smtClean="0"/>
              <a:t> </a:t>
            </a:r>
            <a:r>
              <a:rPr lang="ru-RU" sz="1400" dirty="0" err="1" smtClean="0"/>
              <a:t>випадків</a:t>
            </a:r>
            <a:r>
              <a:rPr lang="ru-RU" sz="1400" dirty="0" smtClean="0"/>
              <a:t>, </a:t>
            </a:r>
            <a:r>
              <a:rPr lang="ru-RU" sz="1400" dirty="0" err="1" smtClean="0"/>
              <a:t>передбачених</a:t>
            </a:r>
            <a:r>
              <a:rPr lang="ru-RU" sz="1400" dirty="0" smtClean="0"/>
              <a:t> ст. 165 ПКУ) у </a:t>
            </a:r>
            <a:r>
              <a:rPr lang="ru-RU" sz="1400" dirty="0" err="1" smtClean="0"/>
              <a:t>вигляді</a:t>
            </a:r>
            <a:r>
              <a:rPr lang="ru-RU" sz="1400" dirty="0" smtClean="0"/>
              <a:t> </a:t>
            </a:r>
            <a:r>
              <a:rPr lang="ru-RU" sz="1400" dirty="0" err="1" smtClean="0"/>
              <a:t>основної</a:t>
            </a:r>
            <a:r>
              <a:rPr lang="ru-RU" sz="1400" dirty="0" smtClean="0"/>
              <a:t> </a:t>
            </a:r>
            <a:r>
              <a:rPr lang="ru-RU" sz="1400" dirty="0" err="1" smtClean="0"/>
              <a:t>суми</a:t>
            </a:r>
            <a:r>
              <a:rPr lang="ru-RU" sz="1400" dirty="0" smtClean="0"/>
              <a:t> боргу (кредиту) </a:t>
            </a:r>
            <a:r>
              <a:rPr lang="ru-RU" sz="1400" dirty="0" err="1" smtClean="0"/>
              <a:t>платника</a:t>
            </a:r>
            <a:r>
              <a:rPr lang="ru-RU" sz="1400" dirty="0" smtClean="0"/>
              <a:t> </a:t>
            </a:r>
            <a:r>
              <a:rPr lang="ru-RU" sz="1400" dirty="0" err="1" smtClean="0"/>
              <a:t>податку</a:t>
            </a:r>
            <a:r>
              <a:rPr lang="ru-RU" sz="1400" dirty="0" smtClean="0"/>
              <a:t>, прощеного (</a:t>
            </a:r>
            <a:r>
              <a:rPr lang="ru-RU" sz="1400" dirty="0" err="1" smtClean="0"/>
              <a:t>анульованого</a:t>
            </a:r>
            <a:r>
              <a:rPr lang="ru-RU" sz="1400" dirty="0" smtClean="0"/>
              <a:t>) кредитором за </a:t>
            </a:r>
            <a:r>
              <a:rPr lang="ru-RU" sz="1400" dirty="0" err="1" smtClean="0"/>
              <a:t>його</a:t>
            </a:r>
            <a:r>
              <a:rPr lang="ru-RU" sz="1400" dirty="0" smtClean="0"/>
              <a:t> </a:t>
            </a:r>
            <a:r>
              <a:rPr lang="ru-RU" sz="1400" dirty="0" err="1" smtClean="0"/>
              <a:t>самостійним</a:t>
            </a:r>
            <a:r>
              <a:rPr lang="ru-RU" sz="1400" dirty="0" smtClean="0"/>
              <a:t> </a:t>
            </a:r>
            <a:r>
              <a:rPr lang="ru-RU" sz="1400" dirty="0" err="1" smtClean="0"/>
              <a:t>рішенням</a:t>
            </a:r>
            <a:r>
              <a:rPr lang="ru-RU" sz="1400" dirty="0" smtClean="0"/>
              <a:t>, не </a:t>
            </a:r>
            <a:r>
              <a:rPr lang="ru-RU" sz="1400" dirty="0" err="1" smtClean="0"/>
              <a:t>пов'язаним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процедурою </a:t>
            </a:r>
            <a:r>
              <a:rPr lang="ru-RU" sz="1400" dirty="0" err="1" smtClean="0"/>
              <a:t>банкрутства</a:t>
            </a:r>
            <a:r>
              <a:rPr lang="ru-RU" sz="1400" dirty="0" smtClean="0"/>
              <a:t>, до </a:t>
            </a:r>
            <a:r>
              <a:rPr lang="ru-RU" sz="1400" dirty="0" err="1" smtClean="0"/>
              <a:t>закінчення</a:t>
            </a:r>
            <a:r>
              <a:rPr lang="ru-RU" sz="1400" dirty="0" smtClean="0"/>
              <a:t> строку </a:t>
            </a:r>
            <a:r>
              <a:rPr lang="ru-RU" sz="1400" dirty="0" err="1" smtClean="0"/>
              <a:t>позовної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давності</a:t>
            </a:r>
            <a:r>
              <a:rPr lang="ru-RU" sz="1400" dirty="0" smtClean="0"/>
              <a:t>, у </a:t>
            </a:r>
            <a:r>
              <a:rPr lang="ru-RU" sz="1400" dirty="0" err="1" smtClean="0"/>
              <a:t>разі</a:t>
            </a:r>
            <a:r>
              <a:rPr lang="ru-RU" sz="1400" dirty="0" smtClean="0"/>
              <a:t> </a:t>
            </a:r>
            <a:r>
              <a:rPr lang="ru-RU" sz="1400" dirty="0" err="1" smtClean="0"/>
              <a:t>якщо</a:t>
            </a:r>
            <a:r>
              <a:rPr lang="ru-RU" sz="1400" dirty="0" smtClean="0"/>
              <a:t> </a:t>
            </a:r>
            <a:r>
              <a:rPr lang="ru-RU" sz="1400" dirty="0" err="1" smtClean="0"/>
              <a:t>його</a:t>
            </a:r>
            <a:r>
              <a:rPr lang="ru-RU" sz="1400" dirty="0" smtClean="0"/>
              <a:t> сума </a:t>
            </a:r>
            <a:r>
              <a:rPr lang="ru-RU" sz="1400" dirty="0" err="1" smtClean="0"/>
              <a:t>перевищує</a:t>
            </a:r>
            <a:r>
              <a:rPr lang="ru-RU" sz="1400" dirty="0" smtClean="0"/>
              <a:t> 25 </a:t>
            </a:r>
            <a:r>
              <a:rPr lang="ru-RU" sz="1400" dirty="0" err="1" smtClean="0"/>
              <a:t>відсотків</a:t>
            </a:r>
            <a:r>
              <a:rPr lang="ru-RU" sz="1400" dirty="0" smtClean="0"/>
              <a:t> </a:t>
            </a:r>
            <a:r>
              <a:rPr lang="ru-RU" sz="1400" dirty="0" err="1" smtClean="0"/>
              <a:t>однієї</a:t>
            </a:r>
            <a:r>
              <a:rPr lang="ru-RU" sz="1400" dirty="0" smtClean="0"/>
              <a:t> </a:t>
            </a:r>
            <a:r>
              <a:rPr lang="ru-RU" sz="1400" dirty="0" err="1" smtClean="0"/>
              <a:t>мінімальної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заробітної</a:t>
            </a:r>
            <a:r>
              <a:rPr lang="ru-RU" sz="1400" dirty="0" smtClean="0"/>
              <a:t> плати (у </a:t>
            </a:r>
            <a:r>
              <a:rPr lang="ru-RU" sz="1400" dirty="0" err="1" smtClean="0"/>
              <a:t>розрахунку</a:t>
            </a:r>
            <a:r>
              <a:rPr lang="ru-RU" sz="1400" dirty="0" smtClean="0"/>
              <a:t> на </a:t>
            </a:r>
            <a:r>
              <a:rPr lang="ru-RU" sz="1400" dirty="0" err="1" smtClean="0"/>
              <a:t>рік</a:t>
            </a:r>
            <a:r>
              <a:rPr lang="ru-RU" sz="1400" dirty="0" smtClean="0"/>
              <a:t>), </a:t>
            </a:r>
            <a:r>
              <a:rPr lang="ru-RU" sz="1400" dirty="0" err="1" smtClean="0"/>
              <a:t>встановленої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на</a:t>
            </a:r>
            <a:r>
              <a:rPr lang="ru-RU" sz="1400" dirty="0" smtClean="0"/>
              <a:t> 01 </a:t>
            </a:r>
            <a:r>
              <a:rPr lang="ru-RU" sz="1400" dirty="0" err="1" smtClean="0"/>
              <a:t>січня</a:t>
            </a:r>
            <a:r>
              <a:rPr lang="ru-RU" sz="1400" dirty="0" smtClean="0"/>
              <a:t> </a:t>
            </a:r>
            <a:r>
              <a:rPr lang="ru-RU" sz="1400" dirty="0" err="1" smtClean="0"/>
              <a:t>звітного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податкового</a:t>
            </a:r>
            <a:r>
              <a:rPr lang="ru-RU" sz="1400" dirty="0" smtClean="0"/>
              <a:t> року. Кредитор </a:t>
            </a:r>
            <a:r>
              <a:rPr lang="ru-RU" sz="1400" dirty="0" err="1" smtClean="0"/>
              <a:t>зобов'язаний</a:t>
            </a:r>
            <a:r>
              <a:rPr lang="ru-RU" sz="1400" dirty="0" smtClean="0"/>
              <a:t> </a:t>
            </a:r>
            <a:r>
              <a:rPr lang="ru-RU" sz="1400" dirty="0" err="1" smtClean="0"/>
              <a:t>повідомити</a:t>
            </a:r>
            <a:r>
              <a:rPr lang="ru-RU" sz="1400" dirty="0" smtClean="0"/>
              <a:t> </a:t>
            </a:r>
            <a:r>
              <a:rPr lang="ru-RU" sz="1400" dirty="0" err="1" smtClean="0"/>
              <a:t>платника</a:t>
            </a:r>
            <a:r>
              <a:rPr lang="ru-RU" sz="1400" dirty="0" smtClean="0"/>
              <a:t> </a:t>
            </a:r>
            <a:r>
              <a:rPr lang="ru-RU" sz="1400" dirty="0" err="1" smtClean="0"/>
              <a:t>податку</a:t>
            </a:r>
            <a:r>
              <a:rPr lang="ru-RU" sz="1400" dirty="0" smtClean="0"/>
              <a:t> – </a:t>
            </a:r>
            <a:r>
              <a:rPr lang="ru-RU" sz="1400" dirty="0" err="1" smtClean="0"/>
              <a:t>боржника</a:t>
            </a:r>
            <a:r>
              <a:rPr lang="ru-RU" sz="1400" dirty="0" smtClean="0"/>
              <a:t> шляхом </a:t>
            </a:r>
            <a:r>
              <a:rPr lang="ru-RU" sz="1400" dirty="0" err="1" smtClean="0"/>
              <a:t>направлення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рекомендованого</a:t>
            </a:r>
            <a:r>
              <a:rPr lang="ru-RU" sz="1400" dirty="0" smtClean="0"/>
              <a:t> листа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повідомленням</a:t>
            </a:r>
            <a:r>
              <a:rPr lang="ru-RU" sz="1400" dirty="0" smtClean="0"/>
              <a:t> про </a:t>
            </a:r>
            <a:r>
              <a:rPr lang="ru-RU" sz="1400" dirty="0" err="1" smtClean="0"/>
              <a:t>вручення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або</a:t>
            </a:r>
            <a:r>
              <a:rPr lang="ru-RU" sz="1400" dirty="0" smtClean="0"/>
              <a:t> шляхом </a:t>
            </a:r>
            <a:r>
              <a:rPr lang="ru-RU" sz="1400" dirty="0" err="1" smtClean="0"/>
              <a:t>укладення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відповідного</a:t>
            </a:r>
            <a:r>
              <a:rPr lang="ru-RU" sz="1400" dirty="0" smtClean="0"/>
              <a:t> договору, </a:t>
            </a:r>
            <a:r>
              <a:rPr lang="ru-RU" sz="1400" dirty="0" err="1" smtClean="0"/>
              <a:t>або</a:t>
            </a:r>
            <a:r>
              <a:rPr lang="ru-RU" sz="1400" dirty="0" smtClean="0"/>
              <a:t> </a:t>
            </a:r>
            <a:r>
              <a:rPr lang="ru-RU" sz="1400" dirty="0" err="1" smtClean="0"/>
              <a:t>надання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повідомлення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боржнику</a:t>
            </a:r>
            <a:r>
              <a:rPr lang="ru-RU" sz="1400" dirty="0" smtClean="0"/>
              <a:t> </a:t>
            </a:r>
            <a:r>
              <a:rPr lang="ru-RU" sz="1400" dirty="0" err="1" smtClean="0"/>
              <a:t>під</a:t>
            </a:r>
            <a:r>
              <a:rPr lang="ru-RU" sz="1400" dirty="0" smtClean="0"/>
              <a:t> </a:t>
            </a:r>
            <a:r>
              <a:rPr lang="ru-RU" sz="1400" dirty="0" err="1" smtClean="0"/>
              <a:t>підпис</a:t>
            </a:r>
            <a:r>
              <a:rPr lang="ru-RU" sz="1400" dirty="0" smtClean="0"/>
              <a:t> </a:t>
            </a:r>
            <a:r>
              <a:rPr lang="ru-RU" sz="1400" dirty="0" err="1" smtClean="0"/>
              <a:t>особисто</a:t>
            </a:r>
            <a:r>
              <a:rPr lang="ru-RU" sz="1400" dirty="0" smtClean="0"/>
              <a:t> про </a:t>
            </a:r>
            <a:r>
              <a:rPr lang="ru-RU" sz="1400" dirty="0" err="1" smtClean="0"/>
              <a:t>прощення</a:t>
            </a:r>
            <a:r>
              <a:rPr lang="ru-RU" sz="1400" dirty="0" smtClean="0"/>
              <a:t> (</a:t>
            </a:r>
            <a:r>
              <a:rPr lang="ru-RU" sz="1400" dirty="0" err="1" smtClean="0"/>
              <a:t>анулювання</a:t>
            </a:r>
            <a:r>
              <a:rPr lang="ru-RU" sz="1400" dirty="0" smtClean="0"/>
              <a:t>) боргу та </a:t>
            </a:r>
            <a:r>
              <a:rPr lang="ru-RU" sz="1400" dirty="0" err="1" smtClean="0"/>
              <a:t>включити</a:t>
            </a:r>
            <a:r>
              <a:rPr lang="ru-RU" sz="1400" dirty="0" smtClean="0"/>
              <a:t> суму прощеного (</a:t>
            </a:r>
            <a:r>
              <a:rPr lang="ru-RU" sz="1400" dirty="0" err="1" smtClean="0"/>
              <a:t>анульованого</a:t>
            </a:r>
            <a:r>
              <a:rPr lang="ru-RU" sz="1400" dirty="0" smtClean="0"/>
              <a:t>) боргу до </a:t>
            </a:r>
            <a:r>
              <a:rPr lang="ru-RU" sz="1400" dirty="0" err="1" smtClean="0"/>
              <a:t>податкового</a:t>
            </a:r>
            <a:r>
              <a:rPr lang="ru-RU" sz="1400" dirty="0" smtClean="0"/>
              <a:t> </a:t>
            </a:r>
            <a:r>
              <a:rPr lang="ru-RU" sz="1400" dirty="0" err="1" smtClean="0"/>
              <a:t>розрахунку</a:t>
            </a:r>
            <a:r>
              <a:rPr lang="ru-RU" sz="1400" dirty="0" smtClean="0"/>
              <a:t> </a:t>
            </a:r>
            <a:r>
              <a:rPr lang="ru-RU" sz="1400" dirty="0" err="1" smtClean="0"/>
              <a:t>суми</a:t>
            </a:r>
            <a:r>
              <a:rPr lang="ru-RU" sz="1400" dirty="0" smtClean="0"/>
              <a:t> доходу, </a:t>
            </a:r>
            <a:r>
              <a:rPr lang="ru-RU" sz="1400" dirty="0" err="1" smtClean="0"/>
              <a:t>нарахованого</a:t>
            </a:r>
            <a:r>
              <a:rPr lang="ru-RU" sz="1400" dirty="0" smtClean="0"/>
              <a:t> (</a:t>
            </a:r>
            <a:r>
              <a:rPr lang="ru-RU" sz="1400" dirty="0" err="1" smtClean="0"/>
              <a:t>сплаченого</a:t>
            </a:r>
            <a:r>
              <a:rPr lang="ru-RU" sz="1400" dirty="0" smtClean="0"/>
              <a:t>) на </a:t>
            </a:r>
            <a:r>
              <a:rPr lang="ru-RU" sz="1400" dirty="0" err="1" smtClean="0"/>
              <a:t>користь</a:t>
            </a:r>
            <a:r>
              <a:rPr lang="ru-RU" sz="1400" dirty="0" smtClean="0"/>
              <a:t> </a:t>
            </a:r>
            <a:r>
              <a:rPr lang="ru-RU" sz="1400" dirty="0" err="1" smtClean="0"/>
              <a:t>платників</a:t>
            </a:r>
            <a:r>
              <a:rPr lang="ru-RU" sz="1400" dirty="0" smtClean="0"/>
              <a:t> </a:t>
            </a:r>
            <a:r>
              <a:rPr lang="ru-RU" sz="1400" dirty="0" err="1" smtClean="0"/>
              <a:t>податку</a:t>
            </a:r>
            <a:r>
              <a:rPr lang="ru-RU" sz="1400" dirty="0" smtClean="0"/>
              <a:t>, за </a:t>
            </a:r>
            <a:r>
              <a:rPr lang="ru-RU" sz="1400" dirty="0" err="1" smtClean="0"/>
              <a:t>підсумками</a:t>
            </a:r>
            <a:r>
              <a:rPr lang="ru-RU" sz="1400" dirty="0" smtClean="0"/>
              <a:t> </a:t>
            </a:r>
            <a:r>
              <a:rPr lang="ru-RU" sz="1400" dirty="0" err="1" smtClean="0"/>
              <a:t>звітного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періоду</a:t>
            </a:r>
            <a:r>
              <a:rPr lang="ru-RU" sz="1400" dirty="0" smtClean="0"/>
              <a:t>, у </a:t>
            </a:r>
            <a:r>
              <a:rPr lang="ru-RU" sz="1400" dirty="0" err="1" smtClean="0"/>
              <a:t>якому</a:t>
            </a:r>
            <a:r>
              <a:rPr lang="ru-RU" sz="1400" dirty="0" smtClean="0"/>
              <a:t> </a:t>
            </a:r>
            <a:r>
              <a:rPr lang="ru-RU" sz="1400" dirty="0" err="1" smtClean="0"/>
              <a:t>такий</a:t>
            </a:r>
            <a:r>
              <a:rPr lang="ru-RU" sz="1400" dirty="0" smtClean="0"/>
              <a:t> борг </a:t>
            </a:r>
            <a:r>
              <a:rPr lang="ru-RU" sz="1400" dirty="0" err="1" smtClean="0"/>
              <a:t>було</a:t>
            </a:r>
            <a:r>
              <a:rPr lang="ru-RU" sz="1400" dirty="0" smtClean="0"/>
              <a:t> прощено.  </a:t>
            </a:r>
            <a:r>
              <a:rPr lang="ru-RU" sz="1400" dirty="0" err="1" smtClean="0"/>
              <a:t>Боржник</a:t>
            </a:r>
            <a:r>
              <a:rPr lang="ru-RU" sz="1400" dirty="0" smtClean="0"/>
              <a:t> </a:t>
            </a:r>
            <a:r>
              <a:rPr lang="ru-RU" sz="1400" dirty="0" err="1" smtClean="0"/>
              <a:t>самостійно</a:t>
            </a:r>
            <a:r>
              <a:rPr lang="ru-RU" sz="1400" dirty="0" smtClean="0"/>
              <a:t> </a:t>
            </a:r>
            <a:r>
              <a:rPr lang="ru-RU" sz="1400" dirty="0" err="1" smtClean="0"/>
              <a:t>сплачує</a:t>
            </a:r>
            <a:r>
              <a:rPr lang="ru-RU" sz="1400" dirty="0" smtClean="0"/>
              <a:t> </a:t>
            </a:r>
            <a:r>
              <a:rPr lang="ru-RU" sz="1400" dirty="0" err="1" smtClean="0"/>
              <a:t>податок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таких </a:t>
            </a:r>
            <a:r>
              <a:rPr lang="ru-RU" sz="1400" dirty="0" err="1" smtClean="0"/>
              <a:t>доходів</a:t>
            </a:r>
            <a:r>
              <a:rPr lang="ru-RU" sz="1400" dirty="0" smtClean="0"/>
              <a:t> та </a:t>
            </a:r>
            <a:r>
              <a:rPr lang="ru-RU" sz="1400" dirty="0" err="1" smtClean="0"/>
              <a:t>відображає</a:t>
            </a:r>
            <a:r>
              <a:rPr lang="ru-RU" sz="1400" dirty="0" smtClean="0"/>
              <a:t> </a:t>
            </a:r>
            <a:r>
              <a:rPr lang="ru-RU" sz="1400" dirty="0" err="1" smtClean="0"/>
              <a:t>їх</a:t>
            </a:r>
            <a:r>
              <a:rPr lang="ru-RU" sz="1400" dirty="0" smtClean="0"/>
              <a:t> у </a:t>
            </a:r>
            <a:r>
              <a:rPr lang="ru-RU" sz="1400" dirty="0" err="1" smtClean="0"/>
              <a:t>річній</a:t>
            </a:r>
            <a:r>
              <a:rPr lang="ru-RU" sz="1400" dirty="0" smtClean="0"/>
              <a:t> </a:t>
            </a:r>
            <a:r>
              <a:rPr lang="ru-RU" sz="1400" dirty="0" err="1" smtClean="0"/>
              <a:t>податковій</a:t>
            </a:r>
            <a:r>
              <a:rPr lang="ru-RU" sz="1400" dirty="0" smtClean="0"/>
              <a:t> </a:t>
            </a:r>
            <a:r>
              <a:rPr lang="ru-RU" sz="1400" dirty="0" err="1" smtClean="0"/>
              <a:t>декларації</a:t>
            </a:r>
            <a:r>
              <a:rPr lang="ru-RU" sz="1400" dirty="0" smtClean="0"/>
              <a:t>. У </a:t>
            </a:r>
            <a:r>
              <a:rPr lang="ru-RU" sz="1400" dirty="0" err="1" smtClean="0"/>
              <a:t>разі</a:t>
            </a:r>
            <a:r>
              <a:rPr lang="ru-RU" sz="1400" dirty="0" smtClean="0"/>
              <a:t> </a:t>
            </a:r>
            <a:r>
              <a:rPr lang="ru-RU" sz="1400" dirty="0" err="1" smtClean="0"/>
              <a:t>неповідомлення</a:t>
            </a:r>
            <a:r>
              <a:rPr lang="ru-RU" sz="1400" dirty="0" smtClean="0"/>
              <a:t> кредитором </a:t>
            </a:r>
            <a:r>
              <a:rPr lang="ru-RU" sz="1400" dirty="0" err="1" smtClean="0"/>
              <a:t>боржника</a:t>
            </a:r>
            <a:r>
              <a:rPr lang="ru-RU" sz="1400" dirty="0" smtClean="0"/>
              <a:t> </a:t>
            </a:r>
            <a:r>
              <a:rPr lang="ru-RU" sz="1400" dirty="0" smtClean="0"/>
              <a:t>про</a:t>
            </a:r>
            <a:endParaRPr lang="ru-RU" sz="1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27768" y="1232453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969102" y="209549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166978"/>
            <a:ext cx="457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latin typeface="e-Ukraine Light" pitchFamily="50" charset="-52"/>
              </a:rPr>
              <a:t>	</a:t>
            </a:r>
            <a:endParaRPr lang="uk-UA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032294" y="144641"/>
            <a:ext cx="4685767" cy="3004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050" dirty="0">
                <a:latin typeface="e-Ukraine Light" pitchFamily="50" charset="-52"/>
              </a:rPr>
              <a:t> </a:t>
            </a:r>
            <a:endParaRPr lang="ru-RU" sz="1100" dirty="0">
              <a:latin typeface="e-Ukraine Light" pitchFamily="50" charset="-52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088835" y="278296"/>
            <a:ext cx="4659463" cy="50713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err="1" smtClean="0"/>
              <a:t>прощення</a:t>
            </a:r>
            <a:r>
              <a:rPr lang="ru-RU" sz="1400" dirty="0" smtClean="0"/>
              <a:t> (</a:t>
            </a:r>
            <a:r>
              <a:rPr lang="ru-RU" sz="1400" dirty="0" err="1" smtClean="0"/>
              <a:t>анулювання</a:t>
            </a:r>
            <a:r>
              <a:rPr lang="ru-RU" sz="1400" dirty="0" smtClean="0"/>
              <a:t>) боргу у порядку, </a:t>
            </a:r>
            <a:r>
              <a:rPr lang="ru-RU" sz="1400" dirty="0" err="1" smtClean="0"/>
              <a:t>визначеному</a:t>
            </a:r>
            <a:r>
              <a:rPr lang="ru-RU" sz="1400" dirty="0" smtClean="0"/>
              <a:t> </a:t>
            </a:r>
            <a:r>
              <a:rPr lang="ru-RU" sz="1400" dirty="0" err="1" smtClean="0"/>
              <a:t>цим</a:t>
            </a:r>
            <a:r>
              <a:rPr lang="ru-RU" sz="1400" dirty="0" smtClean="0"/>
              <a:t> </a:t>
            </a:r>
            <a:r>
              <a:rPr lang="ru-RU" sz="1400" dirty="0" err="1" smtClean="0"/>
              <a:t>підпунктом</a:t>
            </a:r>
            <a:r>
              <a:rPr lang="ru-RU" sz="1400" dirty="0" smtClean="0"/>
              <a:t>, </a:t>
            </a:r>
            <a:r>
              <a:rPr lang="ru-RU" sz="1400" dirty="0" err="1" smtClean="0"/>
              <a:t>такий</a:t>
            </a:r>
            <a:r>
              <a:rPr lang="ru-RU" sz="1400" dirty="0" smtClean="0"/>
              <a:t> кредитор </a:t>
            </a:r>
            <a:r>
              <a:rPr lang="ru-RU" sz="1400" dirty="0" err="1" smtClean="0"/>
              <a:t>зобов'язаний</a:t>
            </a:r>
            <a:r>
              <a:rPr lang="ru-RU" sz="1400" dirty="0" smtClean="0"/>
              <a:t> </a:t>
            </a:r>
            <a:r>
              <a:rPr lang="ru-RU" sz="1400" dirty="0" err="1" smtClean="0"/>
              <a:t>виконати</a:t>
            </a:r>
            <a:r>
              <a:rPr lang="ru-RU" sz="1400" dirty="0" smtClean="0"/>
              <a:t> </a:t>
            </a:r>
            <a:r>
              <a:rPr lang="ru-RU" sz="1400" dirty="0" err="1" smtClean="0"/>
              <a:t>всі</a:t>
            </a:r>
            <a:r>
              <a:rPr lang="ru-RU" sz="1400" dirty="0" smtClean="0"/>
              <a:t> </a:t>
            </a:r>
            <a:r>
              <a:rPr lang="ru-RU" sz="1400" dirty="0" err="1" smtClean="0"/>
              <a:t>обов'язки</a:t>
            </a:r>
            <a:r>
              <a:rPr lang="ru-RU" sz="1400" dirty="0" smtClean="0"/>
              <a:t> </a:t>
            </a:r>
            <a:r>
              <a:rPr lang="ru-RU" sz="1400" dirty="0" err="1" smtClean="0"/>
              <a:t>податкового</a:t>
            </a:r>
            <a:r>
              <a:rPr lang="ru-RU" sz="1400" dirty="0" smtClean="0"/>
              <a:t> агента </a:t>
            </a:r>
            <a:r>
              <a:rPr lang="ru-RU" sz="1400" dirty="0" err="1" smtClean="0"/>
              <a:t>щодо</a:t>
            </a:r>
            <a:r>
              <a:rPr lang="ru-RU" sz="1400" dirty="0" smtClean="0"/>
              <a:t> </a:t>
            </a:r>
            <a:r>
              <a:rPr lang="ru-RU" sz="1400" dirty="0" err="1" smtClean="0"/>
              <a:t>доходів</a:t>
            </a:r>
            <a:r>
              <a:rPr lang="ru-RU" sz="1400" dirty="0" smtClean="0"/>
              <a:t>, </a:t>
            </a:r>
            <a:r>
              <a:rPr lang="ru-RU" sz="1400" dirty="0" err="1" smtClean="0"/>
              <a:t>визначених</a:t>
            </a:r>
            <a:r>
              <a:rPr lang="ru-RU" sz="1400" dirty="0" smtClean="0"/>
              <a:t> </a:t>
            </a:r>
            <a:r>
              <a:rPr lang="ru-RU" sz="1400" dirty="0" err="1" smtClean="0"/>
              <a:t>цим</a:t>
            </a:r>
            <a:r>
              <a:rPr lang="ru-RU" sz="1400" dirty="0" smtClean="0"/>
              <a:t> </a:t>
            </a:r>
            <a:r>
              <a:rPr lang="ru-RU" sz="1400" dirty="0" err="1" smtClean="0"/>
              <a:t>підпунктом</a:t>
            </a:r>
            <a:r>
              <a:rPr lang="ru-RU" sz="1400" dirty="0" smtClean="0"/>
              <a:t>. </a:t>
            </a:r>
          </a:p>
          <a:p>
            <a:pPr algn="just"/>
            <a:r>
              <a:rPr lang="ru-RU" sz="1400" dirty="0" err="1" smtClean="0"/>
              <a:t>Згідно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п. 167.1 ст. 167 ПКУ ставка </a:t>
            </a:r>
            <a:r>
              <a:rPr lang="ru-RU" sz="1400" dirty="0" err="1" smtClean="0"/>
              <a:t>податку</a:t>
            </a:r>
            <a:r>
              <a:rPr lang="ru-RU" sz="1400" dirty="0" smtClean="0"/>
              <a:t> становить 18 </a:t>
            </a:r>
            <a:r>
              <a:rPr lang="ru-RU" sz="1400" dirty="0" err="1" smtClean="0"/>
              <a:t>відсотків</a:t>
            </a:r>
            <a:r>
              <a:rPr lang="ru-RU" sz="1400" dirty="0" smtClean="0"/>
              <a:t> </a:t>
            </a:r>
            <a:r>
              <a:rPr lang="ru-RU" sz="1400" dirty="0" err="1" smtClean="0"/>
              <a:t>бази</a:t>
            </a:r>
            <a:r>
              <a:rPr lang="ru-RU" sz="1400" dirty="0" smtClean="0"/>
              <a:t> </a:t>
            </a:r>
            <a:r>
              <a:rPr lang="ru-RU" sz="1400" dirty="0" err="1" smtClean="0"/>
              <a:t>оподаткування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щодо</a:t>
            </a:r>
            <a:r>
              <a:rPr lang="ru-RU" sz="1400" dirty="0" smtClean="0"/>
              <a:t> </a:t>
            </a:r>
            <a:r>
              <a:rPr lang="ru-RU" sz="1400" dirty="0" err="1" smtClean="0"/>
              <a:t>доходів</a:t>
            </a:r>
            <a:r>
              <a:rPr lang="ru-RU" sz="1400" dirty="0" smtClean="0"/>
              <a:t>, </a:t>
            </a:r>
            <a:r>
              <a:rPr lang="ru-RU" sz="1400" dirty="0" err="1" smtClean="0"/>
              <a:t>нарахованих</a:t>
            </a:r>
            <a:r>
              <a:rPr lang="ru-RU" sz="1400" dirty="0" smtClean="0"/>
              <a:t> (</a:t>
            </a:r>
            <a:r>
              <a:rPr lang="ru-RU" sz="1400" dirty="0" err="1" smtClean="0"/>
              <a:t>виплачених</a:t>
            </a:r>
            <a:r>
              <a:rPr lang="ru-RU" sz="1400" dirty="0" smtClean="0"/>
              <a:t>, </a:t>
            </a:r>
            <a:r>
              <a:rPr lang="ru-RU" sz="1400" dirty="0" err="1" smtClean="0"/>
              <a:t>наданих</a:t>
            </a:r>
            <a:r>
              <a:rPr lang="ru-RU" sz="1400" dirty="0" smtClean="0"/>
              <a:t>) </a:t>
            </a:r>
            <a:r>
              <a:rPr lang="ru-RU" sz="1400" dirty="0" err="1" smtClean="0"/>
              <a:t>платнику</a:t>
            </a:r>
            <a:r>
              <a:rPr lang="ru-RU" sz="1400" dirty="0" smtClean="0"/>
              <a:t> (</a:t>
            </a:r>
            <a:r>
              <a:rPr lang="ru-RU" sz="1400" dirty="0" err="1" smtClean="0"/>
              <a:t>крім</a:t>
            </a:r>
            <a:r>
              <a:rPr lang="ru-RU" sz="1400" dirty="0" smtClean="0"/>
              <a:t> </a:t>
            </a:r>
            <a:r>
              <a:rPr lang="ru-RU" sz="1400" dirty="0" err="1" smtClean="0"/>
              <a:t>випадків</a:t>
            </a:r>
            <a:r>
              <a:rPr lang="ru-RU" sz="1400" dirty="0" smtClean="0"/>
              <a:t>, </a:t>
            </a:r>
            <a:r>
              <a:rPr lang="ru-RU" sz="1400" dirty="0" err="1" smtClean="0"/>
              <a:t>визначених</a:t>
            </a:r>
            <a:r>
              <a:rPr lang="ru-RU" sz="1400" dirty="0" smtClean="0"/>
              <a:t> у </a:t>
            </a:r>
            <a:r>
              <a:rPr lang="ru-RU" sz="1400" dirty="0" err="1" smtClean="0"/>
              <a:t>пп</a:t>
            </a:r>
            <a:r>
              <a:rPr lang="ru-RU" sz="1400" dirty="0" smtClean="0"/>
              <a:t>. 167.2 – 167.6 ст. 167 ПКУ). </a:t>
            </a:r>
          </a:p>
          <a:p>
            <a:pPr algn="just"/>
            <a:r>
              <a:rPr lang="ru-RU" sz="1400" dirty="0" smtClean="0"/>
              <a:t>Разом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цим</a:t>
            </a:r>
            <a:r>
              <a:rPr lang="ru-RU" sz="1400" dirty="0" smtClean="0"/>
              <a:t>, </a:t>
            </a:r>
            <a:r>
              <a:rPr lang="ru-RU" sz="1400" dirty="0" err="1" smtClean="0"/>
              <a:t>згідно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вимогами</a:t>
            </a:r>
            <a:r>
              <a:rPr lang="ru-RU" sz="1400" dirty="0" smtClean="0"/>
              <a:t> </a:t>
            </a:r>
            <a:r>
              <a:rPr lang="ru-RU" sz="1400" dirty="0" err="1" smtClean="0"/>
              <a:t>пп</a:t>
            </a:r>
            <a:r>
              <a:rPr lang="ru-RU" sz="1400" dirty="0" smtClean="0"/>
              <a:t>. 1.2 п. 16 прим.1 </a:t>
            </a:r>
            <a:r>
              <a:rPr lang="ru-RU" sz="1400" dirty="0" err="1" smtClean="0"/>
              <a:t>підрозд</a:t>
            </a:r>
            <a:r>
              <a:rPr lang="ru-RU" sz="1400" dirty="0" smtClean="0"/>
              <a:t>. 10 </a:t>
            </a:r>
            <a:r>
              <a:rPr lang="ru-RU" sz="1400" dirty="0" err="1" smtClean="0"/>
              <a:t>розд</a:t>
            </a:r>
            <a:r>
              <a:rPr lang="ru-RU" sz="1400" dirty="0" smtClean="0"/>
              <a:t>. ХХ «</a:t>
            </a:r>
            <a:r>
              <a:rPr lang="ru-RU" sz="1400" dirty="0" err="1" smtClean="0"/>
              <a:t>Перехідні</a:t>
            </a:r>
            <a:r>
              <a:rPr lang="ru-RU" sz="1400" dirty="0" smtClean="0"/>
              <a:t> </a:t>
            </a:r>
            <a:r>
              <a:rPr lang="ru-RU" sz="1400" dirty="0" err="1" smtClean="0"/>
              <a:t>положення</a:t>
            </a:r>
            <a:r>
              <a:rPr lang="ru-RU" sz="1400" dirty="0" smtClean="0"/>
              <a:t>» ПКУ, </a:t>
            </a:r>
            <a:r>
              <a:rPr lang="ru-RU" sz="1400" dirty="0" err="1" smtClean="0"/>
              <a:t>загальний</a:t>
            </a:r>
            <a:r>
              <a:rPr lang="ru-RU" sz="1400" dirty="0" smtClean="0"/>
              <a:t> </a:t>
            </a:r>
            <a:r>
              <a:rPr lang="ru-RU" sz="1400" dirty="0" err="1" smtClean="0"/>
              <a:t>місячний</a:t>
            </a:r>
            <a:r>
              <a:rPr lang="ru-RU" sz="1400" dirty="0" smtClean="0"/>
              <a:t> (</a:t>
            </a:r>
            <a:r>
              <a:rPr lang="ru-RU" sz="1400" dirty="0" err="1" smtClean="0"/>
              <a:t>річний</a:t>
            </a:r>
            <a:r>
              <a:rPr lang="ru-RU" sz="1400" dirty="0" smtClean="0"/>
              <a:t>) </a:t>
            </a:r>
            <a:r>
              <a:rPr lang="ru-RU" sz="1400" dirty="0" err="1" smtClean="0"/>
              <a:t>оподатковуваний</a:t>
            </a:r>
            <a:r>
              <a:rPr lang="ru-RU" sz="1400" dirty="0" smtClean="0"/>
              <a:t> </a:t>
            </a:r>
            <a:r>
              <a:rPr lang="ru-RU" sz="1400" dirty="0" err="1" smtClean="0"/>
              <a:t>дохід</a:t>
            </a:r>
            <a:r>
              <a:rPr lang="ru-RU" sz="1400" dirty="0" smtClean="0"/>
              <a:t> та доходи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джерела</a:t>
            </a:r>
            <a:r>
              <a:rPr lang="ru-RU" sz="1400" dirty="0" smtClean="0"/>
              <a:t> </a:t>
            </a:r>
            <a:r>
              <a:rPr lang="ru-RU" sz="1400" dirty="0" err="1" smtClean="0"/>
              <a:t>їх</a:t>
            </a:r>
            <a:r>
              <a:rPr lang="ru-RU" sz="1400" dirty="0" smtClean="0"/>
              <a:t> </a:t>
            </a:r>
            <a:r>
              <a:rPr lang="ru-RU" sz="1400" dirty="0" err="1" smtClean="0"/>
              <a:t>походження</a:t>
            </a:r>
            <a:r>
              <a:rPr lang="ru-RU" sz="1400" dirty="0" smtClean="0"/>
              <a:t> в </a:t>
            </a:r>
            <a:r>
              <a:rPr lang="ru-RU" sz="1400" dirty="0" err="1" smtClean="0"/>
              <a:t>Україні</a:t>
            </a:r>
            <a:r>
              <a:rPr lang="ru-RU" sz="1400" dirty="0" smtClean="0"/>
              <a:t>, </a:t>
            </a:r>
            <a:r>
              <a:rPr lang="ru-RU" sz="1400" dirty="0" err="1" smtClean="0"/>
              <a:t>які</a:t>
            </a:r>
            <a:r>
              <a:rPr lang="ru-RU" sz="1400" dirty="0" smtClean="0"/>
              <a:t> остаточно </a:t>
            </a:r>
            <a:r>
              <a:rPr lang="ru-RU" sz="1400" dirty="0" err="1" smtClean="0"/>
              <a:t>оподатковуються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під</a:t>
            </a:r>
            <a:r>
              <a:rPr lang="ru-RU" sz="1400" dirty="0" smtClean="0"/>
              <a:t> час </a:t>
            </a:r>
            <a:r>
              <a:rPr lang="ru-RU" sz="1400" dirty="0" err="1" smtClean="0"/>
              <a:t>їх</a:t>
            </a:r>
            <a:r>
              <a:rPr lang="ru-RU" sz="1400" dirty="0" smtClean="0"/>
              <a:t> </a:t>
            </a:r>
            <a:r>
              <a:rPr lang="ru-RU" sz="1400" dirty="0" err="1" smtClean="0"/>
              <a:t>нарахування</a:t>
            </a:r>
            <a:r>
              <a:rPr lang="ru-RU" sz="1400" dirty="0" smtClean="0"/>
              <a:t> (</a:t>
            </a:r>
            <a:r>
              <a:rPr lang="ru-RU" sz="1400" dirty="0" err="1" smtClean="0"/>
              <a:t>виплати</a:t>
            </a:r>
            <a:r>
              <a:rPr lang="ru-RU" sz="1400" dirty="0" smtClean="0"/>
              <a:t>, </a:t>
            </a:r>
            <a:r>
              <a:rPr lang="ru-RU" sz="1400" dirty="0" err="1" smtClean="0"/>
              <a:t>надання</a:t>
            </a:r>
            <a:r>
              <a:rPr lang="ru-RU" sz="1400" dirty="0" smtClean="0"/>
              <a:t>), </a:t>
            </a:r>
            <a:r>
              <a:rPr lang="ru-RU" sz="1400" dirty="0" err="1" smtClean="0"/>
              <a:t>є</a:t>
            </a:r>
            <a:r>
              <a:rPr lang="ru-RU" sz="1400" dirty="0" smtClean="0"/>
              <a:t> </a:t>
            </a:r>
            <a:r>
              <a:rPr lang="ru-RU" sz="1400" dirty="0" err="1" smtClean="0"/>
              <a:t>об’єктом</a:t>
            </a:r>
            <a:r>
              <a:rPr lang="ru-RU" sz="1400" dirty="0" smtClean="0"/>
              <a:t> </a:t>
            </a:r>
            <a:r>
              <a:rPr lang="ru-RU" sz="1400" dirty="0" err="1" smtClean="0"/>
              <a:t>оподаткування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військовим</a:t>
            </a:r>
            <a:r>
              <a:rPr lang="ru-RU" sz="1400" dirty="0" smtClean="0"/>
              <a:t> </a:t>
            </a:r>
            <a:r>
              <a:rPr lang="ru-RU" sz="1400" dirty="0" err="1" smtClean="0"/>
              <a:t>збором</a:t>
            </a:r>
            <a:r>
              <a:rPr lang="ru-RU" sz="1400" dirty="0" smtClean="0"/>
              <a:t>. </a:t>
            </a:r>
          </a:p>
          <a:p>
            <a:pPr algn="just"/>
            <a:r>
              <a:rPr lang="ru-RU" sz="1400" dirty="0" err="1" smtClean="0"/>
              <a:t>Відповідно</a:t>
            </a:r>
            <a:r>
              <a:rPr lang="ru-RU" sz="1400" dirty="0" smtClean="0"/>
              <a:t> </a:t>
            </a:r>
            <a:r>
              <a:rPr lang="ru-RU" sz="1400" dirty="0" err="1" smtClean="0"/>
              <a:t>вимог</a:t>
            </a:r>
            <a:r>
              <a:rPr lang="ru-RU" sz="1400" dirty="0" smtClean="0"/>
              <a:t> </a:t>
            </a:r>
            <a:r>
              <a:rPr lang="ru-RU" sz="1400" dirty="0" err="1" smtClean="0"/>
              <a:t>пп</a:t>
            </a:r>
            <a:r>
              <a:rPr lang="ru-RU" sz="1400" dirty="0" smtClean="0"/>
              <a:t>. 1.3 п. 16 прим.1 </a:t>
            </a:r>
            <a:r>
              <a:rPr lang="ru-RU" sz="1400" dirty="0" err="1" smtClean="0"/>
              <a:t>підрозд</a:t>
            </a:r>
            <a:r>
              <a:rPr lang="ru-RU" sz="1400" dirty="0" smtClean="0"/>
              <a:t>. 10 </a:t>
            </a:r>
            <a:r>
              <a:rPr lang="ru-RU" sz="1400" dirty="0" err="1" smtClean="0"/>
              <a:t>розд</a:t>
            </a:r>
            <a:r>
              <a:rPr lang="ru-RU" sz="1400" dirty="0" smtClean="0"/>
              <a:t>. ХХ «</a:t>
            </a:r>
            <a:r>
              <a:rPr lang="ru-RU" sz="1400" dirty="0" err="1" smtClean="0"/>
              <a:t>Перехідні</a:t>
            </a:r>
            <a:r>
              <a:rPr lang="ru-RU" sz="1400" dirty="0" smtClean="0"/>
              <a:t> </a:t>
            </a:r>
            <a:r>
              <a:rPr lang="ru-RU" sz="1400" dirty="0" err="1" smtClean="0"/>
              <a:t>положення</a:t>
            </a:r>
            <a:r>
              <a:rPr lang="ru-RU" sz="1400" dirty="0" smtClean="0"/>
              <a:t>» ПКУ ставка </a:t>
            </a:r>
            <a:r>
              <a:rPr lang="ru-RU" sz="1400" dirty="0" err="1" smtClean="0"/>
              <a:t>збору</a:t>
            </a:r>
            <a:r>
              <a:rPr lang="ru-RU" sz="1400" dirty="0" smtClean="0"/>
              <a:t> становить 1,5 </a:t>
            </a:r>
            <a:r>
              <a:rPr lang="ru-RU" sz="1400" dirty="0" err="1" smtClean="0"/>
              <a:t>відсотка</a:t>
            </a:r>
            <a:r>
              <a:rPr lang="ru-RU" sz="1400" dirty="0" smtClean="0"/>
              <a:t> </a:t>
            </a:r>
            <a:r>
              <a:rPr lang="ru-RU" sz="1400" dirty="0" err="1" smtClean="0"/>
              <a:t>від</a:t>
            </a:r>
            <a:r>
              <a:rPr lang="ru-RU" sz="1400" dirty="0" smtClean="0"/>
              <a:t> </a:t>
            </a:r>
            <a:r>
              <a:rPr lang="ru-RU" sz="1400" dirty="0" err="1" smtClean="0"/>
              <a:t>об'єкта</a:t>
            </a:r>
            <a:r>
              <a:rPr lang="ru-RU" sz="1400" dirty="0" smtClean="0"/>
              <a:t> </a:t>
            </a:r>
            <a:r>
              <a:rPr lang="ru-RU" sz="1400" dirty="0" err="1" smtClean="0"/>
              <a:t>оподаткування</a:t>
            </a:r>
            <a:r>
              <a:rPr lang="ru-RU" sz="1400" dirty="0" smtClean="0"/>
              <a:t>. </a:t>
            </a:r>
          </a:p>
          <a:p>
            <a:pPr algn="just"/>
            <a:r>
              <a:rPr lang="ru-RU" sz="1400" dirty="0" err="1" smtClean="0"/>
              <a:t>Податкова</a:t>
            </a:r>
            <a:r>
              <a:rPr lang="ru-RU" sz="1400" dirty="0" smtClean="0"/>
              <a:t> </a:t>
            </a:r>
            <a:r>
              <a:rPr lang="ru-RU" sz="1400" dirty="0" err="1" smtClean="0"/>
              <a:t>декларація</a:t>
            </a:r>
            <a:r>
              <a:rPr lang="ru-RU" sz="1400" dirty="0" smtClean="0"/>
              <a:t> про </a:t>
            </a:r>
            <a:r>
              <a:rPr lang="ru-RU" sz="1400" dirty="0" err="1" smtClean="0"/>
              <a:t>майновий</a:t>
            </a:r>
            <a:r>
              <a:rPr lang="ru-RU" sz="1400" dirty="0" smtClean="0"/>
              <a:t> стан </a:t>
            </a:r>
            <a:r>
              <a:rPr lang="ru-RU" sz="1400" dirty="0" err="1" smtClean="0"/>
              <a:t>і</a:t>
            </a:r>
            <a:r>
              <a:rPr lang="ru-RU" sz="1400" dirty="0" smtClean="0"/>
              <a:t> доходи </a:t>
            </a:r>
            <a:r>
              <a:rPr lang="ru-RU" sz="1400" dirty="0" err="1" smtClean="0"/>
              <a:t>подається</a:t>
            </a:r>
            <a:r>
              <a:rPr lang="ru-RU" sz="1400" dirty="0" smtClean="0"/>
              <a:t> за </a:t>
            </a:r>
            <a:r>
              <a:rPr lang="ru-RU" sz="1400" dirty="0" err="1" smtClean="0"/>
              <a:t>базовий</a:t>
            </a:r>
            <a:r>
              <a:rPr lang="ru-RU" sz="1400" dirty="0" smtClean="0"/>
              <a:t> </a:t>
            </a:r>
            <a:r>
              <a:rPr lang="ru-RU" sz="1400" dirty="0" err="1" smtClean="0"/>
              <a:t>звітний</a:t>
            </a:r>
            <a:r>
              <a:rPr lang="ru-RU" sz="1400" dirty="0" smtClean="0"/>
              <a:t> (</a:t>
            </a:r>
            <a:r>
              <a:rPr lang="ru-RU" sz="1400" dirty="0" err="1" smtClean="0"/>
              <a:t>податковий</a:t>
            </a:r>
            <a:r>
              <a:rPr lang="ru-RU" sz="1400" dirty="0" smtClean="0"/>
              <a:t>) </a:t>
            </a:r>
            <a:r>
              <a:rPr lang="ru-RU" sz="1400" dirty="0" err="1" smtClean="0"/>
              <a:t>період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дорівнює</a:t>
            </a:r>
            <a:r>
              <a:rPr lang="ru-RU" sz="1400" dirty="0" smtClean="0"/>
              <a:t> календарному року для </a:t>
            </a:r>
            <a:r>
              <a:rPr lang="ru-RU" sz="1400" dirty="0" err="1" smtClean="0"/>
              <a:t>платників</a:t>
            </a:r>
            <a:r>
              <a:rPr lang="ru-RU" sz="1400" dirty="0" smtClean="0"/>
              <a:t> </a:t>
            </a:r>
            <a:r>
              <a:rPr lang="ru-RU" sz="1400" dirty="0" err="1" smtClean="0"/>
              <a:t>податку</a:t>
            </a:r>
            <a:r>
              <a:rPr lang="ru-RU" sz="1400" dirty="0" smtClean="0"/>
              <a:t> на доходи </a:t>
            </a:r>
            <a:r>
              <a:rPr lang="ru-RU" sz="1400" dirty="0" err="1" smtClean="0"/>
              <a:t>фізичних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осіб</a:t>
            </a:r>
            <a:r>
              <a:rPr lang="ru-RU" sz="1400" dirty="0" smtClean="0"/>
              <a:t> – до 01 </a:t>
            </a:r>
            <a:r>
              <a:rPr lang="ru-RU" sz="1400" dirty="0" err="1" smtClean="0"/>
              <a:t>травня</a:t>
            </a:r>
            <a:r>
              <a:rPr lang="ru-RU" sz="1400" dirty="0" smtClean="0"/>
              <a:t> року,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настає</a:t>
            </a:r>
            <a:r>
              <a:rPr lang="ru-RU" sz="1400" dirty="0" smtClean="0"/>
              <a:t> за </a:t>
            </a:r>
            <a:r>
              <a:rPr lang="ru-RU" sz="1400" dirty="0" err="1" smtClean="0"/>
              <a:t>звітним</a:t>
            </a:r>
            <a:r>
              <a:rPr lang="ru-RU" sz="1400" dirty="0" smtClean="0"/>
              <a:t>, </a:t>
            </a:r>
            <a:r>
              <a:rPr lang="ru-RU" sz="1400" dirty="0" err="1" smtClean="0"/>
              <a:t>крім</a:t>
            </a:r>
            <a:r>
              <a:rPr lang="ru-RU" sz="1400" dirty="0" smtClean="0"/>
              <a:t> </a:t>
            </a:r>
            <a:r>
              <a:rPr lang="ru-RU" sz="1400" dirty="0" err="1" smtClean="0"/>
              <a:t>випадків</a:t>
            </a:r>
            <a:r>
              <a:rPr lang="ru-RU" sz="1400" dirty="0" smtClean="0"/>
              <a:t>, </a:t>
            </a:r>
            <a:r>
              <a:rPr lang="ru-RU" sz="1400" dirty="0" err="1" smtClean="0"/>
              <a:t>передбачених</a:t>
            </a:r>
            <a:r>
              <a:rPr lang="ru-RU" sz="1400" dirty="0" smtClean="0"/>
              <a:t> </a:t>
            </a:r>
            <a:r>
              <a:rPr lang="ru-RU" sz="1400" dirty="0" err="1" smtClean="0"/>
              <a:t>розд</a:t>
            </a:r>
            <a:r>
              <a:rPr lang="ru-RU" sz="1400" dirty="0" smtClean="0"/>
              <a:t>. </a:t>
            </a:r>
            <a:r>
              <a:rPr lang="en-US" sz="1400" dirty="0" smtClean="0"/>
              <a:t>IV </a:t>
            </a:r>
            <a:r>
              <a:rPr lang="ru-RU" sz="1400" dirty="0" smtClean="0"/>
              <a:t>ПКУ (</a:t>
            </a:r>
            <a:r>
              <a:rPr lang="ru-RU" sz="1400" dirty="0" err="1" smtClean="0"/>
              <a:t>пп</a:t>
            </a:r>
            <a:r>
              <a:rPr lang="ru-RU" sz="1400" dirty="0" smtClean="0"/>
              <a:t>. 49.18.4 п. 49.18 ст. 49 ПКУ). 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1530</TotalTime>
  <Words>329</Words>
  <Application>Microsoft Office PowerPoint</Application>
  <PresentationFormat>Лист A4 (210x297 мм)</PresentationFormat>
  <Paragraphs>25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adm</cp:lastModifiedBy>
  <cp:revision>195</cp:revision>
  <dcterms:created xsi:type="dcterms:W3CDTF">2021-05-27T05:23:05Z</dcterms:created>
  <dcterms:modified xsi:type="dcterms:W3CDTF">2024-06-18T08:02:55Z</dcterms:modified>
</cp:coreProperties>
</file>